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65"/>
  </p:notesMasterIdLst>
  <p:handoutMasterIdLst>
    <p:handoutMasterId r:id="rId66"/>
  </p:handoutMasterIdLst>
  <p:sldIdLst>
    <p:sldId id="641" r:id="rId2"/>
    <p:sldId id="990" r:id="rId3"/>
    <p:sldId id="883" r:id="rId4"/>
    <p:sldId id="948" r:id="rId5"/>
    <p:sldId id="949" r:id="rId6"/>
    <p:sldId id="1047" r:id="rId7"/>
    <p:sldId id="1048" r:id="rId8"/>
    <p:sldId id="1049" r:id="rId9"/>
    <p:sldId id="1050" r:id="rId10"/>
    <p:sldId id="1051" r:id="rId11"/>
    <p:sldId id="1052" r:id="rId12"/>
    <p:sldId id="956" r:id="rId13"/>
    <p:sldId id="957" r:id="rId14"/>
    <p:sldId id="959" r:id="rId15"/>
    <p:sldId id="1030" r:id="rId16"/>
    <p:sldId id="961" r:id="rId17"/>
    <p:sldId id="1055" r:id="rId18"/>
    <p:sldId id="1054" r:id="rId19"/>
    <p:sldId id="1033" r:id="rId20"/>
    <p:sldId id="964" r:id="rId21"/>
    <p:sldId id="1053" r:id="rId22"/>
    <p:sldId id="1026" r:id="rId23"/>
    <p:sldId id="1027" r:id="rId24"/>
    <p:sldId id="1035" r:id="rId25"/>
    <p:sldId id="969" r:id="rId26"/>
    <p:sldId id="974" r:id="rId27"/>
    <p:sldId id="975" r:id="rId28"/>
    <p:sldId id="976" r:id="rId29"/>
    <p:sldId id="977" r:id="rId30"/>
    <p:sldId id="978" r:id="rId31"/>
    <p:sldId id="979" r:id="rId32"/>
    <p:sldId id="980" r:id="rId33"/>
    <p:sldId id="981" r:id="rId34"/>
    <p:sldId id="982" r:id="rId35"/>
    <p:sldId id="983" r:id="rId36"/>
    <p:sldId id="984" r:id="rId37"/>
    <p:sldId id="985" r:id="rId38"/>
    <p:sldId id="986" r:id="rId39"/>
    <p:sldId id="987" r:id="rId40"/>
    <p:sldId id="1043" r:id="rId41"/>
    <p:sldId id="1044" r:id="rId42"/>
    <p:sldId id="997" r:id="rId43"/>
    <p:sldId id="998" r:id="rId44"/>
    <p:sldId id="999" r:id="rId45"/>
    <p:sldId id="1000" r:id="rId46"/>
    <p:sldId id="1001" r:id="rId47"/>
    <p:sldId id="1002" r:id="rId48"/>
    <p:sldId id="1004" r:id="rId49"/>
    <p:sldId id="1005" r:id="rId50"/>
    <p:sldId id="1006" r:id="rId51"/>
    <p:sldId id="1036" r:id="rId52"/>
    <p:sldId id="1039" r:id="rId53"/>
    <p:sldId id="1046" r:id="rId54"/>
    <p:sldId id="1011" r:id="rId55"/>
    <p:sldId id="1020" r:id="rId56"/>
    <p:sldId id="1021" r:id="rId57"/>
    <p:sldId id="1056" r:id="rId58"/>
    <p:sldId id="1057" r:id="rId59"/>
    <p:sldId id="1014" r:id="rId60"/>
    <p:sldId id="1015" r:id="rId61"/>
    <p:sldId id="1041" r:id="rId62"/>
    <p:sldId id="1042" r:id="rId63"/>
    <p:sldId id="1017" r:id="rId64"/>
  </p:sldIdLst>
  <p:sldSz cx="9144000" cy="5143500" type="screen16x9"/>
  <p:notesSz cx="9931400" cy="6819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353" autoAdjust="0"/>
    <p:restoredTop sz="50000" autoAdjust="0"/>
  </p:normalViewPr>
  <p:slideViewPr>
    <p:cSldViewPr>
      <p:cViewPr>
        <p:scale>
          <a:sx n="92" d="100"/>
          <a:sy n="92" d="100"/>
        </p:scale>
        <p:origin x="-2100" y="-1056"/>
      </p:cViewPr>
      <p:guideLst>
        <p:guide orient="horz" pos="1620"/>
        <p:guide pos="2880"/>
      </p:guideLst>
    </p:cSldViewPr>
  </p:slideViewPr>
  <p:outlineViewPr>
    <p:cViewPr>
      <p:scale>
        <a:sx n="33" d="100"/>
        <a:sy n="33" d="100"/>
      </p:scale>
      <p:origin x="0" y="1444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322433-F2F6-AA48-AB2F-0318392FB74A}" type="doc">
      <dgm:prSet loTypeId="urn:microsoft.com/office/officeart/2005/8/layout/venn1" loCatId="" qsTypeId="urn:microsoft.com/office/officeart/2005/8/quickstyle/simple4" qsCatId="simple" csTypeId="urn:microsoft.com/office/officeart/2005/8/colors/accent1_2" csCatId="accent1" phldr="1"/>
      <dgm:spPr/>
    </dgm:pt>
    <dgm:pt modelId="{E75B03D8-B932-F540-80DE-44D3D08235F9}">
      <dgm:prSet phldrT="[Text]" custT="1"/>
      <dgm:spPr/>
      <dgm:t>
        <a:bodyPr/>
        <a:lstStyle/>
        <a:p>
          <a:r>
            <a:rPr lang="en-US" sz="2300" dirty="0" smtClean="0"/>
            <a:t>ECONOMIC</a:t>
          </a:r>
          <a:endParaRPr lang="en-US" sz="2300" dirty="0"/>
        </a:p>
      </dgm:t>
    </dgm:pt>
    <dgm:pt modelId="{63A79F52-774A-B744-932D-77A580B43D84}" type="parTrans" cxnId="{E208F85F-D3A2-CE4A-9766-FE1AC6560A2B}">
      <dgm:prSet/>
      <dgm:spPr/>
      <dgm:t>
        <a:bodyPr/>
        <a:lstStyle/>
        <a:p>
          <a:endParaRPr lang="en-US"/>
        </a:p>
      </dgm:t>
    </dgm:pt>
    <dgm:pt modelId="{224E061F-BF2F-1841-93AD-E1BBCAFDE6F5}" type="sibTrans" cxnId="{E208F85F-D3A2-CE4A-9766-FE1AC6560A2B}">
      <dgm:prSet/>
      <dgm:spPr/>
      <dgm:t>
        <a:bodyPr/>
        <a:lstStyle/>
        <a:p>
          <a:endParaRPr lang="en-US"/>
        </a:p>
      </dgm:t>
    </dgm:pt>
    <dgm:pt modelId="{9224AE85-6C5B-8140-9A19-B49AC0D144DF}">
      <dgm:prSet phldrT="[Text]" custT="1"/>
      <dgm:spPr/>
      <dgm:t>
        <a:bodyPr/>
        <a:lstStyle/>
        <a:p>
          <a:r>
            <a:rPr lang="en-US" sz="2100" dirty="0" smtClean="0"/>
            <a:t>ENVIRONMENT</a:t>
          </a:r>
          <a:endParaRPr lang="en-US" sz="2100" dirty="0"/>
        </a:p>
      </dgm:t>
    </dgm:pt>
    <dgm:pt modelId="{299A8FC3-E8F2-EA4E-8B8A-341360789E3C}" type="parTrans" cxnId="{AE4BB130-A9B3-DA48-BDAB-B8EB861DC392}">
      <dgm:prSet/>
      <dgm:spPr/>
      <dgm:t>
        <a:bodyPr/>
        <a:lstStyle/>
        <a:p>
          <a:endParaRPr lang="en-US"/>
        </a:p>
      </dgm:t>
    </dgm:pt>
    <dgm:pt modelId="{C60C0CAA-7D2A-AA45-85C1-8DC00BF3C360}" type="sibTrans" cxnId="{AE4BB130-A9B3-DA48-BDAB-B8EB861DC392}">
      <dgm:prSet/>
      <dgm:spPr/>
      <dgm:t>
        <a:bodyPr/>
        <a:lstStyle/>
        <a:p>
          <a:endParaRPr lang="en-US"/>
        </a:p>
      </dgm:t>
    </dgm:pt>
    <dgm:pt modelId="{4A0564F2-DCDE-1745-B733-6F3B7A01F450}">
      <dgm:prSet phldrT="[Text]" custT="1"/>
      <dgm:spPr/>
      <dgm:t>
        <a:bodyPr/>
        <a:lstStyle/>
        <a:p>
          <a:r>
            <a:rPr lang="en-US" sz="2300" i="0" dirty="0" smtClean="0"/>
            <a:t>SOCIAL</a:t>
          </a:r>
          <a:endParaRPr lang="en-US" sz="2300" i="0" dirty="0"/>
        </a:p>
      </dgm:t>
    </dgm:pt>
    <dgm:pt modelId="{0788431E-9C1D-A34E-A88D-A017BAC0E3DF}" type="parTrans" cxnId="{536CCD1D-6D24-4143-8369-220D0D4051D2}">
      <dgm:prSet/>
      <dgm:spPr/>
      <dgm:t>
        <a:bodyPr/>
        <a:lstStyle/>
        <a:p>
          <a:endParaRPr lang="en-US"/>
        </a:p>
      </dgm:t>
    </dgm:pt>
    <dgm:pt modelId="{B6FD9172-57DE-C747-9535-6AF3F66DAE85}" type="sibTrans" cxnId="{536CCD1D-6D24-4143-8369-220D0D4051D2}">
      <dgm:prSet/>
      <dgm:spPr/>
      <dgm:t>
        <a:bodyPr/>
        <a:lstStyle/>
        <a:p>
          <a:endParaRPr lang="en-US"/>
        </a:p>
      </dgm:t>
    </dgm:pt>
    <dgm:pt modelId="{D449DDC3-E60D-B540-BB76-C18DD7CE4A81}" type="pres">
      <dgm:prSet presAssocID="{0C322433-F2F6-AA48-AB2F-0318392FB74A}" presName="compositeShape" presStyleCnt="0">
        <dgm:presLayoutVars>
          <dgm:chMax val="7"/>
          <dgm:dir/>
          <dgm:resizeHandles val="exact"/>
        </dgm:presLayoutVars>
      </dgm:prSet>
      <dgm:spPr/>
    </dgm:pt>
    <dgm:pt modelId="{13C7D36F-04F4-EF46-997E-5B2FC175644B}" type="pres">
      <dgm:prSet presAssocID="{E75B03D8-B932-F540-80DE-44D3D08235F9}" presName="circ1" presStyleLbl="vennNode1" presStyleIdx="0" presStyleCnt="3"/>
      <dgm:spPr/>
      <dgm:t>
        <a:bodyPr/>
        <a:lstStyle/>
        <a:p>
          <a:endParaRPr lang="en-US"/>
        </a:p>
      </dgm:t>
    </dgm:pt>
    <dgm:pt modelId="{913E6581-2EA3-8441-B8C9-8FFBD100536B}" type="pres">
      <dgm:prSet presAssocID="{E75B03D8-B932-F540-80DE-44D3D08235F9}" presName="circ1Tx" presStyleLbl="revTx" presStyleIdx="0" presStyleCnt="0">
        <dgm:presLayoutVars>
          <dgm:chMax val="0"/>
          <dgm:chPref val="0"/>
          <dgm:bulletEnabled val="1"/>
        </dgm:presLayoutVars>
      </dgm:prSet>
      <dgm:spPr/>
      <dgm:t>
        <a:bodyPr/>
        <a:lstStyle/>
        <a:p>
          <a:endParaRPr lang="en-US"/>
        </a:p>
      </dgm:t>
    </dgm:pt>
    <dgm:pt modelId="{C946AF46-A274-2F44-9BB6-1C7976B9974A}" type="pres">
      <dgm:prSet presAssocID="{9224AE85-6C5B-8140-9A19-B49AC0D144DF}" presName="circ2" presStyleLbl="vennNode1" presStyleIdx="1" presStyleCnt="3"/>
      <dgm:spPr/>
      <dgm:t>
        <a:bodyPr/>
        <a:lstStyle/>
        <a:p>
          <a:endParaRPr lang="en-US"/>
        </a:p>
      </dgm:t>
    </dgm:pt>
    <dgm:pt modelId="{4CB6636E-AC9E-1946-B9A9-7867A849A481}" type="pres">
      <dgm:prSet presAssocID="{9224AE85-6C5B-8140-9A19-B49AC0D144DF}" presName="circ2Tx" presStyleLbl="revTx" presStyleIdx="0" presStyleCnt="0">
        <dgm:presLayoutVars>
          <dgm:chMax val="0"/>
          <dgm:chPref val="0"/>
          <dgm:bulletEnabled val="1"/>
        </dgm:presLayoutVars>
      </dgm:prSet>
      <dgm:spPr/>
      <dgm:t>
        <a:bodyPr/>
        <a:lstStyle/>
        <a:p>
          <a:endParaRPr lang="en-US"/>
        </a:p>
      </dgm:t>
    </dgm:pt>
    <dgm:pt modelId="{991F24C3-03A3-5C45-8D8D-97978F7F3091}" type="pres">
      <dgm:prSet presAssocID="{4A0564F2-DCDE-1745-B733-6F3B7A01F450}" presName="circ3" presStyleLbl="vennNode1" presStyleIdx="2" presStyleCnt="3"/>
      <dgm:spPr/>
      <dgm:t>
        <a:bodyPr/>
        <a:lstStyle/>
        <a:p>
          <a:endParaRPr lang="en-US"/>
        </a:p>
      </dgm:t>
    </dgm:pt>
    <dgm:pt modelId="{EE4A1757-CEAB-E84E-8D78-ECE4F2FAC5DB}" type="pres">
      <dgm:prSet presAssocID="{4A0564F2-DCDE-1745-B733-6F3B7A01F450}" presName="circ3Tx" presStyleLbl="revTx" presStyleIdx="0" presStyleCnt="0">
        <dgm:presLayoutVars>
          <dgm:chMax val="0"/>
          <dgm:chPref val="0"/>
          <dgm:bulletEnabled val="1"/>
        </dgm:presLayoutVars>
      </dgm:prSet>
      <dgm:spPr/>
      <dgm:t>
        <a:bodyPr/>
        <a:lstStyle/>
        <a:p>
          <a:endParaRPr lang="en-US"/>
        </a:p>
      </dgm:t>
    </dgm:pt>
  </dgm:ptLst>
  <dgm:cxnLst>
    <dgm:cxn modelId="{9C72F72F-3AFD-5A44-8BB8-30EDE5D5C79E}" type="presOf" srcId="{E75B03D8-B932-F540-80DE-44D3D08235F9}" destId="{913E6581-2EA3-8441-B8C9-8FFBD100536B}" srcOrd="1" destOrd="0" presId="urn:microsoft.com/office/officeart/2005/8/layout/venn1"/>
    <dgm:cxn modelId="{DE2530E6-E524-7942-BD48-175BF12B8940}" type="presOf" srcId="{E75B03D8-B932-F540-80DE-44D3D08235F9}" destId="{13C7D36F-04F4-EF46-997E-5B2FC175644B}" srcOrd="0" destOrd="0" presId="urn:microsoft.com/office/officeart/2005/8/layout/venn1"/>
    <dgm:cxn modelId="{E208F85F-D3A2-CE4A-9766-FE1AC6560A2B}" srcId="{0C322433-F2F6-AA48-AB2F-0318392FB74A}" destId="{E75B03D8-B932-F540-80DE-44D3D08235F9}" srcOrd="0" destOrd="0" parTransId="{63A79F52-774A-B744-932D-77A580B43D84}" sibTransId="{224E061F-BF2F-1841-93AD-E1BBCAFDE6F5}"/>
    <dgm:cxn modelId="{AE4BB130-A9B3-DA48-BDAB-B8EB861DC392}" srcId="{0C322433-F2F6-AA48-AB2F-0318392FB74A}" destId="{9224AE85-6C5B-8140-9A19-B49AC0D144DF}" srcOrd="1" destOrd="0" parTransId="{299A8FC3-E8F2-EA4E-8B8A-341360789E3C}" sibTransId="{C60C0CAA-7D2A-AA45-85C1-8DC00BF3C360}"/>
    <dgm:cxn modelId="{1C852C68-5C16-3C4F-AE04-205CF49C4BA0}" type="presOf" srcId="{4A0564F2-DCDE-1745-B733-6F3B7A01F450}" destId="{EE4A1757-CEAB-E84E-8D78-ECE4F2FAC5DB}" srcOrd="1" destOrd="0" presId="urn:microsoft.com/office/officeart/2005/8/layout/venn1"/>
    <dgm:cxn modelId="{365A3FDF-CFFE-A345-B6AD-CDA91D568767}" type="presOf" srcId="{0C322433-F2F6-AA48-AB2F-0318392FB74A}" destId="{D449DDC3-E60D-B540-BB76-C18DD7CE4A81}" srcOrd="0" destOrd="0" presId="urn:microsoft.com/office/officeart/2005/8/layout/venn1"/>
    <dgm:cxn modelId="{0201E394-62FB-F241-81F0-2B66A834E483}" type="presOf" srcId="{9224AE85-6C5B-8140-9A19-B49AC0D144DF}" destId="{C946AF46-A274-2F44-9BB6-1C7976B9974A}" srcOrd="0" destOrd="0" presId="urn:microsoft.com/office/officeart/2005/8/layout/venn1"/>
    <dgm:cxn modelId="{536CCD1D-6D24-4143-8369-220D0D4051D2}" srcId="{0C322433-F2F6-AA48-AB2F-0318392FB74A}" destId="{4A0564F2-DCDE-1745-B733-6F3B7A01F450}" srcOrd="2" destOrd="0" parTransId="{0788431E-9C1D-A34E-A88D-A017BAC0E3DF}" sibTransId="{B6FD9172-57DE-C747-9535-6AF3F66DAE85}"/>
    <dgm:cxn modelId="{10FA6EF7-BB04-7943-A4F0-B9CDE1FF57F1}" type="presOf" srcId="{9224AE85-6C5B-8140-9A19-B49AC0D144DF}" destId="{4CB6636E-AC9E-1946-B9A9-7867A849A481}" srcOrd="1" destOrd="0" presId="urn:microsoft.com/office/officeart/2005/8/layout/venn1"/>
    <dgm:cxn modelId="{95826665-8281-A849-B68A-F90624D91563}" type="presOf" srcId="{4A0564F2-DCDE-1745-B733-6F3B7A01F450}" destId="{991F24C3-03A3-5C45-8D8D-97978F7F3091}" srcOrd="0" destOrd="0" presId="urn:microsoft.com/office/officeart/2005/8/layout/venn1"/>
    <dgm:cxn modelId="{FAF81E55-3ADF-2F44-827A-85884835DA2D}" type="presParOf" srcId="{D449DDC3-E60D-B540-BB76-C18DD7CE4A81}" destId="{13C7D36F-04F4-EF46-997E-5B2FC175644B}" srcOrd="0" destOrd="0" presId="urn:microsoft.com/office/officeart/2005/8/layout/venn1"/>
    <dgm:cxn modelId="{7DA143FF-FB79-E041-951F-E4BCA009C91E}" type="presParOf" srcId="{D449DDC3-E60D-B540-BB76-C18DD7CE4A81}" destId="{913E6581-2EA3-8441-B8C9-8FFBD100536B}" srcOrd="1" destOrd="0" presId="urn:microsoft.com/office/officeart/2005/8/layout/venn1"/>
    <dgm:cxn modelId="{73A1ED60-BFE7-DD46-8854-F1AC215AF984}" type="presParOf" srcId="{D449DDC3-E60D-B540-BB76-C18DD7CE4A81}" destId="{C946AF46-A274-2F44-9BB6-1C7976B9974A}" srcOrd="2" destOrd="0" presId="urn:microsoft.com/office/officeart/2005/8/layout/venn1"/>
    <dgm:cxn modelId="{0E62B4BD-1949-AC43-A965-1DCABC68F43B}" type="presParOf" srcId="{D449DDC3-E60D-B540-BB76-C18DD7CE4A81}" destId="{4CB6636E-AC9E-1946-B9A9-7867A849A481}" srcOrd="3" destOrd="0" presId="urn:microsoft.com/office/officeart/2005/8/layout/venn1"/>
    <dgm:cxn modelId="{E74277CE-7A91-7542-BA75-0838B8B39944}" type="presParOf" srcId="{D449DDC3-E60D-B540-BB76-C18DD7CE4A81}" destId="{991F24C3-03A3-5C45-8D8D-97978F7F3091}" srcOrd="4" destOrd="0" presId="urn:microsoft.com/office/officeart/2005/8/layout/venn1"/>
    <dgm:cxn modelId="{749A498C-4244-6447-8D5C-2F28D40352FD}" type="presParOf" srcId="{D449DDC3-E60D-B540-BB76-C18DD7CE4A81}" destId="{EE4A1757-CEAB-E84E-8D78-ECE4F2FAC5DB}"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C7D36F-04F4-EF46-997E-5B2FC175644B}">
      <dsp:nvSpPr>
        <dsp:cNvPr id="0" name=""/>
        <dsp:cNvSpPr/>
      </dsp:nvSpPr>
      <dsp:spPr>
        <a:xfrm>
          <a:off x="2535555" y="62626"/>
          <a:ext cx="3006090" cy="3006090"/>
        </a:xfrm>
        <a:prstGeom prst="ellipse">
          <a:avLst/>
        </a:prstGeom>
        <a:gradFill rotWithShape="0">
          <a:gsLst>
            <a:gs pos="0">
              <a:schemeClr val="accent1">
                <a:alpha val="50000"/>
                <a:hueOff val="0"/>
                <a:satOff val="0"/>
                <a:lumOff val="0"/>
                <a:alphaOff val="0"/>
                <a:lumMod val="95000"/>
              </a:schemeClr>
            </a:gs>
            <a:gs pos="100000">
              <a:schemeClr val="accent1">
                <a:alpha val="50000"/>
                <a:hueOff val="0"/>
                <a:satOff val="0"/>
                <a:lumOff val="0"/>
                <a:alphaOff val="0"/>
                <a:shade val="82000"/>
                <a:satMod val="125000"/>
                <a:lumMod val="74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en-US" sz="2300" kern="1200" dirty="0" smtClean="0"/>
            <a:t>ECONOMIC</a:t>
          </a:r>
          <a:endParaRPr lang="en-US" sz="2300" kern="1200" dirty="0"/>
        </a:p>
      </dsp:txBody>
      <dsp:txXfrm>
        <a:off x="2936367" y="588692"/>
        <a:ext cx="2204466" cy="1352740"/>
      </dsp:txXfrm>
    </dsp:sp>
    <dsp:sp modelId="{C946AF46-A274-2F44-9BB6-1C7976B9974A}">
      <dsp:nvSpPr>
        <dsp:cNvPr id="0" name=""/>
        <dsp:cNvSpPr/>
      </dsp:nvSpPr>
      <dsp:spPr>
        <a:xfrm>
          <a:off x="3620252" y="1941433"/>
          <a:ext cx="3006090" cy="3006090"/>
        </a:xfrm>
        <a:prstGeom prst="ellipse">
          <a:avLst/>
        </a:prstGeom>
        <a:gradFill rotWithShape="0">
          <a:gsLst>
            <a:gs pos="0">
              <a:schemeClr val="accent1">
                <a:alpha val="50000"/>
                <a:hueOff val="0"/>
                <a:satOff val="0"/>
                <a:lumOff val="0"/>
                <a:alphaOff val="0"/>
                <a:lumMod val="95000"/>
              </a:schemeClr>
            </a:gs>
            <a:gs pos="100000">
              <a:schemeClr val="accent1">
                <a:alpha val="50000"/>
                <a:hueOff val="0"/>
                <a:satOff val="0"/>
                <a:lumOff val="0"/>
                <a:alphaOff val="0"/>
                <a:shade val="82000"/>
                <a:satMod val="125000"/>
                <a:lumMod val="74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933450">
            <a:lnSpc>
              <a:spcPct val="90000"/>
            </a:lnSpc>
            <a:spcBef>
              <a:spcPct val="0"/>
            </a:spcBef>
            <a:spcAft>
              <a:spcPct val="35000"/>
            </a:spcAft>
          </a:pPr>
          <a:r>
            <a:rPr lang="en-US" sz="2100" kern="1200" dirty="0" smtClean="0"/>
            <a:t>ENVIRONMENT</a:t>
          </a:r>
          <a:endParaRPr lang="en-US" sz="2100" kern="1200" dirty="0"/>
        </a:p>
      </dsp:txBody>
      <dsp:txXfrm>
        <a:off x="4539615" y="2718006"/>
        <a:ext cx="1803654" cy="1653349"/>
      </dsp:txXfrm>
    </dsp:sp>
    <dsp:sp modelId="{991F24C3-03A3-5C45-8D8D-97978F7F3091}">
      <dsp:nvSpPr>
        <dsp:cNvPr id="0" name=""/>
        <dsp:cNvSpPr/>
      </dsp:nvSpPr>
      <dsp:spPr>
        <a:xfrm>
          <a:off x="1450857" y="1941433"/>
          <a:ext cx="3006090" cy="3006090"/>
        </a:xfrm>
        <a:prstGeom prst="ellipse">
          <a:avLst/>
        </a:prstGeom>
        <a:gradFill rotWithShape="0">
          <a:gsLst>
            <a:gs pos="0">
              <a:schemeClr val="accent1">
                <a:alpha val="50000"/>
                <a:hueOff val="0"/>
                <a:satOff val="0"/>
                <a:lumOff val="0"/>
                <a:alphaOff val="0"/>
                <a:lumMod val="95000"/>
              </a:schemeClr>
            </a:gs>
            <a:gs pos="100000">
              <a:schemeClr val="accent1">
                <a:alpha val="50000"/>
                <a:hueOff val="0"/>
                <a:satOff val="0"/>
                <a:lumOff val="0"/>
                <a:alphaOff val="0"/>
                <a:shade val="82000"/>
                <a:satMod val="125000"/>
                <a:lumMod val="74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r>
            <a:rPr lang="en-US" sz="2300" i="0" kern="1200" dirty="0" smtClean="0"/>
            <a:t>SOCIAL</a:t>
          </a:r>
          <a:endParaRPr lang="en-US" sz="2300" i="0" kern="1200" dirty="0"/>
        </a:p>
      </dsp:txBody>
      <dsp:txXfrm>
        <a:off x="1733931" y="2718006"/>
        <a:ext cx="1803654" cy="1653349"/>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56.emf"/><Relationship Id="rId7" Type="http://schemas.openxmlformats.org/officeDocument/2006/relationships/image" Target="../media/image60.emf"/><Relationship Id="rId2" Type="http://schemas.openxmlformats.org/officeDocument/2006/relationships/image" Target="../media/image55.emf"/><Relationship Id="rId1" Type="http://schemas.openxmlformats.org/officeDocument/2006/relationships/image" Target="../media/image54.emf"/><Relationship Id="rId6" Type="http://schemas.openxmlformats.org/officeDocument/2006/relationships/image" Target="../media/image59.emf"/><Relationship Id="rId5" Type="http://schemas.openxmlformats.org/officeDocument/2006/relationships/image" Target="../media/image58.emf"/><Relationship Id="rId4" Type="http://schemas.openxmlformats.org/officeDocument/2006/relationships/image" Target="../media/image5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531" cy="34230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4558" y="0"/>
            <a:ext cx="4304531" cy="342303"/>
          </a:xfrm>
          <a:prstGeom prst="rect">
            <a:avLst/>
          </a:prstGeom>
        </p:spPr>
        <p:txBody>
          <a:bodyPr vert="horz" lIns="91440" tIns="45720" rIns="91440" bIns="45720" rtlCol="0"/>
          <a:lstStyle>
            <a:lvl1pPr algn="r">
              <a:defRPr sz="1200"/>
            </a:lvl1pPr>
          </a:lstStyle>
          <a:p>
            <a:fld id="{2318808E-6F56-2A46-9B87-6E062B8ECC1B}" type="datetimeFigureOut">
              <a:rPr lang="en-GB" smtClean="0"/>
              <a:pPr/>
              <a:t>30/05/2017</a:t>
            </a:fld>
            <a:endParaRPr lang="en-GB" dirty="0"/>
          </a:p>
        </p:txBody>
      </p:sp>
      <p:sp>
        <p:nvSpPr>
          <p:cNvPr id="4" name="Footer Placeholder 3"/>
          <p:cNvSpPr>
            <a:spLocks noGrp="1"/>
          </p:cNvSpPr>
          <p:nvPr>
            <p:ph type="ftr" sz="quarter" idx="2"/>
          </p:nvPr>
        </p:nvSpPr>
        <p:spPr>
          <a:xfrm>
            <a:off x="1" y="6477597"/>
            <a:ext cx="4304531" cy="342303"/>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4558" y="6477597"/>
            <a:ext cx="4304531" cy="342303"/>
          </a:xfrm>
          <a:prstGeom prst="rect">
            <a:avLst/>
          </a:prstGeom>
        </p:spPr>
        <p:txBody>
          <a:bodyPr vert="horz" lIns="91440" tIns="45720" rIns="91440" bIns="45720" rtlCol="0" anchor="b"/>
          <a:lstStyle>
            <a:lvl1pPr algn="r">
              <a:defRPr sz="1200"/>
            </a:lvl1pPr>
          </a:lstStyle>
          <a:p>
            <a:fld id="{963CF14B-6066-5B4B-96C4-BBFC99E88366}" type="slidenum">
              <a:rPr lang="en-GB" smtClean="0"/>
              <a:pPr/>
              <a:t>‹#›</a:t>
            </a:fld>
            <a:endParaRPr lang="en-GB" dirty="0"/>
          </a:p>
        </p:txBody>
      </p:sp>
      <p:sp>
        <p:nvSpPr>
          <p:cNvPr id="6" name="hc" descr=" "/>
          <p:cNvSpPr txBox="1"/>
          <p:nvPr/>
        </p:nvSpPr>
        <p:spPr>
          <a:xfrm>
            <a:off x="0" y="0"/>
            <a:ext cx="9931400" cy="276999"/>
          </a:xfrm>
          <a:prstGeom prst="rect">
            <a:avLst/>
          </a:prstGeom>
          <a:noFill/>
        </p:spPr>
        <p:txBody>
          <a:bodyPr vert="horz" rtlCol="0">
            <a:spAutoFit/>
          </a:bodyPr>
          <a:lstStyle/>
          <a:p>
            <a:pPr algn="ctr"/>
            <a:r>
              <a:rPr lang="en-US" sz="1200" smtClean="0">
                <a:solidFill>
                  <a:srgbClr val="000000"/>
                </a:solidFill>
                <a:latin typeface="Verdana"/>
              </a:rPr>
              <a:t> </a:t>
            </a:r>
            <a:endParaRPr lang="en-US" sz="1200">
              <a:solidFill>
                <a:srgbClr val="000000"/>
              </a:solidFill>
              <a:latin typeface="Verdana"/>
            </a:endParaRPr>
          </a:p>
        </p:txBody>
      </p:sp>
    </p:spTree>
    <p:extLst>
      <p:ext uri="{BB962C8B-B14F-4D97-AF65-F5344CB8AC3E}">
        <p14:creationId xmlns:p14="http://schemas.microsoft.com/office/powerpoint/2010/main" val="19443497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531" cy="341213"/>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624558" y="0"/>
            <a:ext cx="4304531" cy="341213"/>
          </a:xfrm>
          <a:prstGeom prst="rect">
            <a:avLst/>
          </a:prstGeom>
        </p:spPr>
        <p:txBody>
          <a:bodyPr vert="horz" lIns="91440" tIns="45720" rIns="91440" bIns="45720" rtlCol="0"/>
          <a:lstStyle>
            <a:lvl1pPr algn="r">
              <a:defRPr sz="1200"/>
            </a:lvl1pPr>
          </a:lstStyle>
          <a:p>
            <a:fld id="{98623D57-49F8-48F2-AC32-FF166394BE5C}" type="datetimeFigureOut">
              <a:rPr lang="en-GB" smtClean="0"/>
              <a:pPr/>
              <a:t>30/05/2017</a:t>
            </a:fld>
            <a:endParaRPr lang="en-GB" dirty="0"/>
          </a:p>
        </p:txBody>
      </p:sp>
      <p:sp>
        <p:nvSpPr>
          <p:cNvPr id="4" name="Slide Image Placeholder 3"/>
          <p:cNvSpPr>
            <a:spLocks noGrp="1" noRot="1" noChangeAspect="1"/>
          </p:cNvSpPr>
          <p:nvPr>
            <p:ph type="sldImg" idx="2"/>
          </p:nvPr>
        </p:nvSpPr>
        <p:spPr>
          <a:xfrm>
            <a:off x="2692400" y="511175"/>
            <a:ext cx="4546600" cy="2557463"/>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94065" y="3239889"/>
            <a:ext cx="7943271" cy="306873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6477597"/>
            <a:ext cx="4304531" cy="341213"/>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624558" y="6477597"/>
            <a:ext cx="4304531" cy="341213"/>
          </a:xfrm>
          <a:prstGeom prst="rect">
            <a:avLst/>
          </a:prstGeom>
        </p:spPr>
        <p:txBody>
          <a:bodyPr vert="horz" lIns="91440" tIns="45720" rIns="91440" bIns="45720" rtlCol="0" anchor="b"/>
          <a:lstStyle>
            <a:lvl1pPr algn="r">
              <a:defRPr sz="1200"/>
            </a:lvl1pPr>
          </a:lstStyle>
          <a:p>
            <a:fld id="{2E56A003-D0DC-418D-B66A-79768570DC6B}" type="slidenum">
              <a:rPr lang="en-GB" smtClean="0"/>
              <a:pPr/>
              <a:t>‹#›</a:t>
            </a:fld>
            <a:endParaRPr lang="en-GB" dirty="0"/>
          </a:p>
        </p:txBody>
      </p:sp>
      <p:sp>
        <p:nvSpPr>
          <p:cNvPr id="8" name="hc" descr=" "/>
          <p:cNvSpPr txBox="1"/>
          <p:nvPr/>
        </p:nvSpPr>
        <p:spPr>
          <a:xfrm>
            <a:off x="0" y="0"/>
            <a:ext cx="9931400" cy="276999"/>
          </a:xfrm>
          <a:prstGeom prst="rect">
            <a:avLst/>
          </a:prstGeom>
          <a:noFill/>
        </p:spPr>
        <p:txBody>
          <a:bodyPr vert="horz" rtlCol="0">
            <a:spAutoFit/>
          </a:bodyPr>
          <a:lstStyle/>
          <a:p>
            <a:pPr algn="ctr"/>
            <a:r>
              <a:rPr lang="en-US" sz="1200" b="0" i="0" u="none" baseline="0" smtClean="0">
                <a:solidFill>
                  <a:srgbClr val="000000"/>
                </a:solidFill>
                <a:latin typeface="Verdana"/>
              </a:rPr>
              <a:t> </a:t>
            </a:r>
            <a:endParaRPr lang="en-US" sz="1200" b="0" i="0" u="none" baseline="0">
              <a:solidFill>
                <a:srgbClr val="000000"/>
              </a:solidFill>
              <a:latin typeface="Verdana"/>
            </a:endParaRPr>
          </a:p>
        </p:txBody>
      </p:sp>
    </p:spTree>
    <p:extLst>
      <p:ext uri="{BB962C8B-B14F-4D97-AF65-F5344CB8AC3E}">
        <p14:creationId xmlns:p14="http://schemas.microsoft.com/office/powerpoint/2010/main" val="1330320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6A003-D0DC-418D-B66A-79768570DC6B}" type="slidenum">
              <a:rPr lang="en-GB" smtClean="0"/>
              <a:pPr/>
              <a:t>1</a:t>
            </a:fld>
            <a:endParaRPr lang="en-GB" dirty="0"/>
          </a:p>
        </p:txBody>
      </p:sp>
    </p:spTree>
    <p:extLst>
      <p:ext uri="{BB962C8B-B14F-4D97-AF65-F5344CB8AC3E}">
        <p14:creationId xmlns:p14="http://schemas.microsoft.com/office/powerpoint/2010/main" val="1002258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03888" y="344488"/>
            <a:ext cx="3049587" cy="1716087"/>
          </a:xfrm>
        </p:spPr>
      </p:sp>
      <p:sp>
        <p:nvSpPr>
          <p:cNvPr id="41987"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GB" dirty="0" smtClean="0"/>
          </a:p>
        </p:txBody>
      </p:sp>
      <p:sp>
        <p:nvSpPr>
          <p:cNvPr id="41988" name="Slide Number Placeholder 3"/>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sz="1200">
                <a:solidFill>
                  <a:srgbClr val="0F5494"/>
                </a:solidFill>
                <a:latin typeface="Verdana" pitchFamily="34" charset="0"/>
                <a:ea typeface="MS PGothic" pitchFamily="34" charset="-128"/>
              </a:defRPr>
            </a:lvl1pPr>
            <a:lvl2pPr marL="736115" indent="-283121" eaLnBrk="0" hangingPunct="0">
              <a:defRPr sz="1200">
                <a:solidFill>
                  <a:srgbClr val="0F5494"/>
                </a:solidFill>
                <a:latin typeface="Verdana" pitchFamily="34" charset="0"/>
                <a:ea typeface="MS PGothic" pitchFamily="34" charset="-128"/>
              </a:defRPr>
            </a:lvl2pPr>
            <a:lvl3pPr marL="1132484" indent="-226497" eaLnBrk="0" hangingPunct="0">
              <a:defRPr sz="1200">
                <a:solidFill>
                  <a:srgbClr val="0F5494"/>
                </a:solidFill>
                <a:latin typeface="Verdana" pitchFamily="34" charset="0"/>
                <a:ea typeface="MS PGothic" pitchFamily="34" charset="-128"/>
              </a:defRPr>
            </a:lvl3pPr>
            <a:lvl4pPr marL="1585478" indent="-226497" eaLnBrk="0" hangingPunct="0">
              <a:defRPr sz="1200">
                <a:solidFill>
                  <a:srgbClr val="0F5494"/>
                </a:solidFill>
                <a:latin typeface="Verdana" pitchFamily="34" charset="0"/>
                <a:ea typeface="MS PGothic" pitchFamily="34" charset="-128"/>
              </a:defRPr>
            </a:lvl4pPr>
            <a:lvl5pPr marL="2038472" indent="-226497" eaLnBrk="0" hangingPunct="0">
              <a:defRPr sz="1200">
                <a:solidFill>
                  <a:srgbClr val="0F5494"/>
                </a:solidFill>
                <a:latin typeface="Verdana" pitchFamily="34" charset="0"/>
                <a:ea typeface="MS PGothic" pitchFamily="34" charset="-128"/>
              </a:defRPr>
            </a:lvl5pPr>
            <a:lvl6pPr marL="2491466" indent="-226497" eaLnBrk="0" fontAlgn="base" hangingPunct="0">
              <a:spcBef>
                <a:spcPct val="0"/>
              </a:spcBef>
              <a:spcAft>
                <a:spcPct val="0"/>
              </a:spcAft>
              <a:defRPr sz="1200">
                <a:solidFill>
                  <a:srgbClr val="0F5494"/>
                </a:solidFill>
                <a:latin typeface="Verdana" pitchFamily="34" charset="0"/>
                <a:ea typeface="MS PGothic" pitchFamily="34" charset="-128"/>
              </a:defRPr>
            </a:lvl6pPr>
            <a:lvl7pPr marL="2944459" indent="-226497" eaLnBrk="0" fontAlgn="base" hangingPunct="0">
              <a:spcBef>
                <a:spcPct val="0"/>
              </a:spcBef>
              <a:spcAft>
                <a:spcPct val="0"/>
              </a:spcAft>
              <a:defRPr sz="1200">
                <a:solidFill>
                  <a:srgbClr val="0F5494"/>
                </a:solidFill>
                <a:latin typeface="Verdana" pitchFamily="34" charset="0"/>
                <a:ea typeface="MS PGothic" pitchFamily="34" charset="-128"/>
              </a:defRPr>
            </a:lvl7pPr>
            <a:lvl8pPr marL="3397453" indent="-226497" eaLnBrk="0" fontAlgn="base" hangingPunct="0">
              <a:spcBef>
                <a:spcPct val="0"/>
              </a:spcBef>
              <a:spcAft>
                <a:spcPct val="0"/>
              </a:spcAft>
              <a:defRPr sz="1200">
                <a:solidFill>
                  <a:srgbClr val="0F5494"/>
                </a:solidFill>
                <a:latin typeface="Verdana" pitchFamily="34" charset="0"/>
                <a:ea typeface="MS PGothic" pitchFamily="34" charset="-128"/>
              </a:defRPr>
            </a:lvl8pPr>
            <a:lvl9pPr marL="3850447" indent="-226497" eaLnBrk="0" fontAlgn="base" hangingPunct="0">
              <a:spcBef>
                <a:spcPct val="0"/>
              </a:spcBef>
              <a:spcAft>
                <a:spcPct val="0"/>
              </a:spcAft>
              <a:defRPr sz="1200">
                <a:solidFill>
                  <a:srgbClr val="0F5494"/>
                </a:solidFill>
                <a:latin typeface="Verdana" pitchFamily="34" charset="0"/>
                <a:ea typeface="MS PGothic" pitchFamily="34" charset="-128"/>
              </a:defRPr>
            </a:lvl9pPr>
          </a:lstStyle>
          <a:p>
            <a:pPr eaLnBrk="1" hangingPunct="1"/>
            <a:fld id="{6E9D0E2C-D2BA-414A-A4E5-78BF1245324B}" type="slidenum">
              <a:rPr lang="en-GB">
                <a:solidFill>
                  <a:schemeClr val="tx1"/>
                </a:solidFill>
                <a:latin typeface="Arial" pitchFamily="34" charset="0"/>
              </a:rPr>
              <a:pPr eaLnBrk="1" hangingPunct="1"/>
              <a:t>27</a:t>
            </a:fld>
            <a:endParaRPr lang="en-GB" dirty="0">
              <a:solidFill>
                <a:schemeClr val="tx1"/>
              </a:solidFill>
              <a:latin typeface="Arial" pitchFamily="34" charset="0"/>
            </a:endParaRPr>
          </a:p>
        </p:txBody>
      </p:sp>
    </p:spTree>
    <p:extLst>
      <p:ext uri="{BB962C8B-B14F-4D97-AF65-F5344CB8AC3E}">
        <p14:creationId xmlns:p14="http://schemas.microsoft.com/office/powerpoint/2010/main" val="551128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xfrm>
            <a:off x="9509261" y="6151135"/>
            <a:ext cx="127899" cy="126310"/>
          </a:xfrm>
          <a:ln/>
        </p:spPr>
        <p:txBody>
          <a:bodyPr/>
          <a:lstStyle/>
          <a:p>
            <a:fld id="{4B01DC2E-F68C-441B-A599-4DBBC13B2956}" type="slidenum">
              <a:rPr lang="en-US">
                <a:solidFill>
                  <a:prstClr val="black"/>
                </a:solidFill>
              </a:rPr>
              <a:pPr/>
              <a:t>29</a:t>
            </a:fld>
            <a:endParaRPr lang="en-US" dirty="0">
              <a:solidFill>
                <a:prstClr val="black"/>
              </a:solidFill>
            </a:endParaRPr>
          </a:p>
        </p:txBody>
      </p:sp>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xfrm>
            <a:off x="837809" y="3441977"/>
            <a:ext cx="8816393" cy="168413"/>
          </a:xfrm>
        </p:spPr>
        <p:txBody>
          <a:bodyPr/>
          <a:lstStyle/>
          <a:p>
            <a:pPr lvl="0"/>
            <a:r>
              <a:rPr lang="en-GB" dirty="0">
                <a:latin typeface="Arial" charset="0"/>
              </a:rPr>
              <a:t>Aim to decouple growth and dev from consumption of finite resources</a:t>
            </a:r>
          </a:p>
          <a:p>
            <a:pPr lvl="0"/>
            <a:r>
              <a:rPr lang="en-GB" dirty="0">
                <a:latin typeface="Arial" charset="0"/>
              </a:rPr>
              <a:t>Maximisation of asset utilisation (presupposes design + reverse logistics)</a:t>
            </a:r>
          </a:p>
          <a:p>
            <a:pPr lvl="0"/>
            <a:r>
              <a:rPr lang="en-GB" dirty="0">
                <a:latin typeface="Arial" charset="0"/>
              </a:rPr>
              <a:t>On the left side, notion of regeneration means that nutrient loops need to be addressed (currently fragmentation).</a:t>
            </a:r>
          </a:p>
          <a:p>
            <a:endParaRPr lang="en-US" dirty="0"/>
          </a:p>
        </p:txBody>
      </p:sp>
    </p:spTree>
    <p:extLst>
      <p:ext uri="{BB962C8B-B14F-4D97-AF65-F5344CB8AC3E}">
        <p14:creationId xmlns:p14="http://schemas.microsoft.com/office/powerpoint/2010/main" val="289318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3" y="744538"/>
            <a:ext cx="6619875" cy="3724275"/>
          </a:xfrm>
        </p:spPr>
      </p:sp>
      <p:sp>
        <p:nvSpPr>
          <p:cNvPr id="3" name="Notes Placeholder 2"/>
          <p:cNvSpPr>
            <a:spLocks noGrp="1"/>
          </p:cNvSpPr>
          <p:nvPr>
            <p:ph type="body" idx="1"/>
          </p:nvPr>
        </p:nvSpPr>
        <p:spPr/>
        <p:txBody>
          <a:bodyPr>
            <a:normAutofit/>
          </a:bodyPr>
          <a:lstStyle/>
          <a:p>
            <a:r>
              <a:rPr lang="en-US" dirty="0" smtClean="0"/>
              <a:t>Energy</a:t>
            </a:r>
            <a:r>
              <a:rPr lang="en-US" baseline="0" dirty="0" smtClean="0"/>
              <a:t> is most essential component at any given stage of product life-cycle. </a:t>
            </a:r>
            <a:r>
              <a:rPr lang="en-US" dirty="0" smtClean="0"/>
              <a:t>Closer the used product</a:t>
            </a:r>
            <a:r>
              <a:rPr lang="en-US" baseline="0" dirty="0" smtClean="0"/>
              <a:t> to the consumer higher the value is. In this case Remanufacturing yields higher value than reuse and recycling since it is restored to its original condition.</a:t>
            </a:r>
            <a:endParaRPr lang="en-US" dirty="0"/>
          </a:p>
        </p:txBody>
      </p:sp>
      <p:sp>
        <p:nvSpPr>
          <p:cNvPr id="4" name="Slide Number Placeholder 3"/>
          <p:cNvSpPr>
            <a:spLocks noGrp="1"/>
          </p:cNvSpPr>
          <p:nvPr>
            <p:ph type="sldNum" sz="quarter" idx="10"/>
          </p:nvPr>
        </p:nvSpPr>
        <p:spPr/>
        <p:txBody>
          <a:bodyPr/>
          <a:lstStyle/>
          <a:p>
            <a:pPr>
              <a:defRPr/>
            </a:pPr>
            <a:fld id="{A9962369-B9A8-47A7-B9B4-F0FECB840794}" type="slidenum">
              <a:rPr lang="en-US" smtClean="0"/>
              <a:pPr>
                <a:defRPr/>
              </a:pPr>
              <a:t>30</a:t>
            </a:fld>
            <a:endParaRPr lang="en-US"/>
          </a:p>
        </p:txBody>
      </p:sp>
    </p:spTree>
    <p:extLst>
      <p:ext uri="{BB962C8B-B14F-4D97-AF65-F5344CB8AC3E}">
        <p14:creationId xmlns:p14="http://schemas.microsoft.com/office/powerpoint/2010/main" val="1503593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85">
              <a:defRPr sz="2300">
                <a:solidFill>
                  <a:schemeClr val="tx1"/>
                </a:solidFill>
                <a:latin typeface="Arial" charset="0"/>
                <a:ea typeface="ＭＳ Ｐゴシック" charset="0"/>
                <a:cs typeface="ＭＳ Ｐゴシック" charset="0"/>
              </a:defRPr>
            </a:lvl1pPr>
            <a:lvl2pPr marL="35879619" indent="-35447153" defTabSz="914485">
              <a:defRPr sz="2300">
                <a:solidFill>
                  <a:schemeClr val="tx1"/>
                </a:solidFill>
                <a:latin typeface="Arial" charset="0"/>
                <a:ea typeface="ＭＳ Ｐゴシック" charset="0"/>
              </a:defRPr>
            </a:lvl2pPr>
            <a:lvl3pPr>
              <a:defRPr sz="2300">
                <a:solidFill>
                  <a:schemeClr val="tx1"/>
                </a:solidFill>
                <a:latin typeface="Arial" charset="0"/>
                <a:ea typeface="ＭＳ Ｐゴシック" charset="0"/>
              </a:defRPr>
            </a:lvl3pPr>
            <a:lvl4pPr>
              <a:defRPr sz="2300">
                <a:solidFill>
                  <a:schemeClr val="tx1"/>
                </a:solidFill>
                <a:latin typeface="Arial" charset="0"/>
                <a:ea typeface="ＭＳ Ｐゴシック" charset="0"/>
              </a:defRPr>
            </a:lvl4pPr>
            <a:lvl5pPr>
              <a:defRPr sz="2300">
                <a:solidFill>
                  <a:schemeClr val="tx1"/>
                </a:solidFill>
                <a:latin typeface="Arial" charset="0"/>
                <a:ea typeface="ＭＳ Ｐゴシック" charset="0"/>
              </a:defRPr>
            </a:lvl5pPr>
            <a:lvl6pPr marL="432465" eaLnBrk="0" fontAlgn="base" hangingPunct="0">
              <a:spcBef>
                <a:spcPct val="0"/>
              </a:spcBef>
              <a:spcAft>
                <a:spcPct val="0"/>
              </a:spcAft>
              <a:defRPr sz="2300">
                <a:solidFill>
                  <a:schemeClr val="tx1"/>
                </a:solidFill>
                <a:latin typeface="Arial" charset="0"/>
                <a:ea typeface="ＭＳ Ｐゴシック" charset="0"/>
              </a:defRPr>
            </a:lvl6pPr>
            <a:lvl7pPr marL="864931" eaLnBrk="0" fontAlgn="base" hangingPunct="0">
              <a:spcBef>
                <a:spcPct val="0"/>
              </a:spcBef>
              <a:spcAft>
                <a:spcPct val="0"/>
              </a:spcAft>
              <a:defRPr sz="2300">
                <a:solidFill>
                  <a:schemeClr val="tx1"/>
                </a:solidFill>
                <a:latin typeface="Arial" charset="0"/>
                <a:ea typeface="ＭＳ Ｐゴシック" charset="0"/>
              </a:defRPr>
            </a:lvl7pPr>
            <a:lvl8pPr marL="1297396" eaLnBrk="0" fontAlgn="base" hangingPunct="0">
              <a:spcBef>
                <a:spcPct val="0"/>
              </a:spcBef>
              <a:spcAft>
                <a:spcPct val="0"/>
              </a:spcAft>
              <a:defRPr sz="2300">
                <a:solidFill>
                  <a:schemeClr val="tx1"/>
                </a:solidFill>
                <a:latin typeface="Arial" charset="0"/>
                <a:ea typeface="ＭＳ Ｐゴシック" charset="0"/>
              </a:defRPr>
            </a:lvl8pPr>
            <a:lvl9pPr marL="1729862" eaLnBrk="0" fontAlgn="base" hangingPunct="0">
              <a:spcBef>
                <a:spcPct val="0"/>
              </a:spcBef>
              <a:spcAft>
                <a:spcPct val="0"/>
              </a:spcAft>
              <a:defRPr sz="2300">
                <a:solidFill>
                  <a:schemeClr val="tx1"/>
                </a:solidFill>
                <a:latin typeface="Arial" charset="0"/>
                <a:ea typeface="ＭＳ Ｐゴシック" charset="0"/>
              </a:defRPr>
            </a:lvl9pPr>
          </a:lstStyle>
          <a:p>
            <a:fld id="{2E878D3B-9C32-8B4C-9DC6-1956EFAA3A1F}" type="slidenum">
              <a:rPr lang="en-US" sz="1200"/>
              <a:pPr/>
              <a:t>31</a:t>
            </a:fld>
            <a:endParaRPr lang="en-US" sz="1200"/>
          </a:p>
        </p:txBody>
      </p:sp>
      <p:sp>
        <p:nvSpPr>
          <p:cNvPr id="70659" name="Rectangle 2"/>
          <p:cNvSpPr>
            <a:spLocks noGrp="1" noRot="1" noChangeAspect="1" noChangeArrowheads="1" noTextEdit="1"/>
          </p:cNvSpPr>
          <p:nvPr>
            <p:ph type="sldImg"/>
          </p:nvPr>
        </p:nvSpPr>
        <p:spPr>
          <a:xfrm>
            <a:off x="68263" y="406400"/>
            <a:ext cx="6600825" cy="3713163"/>
          </a:xfrm>
          <a:ln/>
        </p:spPr>
      </p:sp>
      <p:sp>
        <p:nvSpPr>
          <p:cNvPr id="70660" name="Rectangle 3"/>
          <p:cNvSpPr>
            <a:spLocks noGrp="1" noChangeArrowheads="1"/>
          </p:cNvSpPr>
          <p:nvPr>
            <p:ph type="body" idx="1"/>
          </p:nvPr>
        </p:nvSpPr>
        <p:spPr>
          <a:xfrm>
            <a:off x="890969" y="4400819"/>
            <a:ext cx="5046844" cy="504944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6" tIns="45707" rIns="91416" bIns="45707"/>
          <a:lstStyle/>
          <a:p>
            <a:pPr eaLnBrk="1" hangingPunct="1"/>
            <a:r>
              <a:rPr lang="en-US">
                <a:ea typeface="ＭＳ Ｐゴシック" charset="0"/>
                <a:cs typeface="ＭＳ Ｐゴシック" charset="0"/>
              </a:rPr>
              <a:t>Studies have shown that Remanufactured engines require 50% of the energy and only 67% of the labor necessary to produce new engines. </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Up to 90% f old parts can be reused, thus eliminating the need to process new virgin materials.</a:t>
            </a:r>
          </a:p>
          <a:p>
            <a:pPr eaLnBrk="1" hangingPunct="1"/>
            <a:endParaRPr lang="en-US">
              <a:ea typeface="ＭＳ Ｐゴシック" charset="0"/>
              <a:cs typeface="ＭＳ Ｐゴシック" charset="0"/>
            </a:endParaRPr>
          </a:p>
          <a:p>
            <a:pPr eaLnBrk="1" hangingPunct="1"/>
            <a:r>
              <a:rPr lang="en-US">
                <a:ea typeface="ＭＳ Ｐゴシック" charset="0"/>
                <a:cs typeface="ＭＳ Ｐゴシック" charset="0"/>
              </a:rPr>
              <a:t>These savings for the manufacturer translate to savings for the consumer- rebuilt equipment is on average 40-60% less expensive than new equipment. </a:t>
            </a:r>
          </a:p>
          <a:p>
            <a:pPr eaLnBrk="1" hangingPunct="1"/>
            <a:endParaRPr lang="en-US">
              <a:ea typeface="ＭＳ Ｐゴシック" charset="0"/>
              <a:cs typeface="ＭＳ Ｐゴシック" charset="0"/>
            </a:endParaRPr>
          </a:p>
          <a:p>
            <a:pPr eaLnBrk="1" hangingPunct="1"/>
            <a:r>
              <a:rPr lang="en-US" sz="1500">
                <a:ea typeface="ＭＳ Ｐゴシック" charset="0"/>
                <a:cs typeface="ＭＳ Ｐゴシック" charset="0"/>
              </a:rPr>
              <a:t>In a specific illustration, Remanufactured automobile starters annually save about </a:t>
            </a:r>
            <a:r>
              <a:rPr lang="en-US" sz="1500" b="1">
                <a:ea typeface="ＭＳ Ｐゴシック" charset="0"/>
                <a:cs typeface="ＭＳ Ｐゴシック" charset="0"/>
              </a:rPr>
              <a:t>8 million gallons of crude oil, 52,000 tons of iron ore, and 6,000 tons of copper</a:t>
            </a:r>
            <a:r>
              <a:rPr lang="en-US" sz="1500">
                <a:ea typeface="ＭＳ Ｐゴシック" charset="0"/>
                <a:cs typeface="ＭＳ Ｐゴシック" charset="0"/>
              </a:rPr>
              <a:t>.  On the consumer side, Kodak's single-use camera remanufacturing initiative salvaged parts and materials from 100 million single-use cameras as of May 1996, resulting in the diversion of 14 million pounds of waste from entering the wastestream.  Of the total new cameras shipped in any given month,77% are now returned for remanufacturing and Kodak is able to reuse about 85% of the parts.</a:t>
            </a:r>
          </a:p>
          <a:p>
            <a:pPr eaLnBrk="1" hangingPunct="1"/>
            <a:r>
              <a:rPr lang="en-US" sz="1500">
                <a:ea typeface="ＭＳ Ｐゴシック" charset="0"/>
                <a:cs typeface="ＭＳ Ｐゴシック" charset="0"/>
              </a:rPr>
              <a:t> </a:t>
            </a:r>
          </a:p>
          <a:p>
            <a:pPr eaLnBrk="1" hangingPunct="1"/>
            <a:endParaRPr lang="en-US">
              <a:ea typeface="ＭＳ Ｐゴシック" charset="0"/>
              <a:cs typeface="ＭＳ Ｐゴシック" charset="0"/>
            </a:endParaRPr>
          </a:p>
        </p:txBody>
      </p:sp>
    </p:spTree>
    <p:extLst>
      <p:ext uri="{BB962C8B-B14F-4D97-AF65-F5344CB8AC3E}">
        <p14:creationId xmlns:p14="http://schemas.microsoft.com/office/powerpoint/2010/main" val="1047000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latin typeface="Arial" charset="0"/>
              </a:rPr>
              <a:t>We decided to take a different entry point into that debate this time. </a:t>
            </a:r>
          </a:p>
          <a:p>
            <a:pPr lvl="0"/>
            <a:endParaRPr lang="en-GB" dirty="0">
              <a:latin typeface="Arial" charset="0"/>
            </a:endParaRPr>
          </a:p>
          <a:p>
            <a:pPr lvl="1"/>
            <a:r>
              <a:rPr lang="en-US" dirty="0">
                <a:latin typeface="Arial" charset="0"/>
              </a:rPr>
              <a:t>We did NOT take </a:t>
            </a:r>
            <a:r>
              <a:rPr lang="en-US" b="1" dirty="0">
                <a:latin typeface="Arial" charset="0"/>
              </a:rPr>
              <a:t>resource dependence</a:t>
            </a:r>
            <a:r>
              <a:rPr lang="en-US" dirty="0">
                <a:latin typeface="Arial" charset="0"/>
              </a:rPr>
              <a:t> as the starting point. Although EU remains heavily resource dependent</a:t>
            </a:r>
          </a:p>
          <a:p>
            <a:pPr lvl="1"/>
            <a:r>
              <a:rPr lang="en-US" dirty="0">
                <a:latin typeface="Arial" charset="0"/>
              </a:rPr>
              <a:t>We did NOT start with </a:t>
            </a:r>
            <a:r>
              <a:rPr lang="en-US" b="1" dirty="0">
                <a:latin typeface="Arial" charset="0"/>
              </a:rPr>
              <a:t>environmental degradation</a:t>
            </a:r>
            <a:r>
              <a:rPr lang="en-US" dirty="0">
                <a:latin typeface="Arial" charset="0"/>
              </a:rPr>
              <a:t> although they are getting ever more evident. </a:t>
            </a:r>
          </a:p>
          <a:p>
            <a:pPr lvl="1"/>
            <a:endParaRPr lang="en-US" dirty="0">
              <a:latin typeface="Arial" charset="0"/>
            </a:endParaRPr>
          </a:p>
          <a:p>
            <a:pPr marL="1629" lvl="1"/>
            <a:r>
              <a:rPr lang="en-US" dirty="0">
                <a:latin typeface="Arial" charset="0"/>
              </a:rPr>
              <a:t>We started analyzing the </a:t>
            </a:r>
            <a:r>
              <a:rPr lang="en-US" b="1" dirty="0">
                <a:latin typeface="Arial" charset="0"/>
              </a:rPr>
              <a:t>economic waste</a:t>
            </a:r>
            <a:r>
              <a:rPr lang="en-US" dirty="0">
                <a:latin typeface="Arial" charset="0"/>
              </a:rPr>
              <a:t> in our system. And we started in some of the most mature, optimized sectors. Look what you find: </a:t>
            </a:r>
            <a:endParaRPr lang="en-GB" dirty="0">
              <a:latin typeface="Arial" charset="0"/>
            </a:endParaRPr>
          </a:p>
          <a:p>
            <a:endParaRPr lang="en-US" dirty="0"/>
          </a:p>
          <a:p>
            <a:pPr lvl="1"/>
            <a:r>
              <a:rPr lang="en-US" b="1" dirty="0">
                <a:latin typeface="Arial" charset="0"/>
              </a:rPr>
              <a:t>Take mobility: </a:t>
            </a:r>
            <a:r>
              <a:rPr lang="en-US" dirty="0">
                <a:latin typeface="Arial" charset="0"/>
              </a:rPr>
              <a:t>The European car is parked 92 percent of the time</a:t>
            </a:r>
            <a:endParaRPr lang="en-US" b="1" dirty="0">
              <a:latin typeface="Arial" charset="0"/>
            </a:endParaRPr>
          </a:p>
          <a:p>
            <a:pPr lvl="1"/>
            <a:r>
              <a:rPr lang="en-US" b="1" dirty="0">
                <a:latin typeface="Arial" charset="0"/>
              </a:rPr>
              <a:t>Take food</a:t>
            </a:r>
            <a:r>
              <a:rPr lang="en-US" dirty="0">
                <a:latin typeface="Arial" charset="0"/>
              </a:rPr>
              <a:t>: A full 31 percent of European food goes to waste along the value chain. </a:t>
            </a:r>
            <a:endParaRPr lang="en-GB" dirty="0">
              <a:latin typeface="Arial" charset="0"/>
            </a:endParaRPr>
          </a:p>
          <a:p>
            <a:pPr lvl="1"/>
            <a:r>
              <a:rPr lang="en-US" b="1" dirty="0">
                <a:latin typeface="Arial" charset="0"/>
              </a:rPr>
              <a:t>Or take buildings</a:t>
            </a:r>
            <a:r>
              <a:rPr lang="en-US" dirty="0">
                <a:latin typeface="Arial" charset="0"/>
              </a:rPr>
              <a:t>: In the built environment, the average European office is used only 35-40 percent of the time, even during working hours. </a:t>
            </a:r>
            <a:endParaRPr lang="en-US" dirty="0"/>
          </a:p>
          <a:p>
            <a:endParaRPr lang="en-US" dirty="0"/>
          </a:p>
          <a:p>
            <a:pPr defTabSz="919001" eaLnBrk="0" fontAlgn="base" hangingPunct="0">
              <a:spcBef>
                <a:spcPct val="0"/>
              </a:spcBef>
              <a:spcAft>
                <a:spcPct val="0"/>
              </a:spcAft>
              <a:buClr>
                <a:schemeClr val="tx2"/>
              </a:buClr>
              <a:defRPr/>
            </a:pPr>
            <a:r>
              <a:rPr lang="en-US" b="1" dirty="0">
                <a:latin typeface="Arial" charset="0"/>
              </a:rPr>
              <a:t>The European economy has improved in resource productivity but still remains surprisingly wasteful in its resource use and remains, for all practical purposes, a take-make-dispose product model. </a:t>
            </a:r>
          </a:p>
          <a:p>
            <a:endParaRPr lang="en-US" dirty="0"/>
          </a:p>
        </p:txBody>
      </p:sp>
      <p:sp>
        <p:nvSpPr>
          <p:cNvPr id="4" name="Slide Number Placeholder 3"/>
          <p:cNvSpPr>
            <a:spLocks noGrp="1"/>
          </p:cNvSpPr>
          <p:nvPr>
            <p:ph type="sldNum" sz="quarter" idx="10"/>
          </p:nvPr>
        </p:nvSpPr>
        <p:spPr/>
        <p:txBody>
          <a:bodyPr/>
          <a:lstStyle/>
          <a:p>
            <a:pPr>
              <a:defRPr/>
            </a:pPr>
            <a:fld id="{3C3A632B-FBDE-46D4-BF6F-6D14421E6342}" type="slidenum">
              <a:rPr lang="en-US" smtClean="0"/>
              <a:pPr>
                <a:defRPr/>
              </a:pPr>
              <a:t>34</a:t>
            </a:fld>
            <a:endParaRPr lang="en-US" dirty="0"/>
          </a:p>
        </p:txBody>
      </p:sp>
    </p:spTree>
    <p:extLst>
      <p:ext uri="{BB962C8B-B14F-4D97-AF65-F5344CB8AC3E}">
        <p14:creationId xmlns:p14="http://schemas.microsoft.com/office/powerpoint/2010/main" val="1822381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73609" y="5336541"/>
            <a:ext cx="5879113" cy="246852"/>
          </a:xfrm>
        </p:spPr>
        <p:txBody>
          <a:bodyPr/>
          <a:lstStyle/>
          <a:p>
            <a:endParaRPr lang="en-US"/>
          </a:p>
        </p:txBody>
      </p:sp>
      <p:sp>
        <p:nvSpPr>
          <p:cNvPr id="4" name="Slide Number Placeholder 3"/>
          <p:cNvSpPr>
            <a:spLocks noGrp="1"/>
          </p:cNvSpPr>
          <p:nvPr>
            <p:ph type="sldNum" sz="quarter" idx="10"/>
          </p:nvPr>
        </p:nvSpPr>
        <p:spPr>
          <a:xfrm>
            <a:off x="6182168" y="9550499"/>
            <a:ext cx="170553" cy="185140"/>
          </a:xfrm>
        </p:spPr>
        <p:txBody>
          <a:bodyPr/>
          <a:lstStyle/>
          <a:p>
            <a:pPr>
              <a:defRPr/>
            </a:pPr>
            <a:fld id="{3C3A632B-FBDE-46D4-BF6F-6D14421E6342}" type="slidenum">
              <a:rPr lang="en-US" smtClean="0"/>
              <a:pPr>
                <a:defRPr/>
              </a:pPr>
              <a:t>35</a:t>
            </a:fld>
            <a:endParaRPr lang="en-US" dirty="0"/>
          </a:p>
        </p:txBody>
      </p:sp>
    </p:spTree>
    <p:extLst>
      <p:ext uri="{BB962C8B-B14F-4D97-AF65-F5344CB8AC3E}">
        <p14:creationId xmlns:p14="http://schemas.microsoft.com/office/powerpoint/2010/main" val="494321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E56A003-D0DC-418D-B66A-79768570DC6B}" type="slidenum">
              <a:rPr lang="en-GB" smtClean="0"/>
              <a:pPr/>
              <a:t>54</a:t>
            </a:fld>
            <a:endParaRPr lang="en-GB"/>
          </a:p>
        </p:txBody>
      </p:sp>
    </p:spTree>
    <p:extLst>
      <p:ext uri="{BB962C8B-B14F-4D97-AF65-F5344CB8AC3E}">
        <p14:creationId xmlns:p14="http://schemas.microsoft.com/office/powerpoint/2010/main" val="10872645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2E56A003-D0DC-418D-B66A-79768570DC6B}" type="slidenum">
              <a:rPr lang="en-GB" smtClean="0"/>
              <a:pPr/>
              <a:t>56</a:t>
            </a:fld>
            <a:endParaRPr lang="en-GB"/>
          </a:p>
        </p:txBody>
      </p:sp>
    </p:spTree>
    <p:extLst>
      <p:ext uri="{BB962C8B-B14F-4D97-AF65-F5344CB8AC3E}">
        <p14:creationId xmlns:p14="http://schemas.microsoft.com/office/powerpoint/2010/main" val="606245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6A003-D0DC-418D-B66A-79768570DC6B}" type="slidenum">
              <a:rPr lang="en-GB" smtClean="0"/>
              <a:pPr/>
              <a:t>6</a:t>
            </a:fld>
            <a:endParaRPr lang="en-GB" dirty="0"/>
          </a:p>
        </p:txBody>
      </p:sp>
    </p:spTree>
    <p:extLst>
      <p:ext uri="{BB962C8B-B14F-4D97-AF65-F5344CB8AC3E}">
        <p14:creationId xmlns:p14="http://schemas.microsoft.com/office/powerpoint/2010/main" val="1022135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6A003-D0DC-418D-B66A-79768570DC6B}" type="slidenum">
              <a:rPr lang="en-GB" smtClean="0"/>
              <a:pPr/>
              <a:t>7</a:t>
            </a:fld>
            <a:endParaRPr lang="en-GB" dirty="0"/>
          </a:p>
        </p:txBody>
      </p:sp>
    </p:spTree>
    <p:extLst>
      <p:ext uri="{BB962C8B-B14F-4D97-AF65-F5344CB8AC3E}">
        <p14:creationId xmlns:p14="http://schemas.microsoft.com/office/powerpoint/2010/main" val="1769767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6A003-D0DC-418D-B66A-79768570DC6B}" type="slidenum">
              <a:rPr lang="en-GB" smtClean="0"/>
              <a:pPr/>
              <a:t>8</a:t>
            </a:fld>
            <a:endParaRPr lang="en-GB" dirty="0"/>
          </a:p>
        </p:txBody>
      </p:sp>
    </p:spTree>
    <p:extLst>
      <p:ext uri="{BB962C8B-B14F-4D97-AF65-F5344CB8AC3E}">
        <p14:creationId xmlns:p14="http://schemas.microsoft.com/office/powerpoint/2010/main" val="487688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E56A003-D0DC-418D-B66A-79768570DC6B}" type="slidenum">
              <a:rPr lang="en-GB" smtClean="0"/>
              <a:pPr/>
              <a:t>11</a:t>
            </a:fld>
            <a:endParaRPr lang="en-GB" dirty="0"/>
          </a:p>
        </p:txBody>
      </p:sp>
    </p:spTree>
    <p:extLst>
      <p:ext uri="{BB962C8B-B14F-4D97-AF65-F5344CB8AC3E}">
        <p14:creationId xmlns:p14="http://schemas.microsoft.com/office/powerpoint/2010/main" val="1693049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mn-lt"/>
                <a:ea typeface="+mn-ea"/>
                <a:cs typeface="+mn-cs"/>
              </a:rPr>
              <a:t>it was taken from the UN GEO 5 report. Page 424 of this report indicates the graph was created by plotting UNDP 20009 HDI figures against 2010 Global Footprint Network Figures. The Global Footprint Network site indicates that UK's 2010 footprint is about 5 hectares per person. The 2009 UNDP report indicates that the UK's HDO is at about 0.95. The cluster at the intersection of 5 and 0.9 is thus where the UK is. </a:t>
            </a:r>
          </a:p>
          <a:p>
            <a:pPr lvl="0"/>
            <a:endParaRPr lang="en-GB" dirty="0"/>
          </a:p>
          <a:p>
            <a:pPr marL="171450" lvl="0" indent="-171450">
              <a:buFont typeface="Arial" pitchFamily="34" charset="0"/>
              <a:buChar char="•"/>
            </a:pPr>
            <a:r>
              <a:rPr lang="en-GB" dirty="0"/>
              <a:t>This figure plots countries on the basis of two indicators: the Human Development Index (HDI) and the ecological footprint per person</a:t>
            </a:r>
            <a:r>
              <a:rPr lang="en-GB" dirty="0" smtClean="0"/>
              <a:t>.</a:t>
            </a:r>
          </a:p>
          <a:p>
            <a:pPr lvl="0"/>
            <a:endParaRPr lang="en-GB" dirty="0"/>
          </a:p>
          <a:p>
            <a:pPr marL="171450" lvl="0" indent="-171450">
              <a:buFont typeface="Arial" pitchFamily="34" charset="0"/>
              <a:buChar char="•"/>
            </a:pPr>
            <a:r>
              <a:rPr lang="en-GB" dirty="0"/>
              <a:t>In order to achieve sustainability, countries must move towards the bottom right hand corner marked in green and as such decouple human development from natural resource use and environmental impacts</a:t>
            </a:r>
            <a:r>
              <a:rPr lang="en-GB" dirty="0" smtClean="0"/>
              <a:t>.</a:t>
            </a:r>
          </a:p>
          <a:p>
            <a:pPr lvl="0"/>
            <a:endParaRPr lang="en-GB" dirty="0"/>
          </a:p>
          <a:p>
            <a:pPr marL="171450" lvl="0" indent="-171450">
              <a:buFont typeface="Arial" pitchFamily="34" charset="0"/>
              <a:buChar char="•"/>
            </a:pPr>
            <a:r>
              <a:rPr lang="en-GB" dirty="0"/>
              <a:t>The figure shows that worldwide, no country held that position in 2007</a:t>
            </a:r>
            <a:r>
              <a:rPr lang="en-GB" dirty="0" smtClean="0"/>
              <a:t>.</a:t>
            </a:r>
          </a:p>
          <a:p>
            <a:pPr marL="171450" lvl="0" indent="-171450">
              <a:buFont typeface="Arial" pitchFamily="34" charset="0"/>
              <a:buChar char="•"/>
            </a:pPr>
            <a:endParaRPr lang="en-GB" dirty="0" smtClean="0"/>
          </a:p>
          <a:p>
            <a:pPr marL="171450" lvl="0" indent="-171450">
              <a:buFont typeface="Arial" pitchFamily="34" charset="0"/>
              <a:buChar char="•"/>
            </a:pPr>
            <a:r>
              <a:rPr lang="en-GB" dirty="0" smtClean="0"/>
              <a:t>We should also look to avoid the path the arrows take us: higher human wellbeing yet an increase in the </a:t>
            </a:r>
            <a:r>
              <a:rPr lang="en-GB" dirty="0"/>
              <a:t>ecological </a:t>
            </a:r>
            <a:r>
              <a:rPr lang="en-GB" dirty="0" smtClean="0"/>
              <a:t>footprint followed by a realisation for the need for change, leading to a  decrease in the footprint. </a:t>
            </a:r>
            <a:endParaRPr lang="en-GB" dirty="0"/>
          </a:p>
        </p:txBody>
      </p:sp>
      <p:sp>
        <p:nvSpPr>
          <p:cNvPr id="4" name="Slide Number Placeholder 3"/>
          <p:cNvSpPr>
            <a:spLocks noGrp="1"/>
          </p:cNvSpPr>
          <p:nvPr>
            <p:ph type="sldNum" sz="quarter" idx="10"/>
          </p:nvPr>
        </p:nvSpPr>
        <p:spPr/>
        <p:txBody>
          <a:bodyPr/>
          <a:lstStyle/>
          <a:p>
            <a:fld id="{8FC59575-128D-4F51-93CB-DA844BCF21F9}" type="slidenum">
              <a:rPr lang="en-GB" smtClean="0"/>
              <a:pPr/>
              <a:t>14</a:t>
            </a:fld>
            <a:endParaRPr lang="en-GB" dirty="0"/>
          </a:p>
        </p:txBody>
      </p:sp>
    </p:spTree>
    <p:extLst>
      <p:ext uri="{BB962C8B-B14F-4D97-AF65-F5344CB8AC3E}">
        <p14:creationId xmlns:p14="http://schemas.microsoft.com/office/powerpoint/2010/main" val="1221709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992" y="4533447"/>
            <a:ext cx="5785924" cy="5006448"/>
          </a:xfrm>
        </p:spPr>
        <p:txBody>
          <a:bodyPr/>
          <a:lstStyle/>
          <a:p>
            <a:pPr lvl="0"/>
            <a:r>
              <a:rPr lang="en-GB"/>
              <a:t>We therefore need a new model of change that will allow us to live well within planetary boundaries. This is what the green economy should be. It aims not only at efficiency, but also at ecosystem resilience and at human well-being.  </a:t>
            </a:r>
          </a:p>
          <a:p>
            <a:pPr lvl="0"/>
            <a:endParaRPr lang="en-GB" smtClean="0"/>
          </a:p>
          <a:p>
            <a:r>
              <a:rPr lang="en-GB" altLang="en-US" smtClean="0">
                <a:ea typeface="ＭＳ Ｐゴシック" pitchFamily="34" charset="-128"/>
              </a:rPr>
              <a:t>We need instead to completely rethink our systems and the business models that support them, and a transition to new systems that fulfil societal needs but do so in an </a:t>
            </a:r>
            <a:r>
              <a:rPr lang="en-GB" altLang="en-US" i="1" smtClean="0">
                <a:ea typeface="ＭＳ Ｐゴシック" pitchFamily="34" charset="-128"/>
              </a:rPr>
              <a:t>essentially</a:t>
            </a:r>
            <a:r>
              <a:rPr lang="en-GB" altLang="en-US" smtClean="0">
                <a:ea typeface="ＭＳ Ｐゴシック" pitchFamily="34" charset="-128"/>
              </a:rPr>
              <a:t> </a:t>
            </a:r>
            <a:r>
              <a:rPr lang="en-GB" altLang="en-US" i="1" smtClean="0">
                <a:ea typeface="ＭＳ Ｐゴシック" pitchFamily="34" charset="-128"/>
              </a:rPr>
              <a:t>sustainable</a:t>
            </a:r>
            <a:r>
              <a:rPr lang="en-GB" altLang="en-US" smtClean="0">
                <a:ea typeface="ＭＳ Ｐゴシック" pitchFamily="34" charset="-128"/>
              </a:rPr>
              <a:t> way. </a:t>
            </a:r>
          </a:p>
          <a:p>
            <a:endParaRPr lang="en-GB" altLang="en-US" smtClean="0">
              <a:ea typeface="ＭＳ Ｐゴシック" pitchFamily="34" charset="-128"/>
            </a:endParaRPr>
          </a:p>
          <a:p>
            <a:r>
              <a:rPr lang="en-GB" altLang="en-US" smtClean="0">
                <a:ea typeface="ＭＳ Ｐゴシック" pitchFamily="34" charset="-128"/>
              </a:rPr>
              <a:t>The circular economy is a fundamental part of this transition, and it is a crucial element of the 2050 vision in the 7</a:t>
            </a:r>
            <a:r>
              <a:rPr lang="en-GB" altLang="en-US" baseline="30000" smtClean="0">
                <a:ea typeface="ＭＳ Ｐゴシック" pitchFamily="34" charset="-128"/>
              </a:rPr>
              <a:t>th</a:t>
            </a:r>
            <a:r>
              <a:rPr lang="en-GB" altLang="en-US" smtClean="0">
                <a:ea typeface="ＭＳ Ｐゴシック" pitchFamily="34" charset="-128"/>
              </a:rPr>
              <a:t> EAP. The upcoming communication of the European Commission on circular economy will propose some important steps towards this transition.</a:t>
            </a:r>
          </a:p>
          <a:p>
            <a:endParaRPr lang="en-GB" altLang="en-US" smtClean="0">
              <a:ea typeface="ＭＳ Ｐゴシック" pitchFamily="34" charset="-128"/>
            </a:endParaRPr>
          </a:p>
          <a:p>
            <a:r>
              <a:rPr lang="en-GB" altLang="en-US" smtClean="0">
                <a:ea typeface="ＭＳ Ｐゴシック" pitchFamily="34" charset="-128"/>
              </a:rPr>
              <a:t>Transitions in our socio-technical systems will not occur all at once. Historically, changes in these systems and the business models that support them did not occur in a big bang. Instead, socio-technical systems often emerged via small ‘niche’ innovations in business and other places. Niche innovations happen all the time, but only a few of these niche innovations are successful enough to be up-scaled and distributed more widely. </a:t>
            </a:r>
            <a:endParaRPr lang="en-GB" altLang="en-US" sz="1000">
              <a:ea typeface="ＭＳ Ｐゴシック" pitchFamily="34" charset="-128"/>
            </a:endParaRPr>
          </a:p>
          <a:p>
            <a:pPr lvl="0"/>
            <a:endParaRPr lang="en-GB"/>
          </a:p>
        </p:txBody>
      </p:sp>
      <p:sp>
        <p:nvSpPr>
          <p:cNvPr id="4" name="Slide Number Placeholder 3"/>
          <p:cNvSpPr>
            <a:spLocks noGrp="1"/>
          </p:cNvSpPr>
          <p:nvPr>
            <p:ph type="sldNum" sz="quarter" idx="10"/>
          </p:nvPr>
        </p:nvSpPr>
        <p:spPr/>
        <p:txBody>
          <a:bodyPr/>
          <a:lstStyle/>
          <a:p>
            <a:fld id="{1AA812F5-4E9D-4A9C-BED5-E1C681DB6CAF}" type="slidenum">
              <a:rPr lang="en-GB" smtClean="0"/>
              <a:pPr/>
              <a:t>17</a:t>
            </a:fld>
            <a:endParaRPr lang="en-GB"/>
          </a:p>
        </p:txBody>
      </p:sp>
    </p:spTree>
    <p:extLst>
      <p:ext uri="{BB962C8B-B14F-4D97-AF65-F5344CB8AC3E}">
        <p14:creationId xmlns:p14="http://schemas.microsoft.com/office/powerpoint/2010/main" val="15347026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992" y="4533447"/>
            <a:ext cx="5785924" cy="5006448"/>
          </a:xfrm>
        </p:spPr>
        <p:txBody>
          <a:bodyPr/>
          <a:lstStyle/>
          <a:p>
            <a:pPr lvl="0"/>
            <a:r>
              <a:rPr lang="en-GB"/>
              <a:t>We therefore need a new model of change that will allow us to live well within planetary boundaries. This is what the green economy should be. It aims not only at efficiency, but also at ecosystem resilience and at human well-being.  </a:t>
            </a:r>
          </a:p>
          <a:p>
            <a:pPr lvl="0"/>
            <a:endParaRPr lang="en-GB" smtClean="0"/>
          </a:p>
          <a:p>
            <a:r>
              <a:rPr lang="en-GB" altLang="en-US" smtClean="0">
                <a:ea typeface="ＭＳ Ｐゴシック" pitchFamily="34" charset="-128"/>
              </a:rPr>
              <a:t>We need instead to completely rethink our systems and the business models that support them, and a transition to new systems that fulfil societal needs but do so in an </a:t>
            </a:r>
            <a:r>
              <a:rPr lang="en-GB" altLang="en-US" i="1" smtClean="0">
                <a:ea typeface="ＭＳ Ｐゴシック" pitchFamily="34" charset="-128"/>
              </a:rPr>
              <a:t>essentially</a:t>
            </a:r>
            <a:r>
              <a:rPr lang="en-GB" altLang="en-US" smtClean="0">
                <a:ea typeface="ＭＳ Ｐゴシック" pitchFamily="34" charset="-128"/>
              </a:rPr>
              <a:t> </a:t>
            </a:r>
            <a:r>
              <a:rPr lang="en-GB" altLang="en-US" i="1" smtClean="0">
                <a:ea typeface="ＭＳ Ｐゴシック" pitchFamily="34" charset="-128"/>
              </a:rPr>
              <a:t>sustainable</a:t>
            </a:r>
            <a:r>
              <a:rPr lang="en-GB" altLang="en-US" smtClean="0">
                <a:ea typeface="ＭＳ Ｐゴシック" pitchFamily="34" charset="-128"/>
              </a:rPr>
              <a:t> way. </a:t>
            </a:r>
          </a:p>
          <a:p>
            <a:endParaRPr lang="en-GB" altLang="en-US" smtClean="0">
              <a:ea typeface="ＭＳ Ｐゴシック" pitchFamily="34" charset="-128"/>
            </a:endParaRPr>
          </a:p>
          <a:p>
            <a:r>
              <a:rPr lang="en-GB" altLang="en-US" smtClean="0">
                <a:ea typeface="ＭＳ Ｐゴシック" pitchFamily="34" charset="-128"/>
              </a:rPr>
              <a:t>The circular economy is a fundamental part of this transition, and it is a crucial element of the 2050 vision in the 7</a:t>
            </a:r>
            <a:r>
              <a:rPr lang="en-GB" altLang="en-US" baseline="30000" smtClean="0">
                <a:ea typeface="ＭＳ Ｐゴシック" pitchFamily="34" charset="-128"/>
              </a:rPr>
              <a:t>th</a:t>
            </a:r>
            <a:r>
              <a:rPr lang="en-GB" altLang="en-US" smtClean="0">
                <a:ea typeface="ＭＳ Ｐゴシック" pitchFamily="34" charset="-128"/>
              </a:rPr>
              <a:t> EAP. The upcoming communication of the European Commission on circular economy will propose some important steps towards this transition.</a:t>
            </a:r>
          </a:p>
          <a:p>
            <a:endParaRPr lang="en-GB" altLang="en-US" smtClean="0">
              <a:ea typeface="ＭＳ Ｐゴシック" pitchFamily="34" charset="-128"/>
            </a:endParaRPr>
          </a:p>
          <a:p>
            <a:r>
              <a:rPr lang="en-GB" altLang="en-US" smtClean="0">
                <a:ea typeface="ＭＳ Ｐゴシック" pitchFamily="34" charset="-128"/>
              </a:rPr>
              <a:t>Transitions in our socio-technical systems will not occur all at once. Historically, changes in these systems and the business models that support them did not occur in a big bang. Instead, socio-technical systems often emerged via small ‘niche’ innovations in business and other places. Niche innovations happen all the time, but only a few of these niche innovations are successful enough to be up-scaled and distributed more widely. </a:t>
            </a:r>
            <a:endParaRPr lang="en-GB" altLang="en-US" sz="1000">
              <a:ea typeface="ＭＳ Ｐゴシック" pitchFamily="34" charset="-128"/>
            </a:endParaRPr>
          </a:p>
          <a:p>
            <a:pPr lvl="0"/>
            <a:endParaRPr lang="en-GB"/>
          </a:p>
        </p:txBody>
      </p:sp>
      <p:sp>
        <p:nvSpPr>
          <p:cNvPr id="4" name="Slide Number Placeholder 3"/>
          <p:cNvSpPr>
            <a:spLocks noGrp="1"/>
          </p:cNvSpPr>
          <p:nvPr>
            <p:ph type="sldNum" sz="quarter" idx="10"/>
          </p:nvPr>
        </p:nvSpPr>
        <p:spPr/>
        <p:txBody>
          <a:bodyPr/>
          <a:lstStyle/>
          <a:p>
            <a:fld id="{1AA812F5-4E9D-4A9C-BED5-E1C681DB6CAF}" type="slidenum">
              <a:rPr lang="en-GB" smtClean="0"/>
              <a:pPr/>
              <a:t>18</a:t>
            </a:fld>
            <a:endParaRPr lang="en-GB"/>
          </a:p>
        </p:txBody>
      </p:sp>
    </p:spTree>
    <p:extLst>
      <p:ext uri="{BB962C8B-B14F-4D97-AF65-F5344CB8AC3E}">
        <p14:creationId xmlns:p14="http://schemas.microsoft.com/office/powerpoint/2010/main" val="83415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smtClean="0"/>
              <a:t>Janez</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9711" indent="-288350">
              <a:defRPr>
                <a:solidFill>
                  <a:schemeClr val="tx1"/>
                </a:solidFill>
                <a:latin typeface="Arial" charset="0"/>
                <a:ea typeface="ＭＳ Ｐゴシック" pitchFamily="34" charset="-128"/>
              </a:defRPr>
            </a:lvl2pPr>
            <a:lvl3pPr marL="1153401" indent="-230680">
              <a:defRPr>
                <a:solidFill>
                  <a:schemeClr val="tx1"/>
                </a:solidFill>
                <a:latin typeface="Arial" charset="0"/>
                <a:ea typeface="ＭＳ Ｐゴシック" pitchFamily="34" charset="-128"/>
              </a:defRPr>
            </a:lvl3pPr>
            <a:lvl4pPr marL="1614762" indent="-230680">
              <a:defRPr>
                <a:solidFill>
                  <a:schemeClr val="tx1"/>
                </a:solidFill>
                <a:latin typeface="Arial" charset="0"/>
                <a:ea typeface="ＭＳ Ｐゴシック" pitchFamily="34" charset="-128"/>
              </a:defRPr>
            </a:lvl4pPr>
            <a:lvl5pPr marL="2076122" indent="-230680">
              <a:defRPr>
                <a:solidFill>
                  <a:schemeClr val="tx1"/>
                </a:solidFill>
                <a:latin typeface="Arial" charset="0"/>
                <a:ea typeface="ＭＳ Ｐゴシック" pitchFamily="34" charset="-128"/>
              </a:defRPr>
            </a:lvl5pPr>
            <a:lvl6pPr marL="2537483" indent="-230680" eaLnBrk="0" fontAlgn="base" hangingPunct="0">
              <a:spcBef>
                <a:spcPct val="0"/>
              </a:spcBef>
              <a:spcAft>
                <a:spcPct val="0"/>
              </a:spcAft>
              <a:defRPr>
                <a:solidFill>
                  <a:schemeClr val="tx1"/>
                </a:solidFill>
                <a:latin typeface="Arial" charset="0"/>
                <a:ea typeface="ＭＳ Ｐゴシック" pitchFamily="34" charset="-128"/>
              </a:defRPr>
            </a:lvl6pPr>
            <a:lvl7pPr marL="2998843" indent="-230680" eaLnBrk="0" fontAlgn="base" hangingPunct="0">
              <a:spcBef>
                <a:spcPct val="0"/>
              </a:spcBef>
              <a:spcAft>
                <a:spcPct val="0"/>
              </a:spcAft>
              <a:defRPr>
                <a:solidFill>
                  <a:schemeClr val="tx1"/>
                </a:solidFill>
                <a:latin typeface="Arial" charset="0"/>
                <a:ea typeface="ＭＳ Ｐゴシック" pitchFamily="34" charset="-128"/>
              </a:defRPr>
            </a:lvl7pPr>
            <a:lvl8pPr marL="3460204" indent="-230680" eaLnBrk="0" fontAlgn="base" hangingPunct="0">
              <a:spcBef>
                <a:spcPct val="0"/>
              </a:spcBef>
              <a:spcAft>
                <a:spcPct val="0"/>
              </a:spcAft>
              <a:defRPr>
                <a:solidFill>
                  <a:schemeClr val="tx1"/>
                </a:solidFill>
                <a:latin typeface="Arial" charset="0"/>
                <a:ea typeface="ＭＳ Ｐゴシック" pitchFamily="34" charset="-128"/>
              </a:defRPr>
            </a:lvl8pPr>
            <a:lvl9pPr marL="3921564" indent="-230680" eaLnBrk="0" fontAlgn="base" hangingPunct="0">
              <a:spcBef>
                <a:spcPct val="0"/>
              </a:spcBef>
              <a:spcAft>
                <a:spcPct val="0"/>
              </a:spcAft>
              <a:defRPr>
                <a:solidFill>
                  <a:schemeClr val="tx1"/>
                </a:solidFill>
                <a:latin typeface="Arial" charset="0"/>
                <a:ea typeface="ＭＳ Ｐゴシック" pitchFamily="34" charset="-128"/>
              </a:defRPr>
            </a:lvl9pPr>
          </a:lstStyle>
          <a:p>
            <a:fld id="{C5A994D1-08BB-4395-919A-CC9D640F3471}" type="slidenum">
              <a:rPr lang="en-GB" altLang="en-US" smtClean="0"/>
              <a:pPr/>
              <a:t>26</a:t>
            </a:fld>
            <a:endParaRPr lang="en-GB" altLang="en-US" smtClean="0"/>
          </a:p>
        </p:txBody>
      </p:sp>
    </p:spTree>
    <p:extLst>
      <p:ext uri="{BB962C8B-B14F-4D97-AF65-F5344CB8AC3E}">
        <p14:creationId xmlns:p14="http://schemas.microsoft.com/office/powerpoint/2010/main" val="1644544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1.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1.xml"/><Relationship Id="rId7" Type="http://schemas.openxmlformats.org/officeDocument/2006/relationships/image" Target="../media/image3.png"/><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2900190"/>
            <a:ext cx="9144000" cy="224331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0"/>
            <a:ext cx="9144000" cy="290019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1989233"/>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1200150"/>
            <a:ext cx="9144000" cy="382905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1473795" y="3789410"/>
            <a:ext cx="5637010" cy="66158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2" name="Title 1"/>
          <p:cNvSpPr>
            <a:spLocks noGrp="1"/>
          </p:cNvSpPr>
          <p:nvPr>
            <p:ph type="ctrTitle"/>
          </p:nvPr>
        </p:nvSpPr>
        <p:spPr>
          <a:xfrm>
            <a:off x="817584" y="2349219"/>
            <a:ext cx="7175351" cy="1344875"/>
          </a:xfrm>
          <a:effectLst/>
        </p:spPr>
        <p:txBody>
          <a:bodyPr>
            <a:noAutofit/>
          </a:bodyPr>
          <a:lstStyle>
            <a:lvl1pPr marL="640080" indent="-457200" algn="l">
              <a:defRPr sz="5400"/>
            </a:lvl1pPr>
          </a:lstStyle>
          <a:p>
            <a:r>
              <a:rPr lang="en-US" smtClean="0"/>
              <a:t>Click to edit Master title style</a:t>
            </a:r>
            <a:endParaRPr lang="en-US" dirty="0"/>
          </a:p>
        </p:txBody>
      </p:sp>
      <p:sp>
        <p:nvSpPr>
          <p:cNvPr id="7" name="hc" descr=" "/>
          <p:cNvSpPr txBox="1"/>
          <p:nvPr userDrawn="1"/>
        </p:nvSpPr>
        <p:spPr>
          <a:xfrm>
            <a:off x="0" y="0"/>
            <a:ext cx="9144000" cy="276999"/>
          </a:xfrm>
          <a:prstGeom prst="rect">
            <a:avLst/>
          </a:prstGeom>
          <a:noFill/>
        </p:spPr>
        <p:txBody>
          <a:bodyPr vert="horz" rtlCol="0">
            <a:spAutoFit/>
          </a:bodyPr>
          <a:lstStyle/>
          <a:p>
            <a:pPr algn="ctr"/>
            <a:r>
              <a:rPr lang="en-US" sz="1200" b="0" i="0" u="none" baseline="0" smtClean="0">
                <a:solidFill>
                  <a:srgbClr val="000000"/>
                </a:solidFill>
                <a:latin typeface="Verdana"/>
              </a:rPr>
              <a:t> </a:t>
            </a:r>
            <a:endParaRPr lang="en-US" sz="1200" b="0" i="0" u="none" baseline="0">
              <a:solidFill>
                <a:srgbClr val="000000"/>
              </a:solidFill>
              <a:latin typeface="Verdana"/>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548639"/>
            <a:ext cx="6400800" cy="260604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282388"/>
            <a:ext cx="2057400" cy="3928754"/>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6" y="548641"/>
            <a:ext cx="4829287" cy="367104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597" y="595"/>
          <a:ext cx="595" cy="596"/>
        </p:xfrm>
        <a:graphic>
          <a:graphicData uri="http://schemas.openxmlformats.org/presentationml/2006/ole">
            <mc:AlternateContent xmlns:mc="http://schemas.openxmlformats.org/markup-compatibility/2006">
              <mc:Choice xmlns:v="urn:schemas-microsoft-com:vml" Requires="v">
                <p:oleObj spid="_x0000_s15416" name="think-cell Slide" r:id="rId4" imgW="360" imgH="360" progId="">
                  <p:embed/>
                </p:oleObj>
              </mc:Choice>
              <mc:Fallback>
                <p:oleObj name="think-cell Slide" r:id="rId4" imgW="360" imgH="360" progId="">
                  <p:embed/>
                  <p:pic>
                    <p:nvPicPr>
                      <p:cNvPr id="0" name="Picture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 y="595"/>
                        <a:ext cx="595" cy="5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110067" y="141480"/>
            <a:ext cx="8921875" cy="216024"/>
          </a:xfrm>
        </p:spPr>
        <p:txBody>
          <a:bodyPr/>
          <a:lstStyle>
            <a:lvl1pPr>
              <a:defRPr sz="135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4" name="Footer Placeholder 4"/>
          <p:cNvSpPr>
            <a:spLocks noGrp="1"/>
          </p:cNvSpPr>
          <p:nvPr>
            <p:ph type="ftr" sz="quarter" idx="3"/>
          </p:nvPr>
        </p:nvSpPr>
        <p:spPr>
          <a:xfrm>
            <a:off x="785061" y="4966905"/>
            <a:ext cx="7065545" cy="115416"/>
          </a:xfrm>
          <a:prstGeom prst="rect">
            <a:avLst/>
          </a:prstGeom>
        </p:spPr>
        <p:txBody>
          <a:bodyPr vert="horz" wrap="square" lIns="0" tIns="0" rIns="0" bIns="0" rtlCol="0" anchor="b" anchorCtr="0">
            <a:spAutoFit/>
          </a:bodyPr>
          <a:lstStyle>
            <a:lvl1pPr algn="l">
              <a:defRPr sz="75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marL="299502" indent="-299502"/>
            <a:r>
              <a:rPr lang="en-US" smtClean="0"/>
              <a:t>Source: Source</a:t>
            </a:r>
            <a:endParaRPr lang="en-US"/>
          </a:p>
        </p:txBody>
      </p:sp>
      <p:sp>
        <p:nvSpPr>
          <p:cNvPr id="8" name="Text Placeholder 7"/>
          <p:cNvSpPr>
            <a:spLocks noGrp="1"/>
          </p:cNvSpPr>
          <p:nvPr>
            <p:ph type="body" sz="quarter" idx="10" hasCustomPrompt="1"/>
          </p:nvPr>
        </p:nvSpPr>
        <p:spPr>
          <a:xfrm>
            <a:off x="111919" y="411511"/>
            <a:ext cx="8920022" cy="216023"/>
          </a:xfrm>
        </p:spPr>
        <p:txBody>
          <a:bodyPr anchor="ctr">
            <a:noAutofit/>
          </a:bodyPr>
          <a:lstStyle>
            <a:lvl1pPr>
              <a:defRPr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a:latin typeface="Helv"/>
              </a:defRPr>
            </a:lvl2pPr>
            <a:lvl3pPr>
              <a:defRPr>
                <a:latin typeface="Helv"/>
              </a:defRPr>
            </a:lvl3pPr>
            <a:lvl4pPr>
              <a:defRPr>
                <a:latin typeface="Helv"/>
              </a:defRPr>
            </a:lvl4pPr>
            <a:lvl5pPr>
              <a:defRPr>
                <a:latin typeface="Helv"/>
              </a:defRPr>
            </a:lvl5pPr>
          </a:lstStyle>
          <a:p>
            <a:pPr lvl="0"/>
            <a:r>
              <a:rPr lang="en-US" dirty="0"/>
              <a:t>Text</a:t>
            </a:r>
          </a:p>
        </p:txBody>
      </p:sp>
      <p:pic>
        <p:nvPicPr>
          <p:cNvPr id="5" name="Picture 4" descr="Screen Clippi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962099" y="4906719"/>
            <a:ext cx="805860" cy="216884"/>
          </a:xfrm>
          <a:prstGeom prst="rect">
            <a:avLst/>
          </a:prstGeom>
        </p:spPr>
      </p:pic>
      <p:pic>
        <p:nvPicPr>
          <p:cNvPr id="9" name="Picture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1919" y="4930968"/>
            <a:ext cx="586871" cy="178426"/>
          </a:xfrm>
          <a:prstGeom prst="rect">
            <a:avLst/>
          </a:prstGeom>
        </p:spPr>
      </p:pic>
    </p:spTree>
    <p:extLst>
      <p:ext uri="{BB962C8B-B14F-4D97-AF65-F5344CB8AC3E}">
        <p14:creationId xmlns:p14="http://schemas.microsoft.com/office/powerpoint/2010/main" val="1175603374"/>
      </p:ext>
    </p:extLst>
  </p:cSld>
  <p:clrMapOvr>
    <a:masterClrMapping/>
  </p:clrMapOvr>
  <p:hf sldNum="0" hdr="0" dt="0"/>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597" y="595"/>
          <a:ext cx="595" cy="596"/>
        </p:xfrm>
        <a:graphic>
          <a:graphicData uri="http://schemas.openxmlformats.org/presentationml/2006/ole">
            <mc:AlternateContent xmlns:mc="http://schemas.openxmlformats.org/markup-compatibility/2006">
              <mc:Choice xmlns:v="urn:schemas-microsoft-com:vml" Requires="v">
                <p:oleObj spid="_x0000_s17464" name="think-cell Slide" r:id="rId4" imgW="360" imgH="360" progId="">
                  <p:embed/>
                </p:oleObj>
              </mc:Choice>
              <mc:Fallback>
                <p:oleObj name="think-cell Slide" r:id="rId4" imgW="360" imgH="360" progId="">
                  <p:embed/>
                  <p:pic>
                    <p:nvPicPr>
                      <p:cNvPr id="0" name="Picture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7" y="595"/>
                        <a:ext cx="595" cy="59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a:xfrm>
            <a:off x="110067" y="141480"/>
            <a:ext cx="8921875" cy="216024"/>
          </a:xfrm>
        </p:spPr>
        <p:txBody>
          <a:bodyPr/>
          <a:lstStyle>
            <a:lvl1pPr>
              <a:defRPr sz="1350">
                <a:solidFill>
                  <a:schemeClr val="tx2"/>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sp>
        <p:nvSpPr>
          <p:cNvPr id="4" name="Footer Placeholder 4"/>
          <p:cNvSpPr>
            <a:spLocks noGrp="1"/>
          </p:cNvSpPr>
          <p:nvPr>
            <p:ph type="ftr" sz="quarter" idx="3"/>
          </p:nvPr>
        </p:nvSpPr>
        <p:spPr>
          <a:xfrm>
            <a:off x="785061" y="4966905"/>
            <a:ext cx="7065545" cy="115416"/>
          </a:xfrm>
          <a:prstGeom prst="rect">
            <a:avLst/>
          </a:prstGeom>
        </p:spPr>
        <p:txBody>
          <a:bodyPr vert="horz" wrap="square" lIns="0" tIns="0" rIns="0" bIns="0" rtlCol="0" anchor="b" anchorCtr="0">
            <a:spAutoFit/>
          </a:bodyPr>
          <a:lstStyle>
            <a:lvl1pPr algn="l">
              <a:defRPr sz="75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marL="299502" indent="-299502"/>
            <a:r>
              <a:rPr lang="en-US" smtClean="0"/>
              <a:t>Source: Source</a:t>
            </a:r>
            <a:endParaRPr lang="en-US"/>
          </a:p>
        </p:txBody>
      </p:sp>
      <p:sp>
        <p:nvSpPr>
          <p:cNvPr id="8" name="Text Placeholder 7"/>
          <p:cNvSpPr>
            <a:spLocks noGrp="1"/>
          </p:cNvSpPr>
          <p:nvPr>
            <p:ph type="body" sz="quarter" idx="10" hasCustomPrompt="1"/>
          </p:nvPr>
        </p:nvSpPr>
        <p:spPr>
          <a:xfrm>
            <a:off x="111919" y="411511"/>
            <a:ext cx="8920022" cy="216023"/>
          </a:xfrm>
        </p:spPr>
        <p:txBody>
          <a:bodyPr anchor="ctr">
            <a:noAutofit/>
          </a:bodyPr>
          <a:lstStyle>
            <a:lvl1pPr>
              <a:defRPr sz="120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lvl1pPr>
            <a:lvl2pPr>
              <a:defRPr>
                <a:latin typeface="Helv"/>
              </a:defRPr>
            </a:lvl2pPr>
            <a:lvl3pPr>
              <a:defRPr>
                <a:latin typeface="Helv"/>
              </a:defRPr>
            </a:lvl3pPr>
            <a:lvl4pPr>
              <a:defRPr>
                <a:latin typeface="Helv"/>
              </a:defRPr>
            </a:lvl4pPr>
            <a:lvl5pPr>
              <a:defRPr>
                <a:latin typeface="Helv"/>
              </a:defRPr>
            </a:lvl5pPr>
          </a:lstStyle>
          <a:p>
            <a:pPr lvl="0"/>
            <a:r>
              <a:rPr lang="en-US" dirty="0"/>
              <a:t>Text</a:t>
            </a:r>
          </a:p>
        </p:txBody>
      </p:sp>
      <p:pic>
        <p:nvPicPr>
          <p:cNvPr id="5" name="Picture 4" descr="Screen Clippi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962099" y="4906719"/>
            <a:ext cx="805860" cy="216884"/>
          </a:xfrm>
          <a:prstGeom prst="rect">
            <a:avLst/>
          </a:prstGeom>
        </p:spPr>
      </p:pic>
      <p:pic>
        <p:nvPicPr>
          <p:cNvPr id="9" name="Picture 8"/>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11919" y="4930968"/>
            <a:ext cx="586871" cy="178426"/>
          </a:xfrm>
          <a:prstGeom prst="rect">
            <a:avLst/>
          </a:prstGeom>
        </p:spPr>
      </p:pic>
    </p:spTree>
    <p:extLst>
      <p:ext uri="{BB962C8B-B14F-4D97-AF65-F5344CB8AC3E}">
        <p14:creationId xmlns:p14="http://schemas.microsoft.com/office/powerpoint/2010/main" val="1180264377"/>
      </p:ext>
    </p:extLst>
  </p:cSld>
  <p:clrMapOvr>
    <a:masterClrMapping/>
  </p:clrMapOvr>
  <p:hf sldNum="0" hdr="0" dt="0"/>
  <p:extLst mod="1">
    <p:ext uri="{DCECCB84-F9BA-43D5-87BE-67443E8EF086}">
      <p15:sldGuideLst xmlns=""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548640"/>
            <a:ext cx="6400800" cy="26060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2900190"/>
            <a:ext cx="9144000" cy="224331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290019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1989233"/>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200150"/>
            <a:ext cx="9144000" cy="382905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033195" y="1629487"/>
            <a:ext cx="5966666" cy="1817510"/>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3455633"/>
            <a:ext cx="5970494" cy="626595"/>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548639"/>
            <a:ext cx="3346704" cy="26060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548640"/>
            <a:ext cx="3346704" cy="26060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548641"/>
            <a:ext cx="3346704" cy="47982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050245"/>
            <a:ext cx="3346704" cy="20574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548641"/>
            <a:ext cx="3346704" cy="47982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049274"/>
            <a:ext cx="3346704" cy="20574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8" y="1657350"/>
            <a:ext cx="3636085" cy="943870"/>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8" y="548641"/>
            <a:ext cx="4017085" cy="3671048"/>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2623352"/>
            <a:ext cx="3388660" cy="160463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2900190"/>
            <a:ext cx="9144000" cy="224331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0"/>
            <a:ext cx="9144000" cy="290019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1989233"/>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0" y="1200150"/>
            <a:ext cx="9144000" cy="382905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4475175" y="857251"/>
            <a:ext cx="4114800" cy="2345855"/>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877887" y="757865"/>
            <a:ext cx="3694114" cy="1622265"/>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5/30/2017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
        <p:nvSpPr>
          <p:cNvPr id="2" name="Title 1"/>
          <p:cNvSpPr>
            <a:spLocks noGrp="1"/>
          </p:cNvSpPr>
          <p:nvPr>
            <p:ph type="title"/>
          </p:nvPr>
        </p:nvSpPr>
        <p:spPr>
          <a:xfrm>
            <a:off x="727268" y="3348316"/>
            <a:ext cx="6383538" cy="85725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3829050"/>
            <a:ext cx="9144000" cy="131445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382905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826228"/>
            <a:ext cx="9144000" cy="17145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200150"/>
            <a:ext cx="9144000" cy="382905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793292" y="3279126"/>
            <a:ext cx="6512511" cy="85725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549195"/>
            <a:ext cx="6400800" cy="26060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4629150"/>
            <a:ext cx="2514600" cy="273844"/>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1D8BD707-D9CF-40AE-B4C6-C98DA3205C09}" type="datetimeFigureOut">
              <a:rPr lang="en-US" smtClean="0"/>
              <a:pPr/>
              <a:t>5/30/2017</a:t>
            </a:fld>
            <a:endParaRPr lang="en-US" dirty="0"/>
          </a:p>
        </p:txBody>
      </p:sp>
      <p:sp>
        <p:nvSpPr>
          <p:cNvPr id="5" name="Footer Placeholder 4"/>
          <p:cNvSpPr>
            <a:spLocks noGrp="1"/>
          </p:cNvSpPr>
          <p:nvPr>
            <p:ph type="ftr" sz="quarter" idx="3"/>
          </p:nvPr>
        </p:nvSpPr>
        <p:spPr>
          <a:xfrm>
            <a:off x="457202" y="4629150"/>
            <a:ext cx="3352801" cy="273844"/>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3810000" y="4629150"/>
            <a:ext cx="1828800" cy="273844"/>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6F15528-21DE-4FAA-801E-634DDDAF4B2B}" type="slidenum">
              <a:rPr lang="en-US" smtClean="0"/>
              <a:pPr/>
              <a:t>‹#›</a:t>
            </a:fld>
            <a:endParaRPr lang="en-US" dirty="0"/>
          </a:p>
        </p:txBody>
      </p:sp>
      <p:sp>
        <p:nvSpPr>
          <p:cNvPr id="11" name="hc" descr=" "/>
          <p:cNvSpPr txBox="1"/>
          <p:nvPr userDrawn="1"/>
        </p:nvSpPr>
        <p:spPr>
          <a:xfrm>
            <a:off x="0" y="0"/>
            <a:ext cx="9144000" cy="276999"/>
          </a:xfrm>
          <a:prstGeom prst="rect">
            <a:avLst/>
          </a:prstGeom>
          <a:noFill/>
        </p:spPr>
        <p:txBody>
          <a:bodyPr vert="horz" rtlCol="0">
            <a:spAutoFit/>
          </a:bodyPr>
          <a:lstStyle/>
          <a:p>
            <a:pPr algn="ctr"/>
            <a:r>
              <a:rPr lang="en-US" sz="1200" b="0" i="0" u="none" baseline="0" smtClean="0">
                <a:solidFill>
                  <a:srgbClr val="000000"/>
                </a:solidFill>
                <a:latin typeface="Verdana"/>
              </a:rPr>
              <a:t> </a:t>
            </a:r>
            <a:endParaRPr lang="en-US" sz="1200" b="0" i="0" u="none" baseline="0">
              <a:solidFill>
                <a:srgbClr val="000000"/>
              </a:solidFill>
              <a:latin typeface="Verdana"/>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32" r:id="rId12"/>
    <p:sldLayoutId id="2147483833" r:id="rId13"/>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mailto:garry.peterson@su.se" TargetMode="External"/><Relationship Id="rId3" Type="http://schemas.openxmlformats.org/officeDocument/2006/relationships/hyperlink" Target="mailto:Brian.Walker@csiro.au" TargetMode="External"/><Relationship Id="rId7" Type="http://schemas.openxmlformats.org/officeDocument/2006/relationships/hyperlink" Target="mailto:elambin@stanford.edu" TargetMode="External"/><Relationship Id="rId12" Type="http://schemas.openxmlformats.org/officeDocument/2006/relationships/hyperlink" Target="mailto:max@beijer.kva.se" TargetMode="External"/><Relationship Id="rId2" Type="http://schemas.openxmlformats.org/officeDocument/2006/relationships/hyperlink" Target="http://www.ecologyandsociety.org/vol20/iss3/art6/" TargetMode="External"/><Relationship Id="rId1" Type="http://schemas.openxmlformats.org/officeDocument/2006/relationships/slideLayout" Target="../slideLayouts/slideLayout2.xml"/><Relationship Id="rId6" Type="http://schemas.openxmlformats.org/officeDocument/2006/relationships/hyperlink" Target="mailto:carl.folke@beijer.kva.se" TargetMode="External"/><Relationship Id="rId11" Type="http://schemas.openxmlformats.org/officeDocument/2006/relationships/hyperlink" Target="mailto:will.steffen@anu.edu.au" TargetMode="External"/><Relationship Id="rId5" Type="http://schemas.openxmlformats.org/officeDocument/2006/relationships/hyperlink" Target="mailto:asc@beijer.kva.se" TargetMode="External"/><Relationship Id="rId10" Type="http://schemas.openxmlformats.org/officeDocument/2006/relationships/hyperlink" Target="mailto:Marten.Scheffer@wur.nl" TargetMode="External"/><Relationship Id="rId4" Type="http://schemas.openxmlformats.org/officeDocument/2006/relationships/hyperlink" Target="mailto:oonsie.biggs@su.se" TargetMode="External"/><Relationship Id="rId9" Type="http://schemas.openxmlformats.org/officeDocument/2006/relationships/hyperlink" Target="mailto:johan.rockstrom@stockholmresilience.su.se"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slideLayout" Target="../slideLayouts/slideLayout6.xml"/><Relationship Id="rId7" Type="http://schemas.openxmlformats.org/officeDocument/2006/relationships/image" Target="../media/image21.png"/><Relationship Id="rId2" Type="http://schemas.openxmlformats.org/officeDocument/2006/relationships/tags" Target="../tags/tag3.xml"/><Relationship Id="rId1" Type="http://schemas.openxmlformats.org/officeDocument/2006/relationships/vmlDrawing" Target="../drawings/vmlDrawing3.vml"/><Relationship Id="rId6" Type="http://schemas.openxmlformats.org/officeDocument/2006/relationships/image" Target="../media/image20.emf"/><Relationship Id="rId5" Type="http://schemas.openxmlformats.org/officeDocument/2006/relationships/oleObject" Target="../embeddings/oleObject3.bin"/><Relationship Id="rId4"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9.png"/><Relationship Id="rId5" Type="http://schemas.openxmlformats.org/officeDocument/2006/relationships/notesSlide" Target="../notesSlides/notesSlide14.xml"/><Relationship Id="rId4"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oleObject" Target="../embeddings/oleObject4.bin"/><Relationship Id="rId18" Type="http://schemas.openxmlformats.org/officeDocument/2006/relationships/image" Target="../media/image34.png"/><Relationship Id="rId26" Type="http://schemas.openxmlformats.org/officeDocument/2006/relationships/image" Target="../media/image42.jpeg"/><Relationship Id="rId3" Type="http://schemas.openxmlformats.org/officeDocument/2006/relationships/tags" Target="../tags/tag8.xml"/><Relationship Id="rId21" Type="http://schemas.openxmlformats.org/officeDocument/2006/relationships/image" Target="../media/image37.png"/><Relationship Id="rId34" Type="http://schemas.openxmlformats.org/officeDocument/2006/relationships/image" Target="../media/image50.png"/><Relationship Id="rId7" Type="http://schemas.openxmlformats.org/officeDocument/2006/relationships/tags" Target="../tags/tag12.xml"/><Relationship Id="rId12" Type="http://schemas.openxmlformats.org/officeDocument/2006/relationships/notesSlide" Target="../notesSlides/notesSlide15.xml"/><Relationship Id="rId17" Type="http://schemas.openxmlformats.org/officeDocument/2006/relationships/image" Target="../media/image33.png"/><Relationship Id="rId25" Type="http://schemas.openxmlformats.org/officeDocument/2006/relationships/image" Target="../media/image41.png"/><Relationship Id="rId33" Type="http://schemas.openxmlformats.org/officeDocument/2006/relationships/image" Target="../media/image49.png"/><Relationship Id="rId2" Type="http://schemas.openxmlformats.org/officeDocument/2006/relationships/tags" Target="../tags/tag7.xml"/><Relationship Id="rId16" Type="http://schemas.openxmlformats.org/officeDocument/2006/relationships/image" Target="../media/image32.png"/><Relationship Id="rId20" Type="http://schemas.openxmlformats.org/officeDocument/2006/relationships/image" Target="../media/image36.jpeg"/><Relationship Id="rId29" Type="http://schemas.openxmlformats.org/officeDocument/2006/relationships/image" Target="../media/image45.png"/><Relationship Id="rId1" Type="http://schemas.openxmlformats.org/officeDocument/2006/relationships/vmlDrawing" Target="../drawings/vmlDrawing4.vml"/><Relationship Id="rId6" Type="http://schemas.openxmlformats.org/officeDocument/2006/relationships/tags" Target="../tags/tag11.xml"/><Relationship Id="rId11" Type="http://schemas.openxmlformats.org/officeDocument/2006/relationships/slideLayout" Target="../slideLayouts/slideLayout6.xml"/><Relationship Id="rId24" Type="http://schemas.openxmlformats.org/officeDocument/2006/relationships/image" Target="../media/image40.png"/><Relationship Id="rId32" Type="http://schemas.openxmlformats.org/officeDocument/2006/relationships/image" Target="../media/image48.png"/><Relationship Id="rId5" Type="http://schemas.openxmlformats.org/officeDocument/2006/relationships/tags" Target="../tags/tag10.xml"/><Relationship Id="rId15" Type="http://schemas.openxmlformats.org/officeDocument/2006/relationships/image" Target="../media/image31.jpeg"/><Relationship Id="rId23" Type="http://schemas.openxmlformats.org/officeDocument/2006/relationships/image" Target="../media/image39.png"/><Relationship Id="rId28" Type="http://schemas.openxmlformats.org/officeDocument/2006/relationships/image" Target="../media/image44.png"/><Relationship Id="rId36" Type="http://schemas.openxmlformats.org/officeDocument/2006/relationships/image" Target="../media/image52.jpeg"/><Relationship Id="rId10" Type="http://schemas.openxmlformats.org/officeDocument/2006/relationships/tags" Target="../tags/tag15.xml"/><Relationship Id="rId19" Type="http://schemas.openxmlformats.org/officeDocument/2006/relationships/image" Target="../media/image35.wmf"/><Relationship Id="rId31" Type="http://schemas.openxmlformats.org/officeDocument/2006/relationships/image" Target="../media/image47.png"/><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30.emf"/><Relationship Id="rId22" Type="http://schemas.openxmlformats.org/officeDocument/2006/relationships/image" Target="../media/image38.png"/><Relationship Id="rId27" Type="http://schemas.openxmlformats.org/officeDocument/2006/relationships/image" Target="../media/image43.jpeg"/><Relationship Id="rId30" Type="http://schemas.openxmlformats.org/officeDocument/2006/relationships/image" Target="../media/image46.png"/><Relationship Id="rId35" Type="http://schemas.openxmlformats.org/officeDocument/2006/relationships/image" Target="../media/image51.jpeg"/></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tags" Target="../tags/tag32.xml"/><Relationship Id="rId26" Type="http://schemas.openxmlformats.org/officeDocument/2006/relationships/image" Target="../media/image55.emf"/><Relationship Id="rId3" Type="http://schemas.openxmlformats.org/officeDocument/2006/relationships/tags" Target="../tags/tag17.xml"/><Relationship Id="rId21" Type="http://schemas.openxmlformats.org/officeDocument/2006/relationships/tags" Target="../tags/tag35.xml"/><Relationship Id="rId34" Type="http://schemas.openxmlformats.org/officeDocument/2006/relationships/image" Target="../media/image59.emf"/><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tags" Target="../tags/tag31.xml"/><Relationship Id="rId25" Type="http://schemas.openxmlformats.org/officeDocument/2006/relationships/oleObject" Target="../embeddings/oleObject6.bin"/><Relationship Id="rId33" Type="http://schemas.openxmlformats.org/officeDocument/2006/relationships/oleObject" Target="../embeddings/oleObject10.bin"/><Relationship Id="rId2" Type="http://schemas.openxmlformats.org/officeDocument/2006/relationships/tags" Target="../tags/tag16.xml"/><Relationship Id="rId16" Type="http://schemas.openxmlformats.org/officeDocument/2006/relationships/tags" Target="../tags/tag30.xml"/><Relationship Id="rId20" Type="http://schemas.openxmlformats.org/officeDocument/2006/relationships/tags" Target="../tags/tag34.xml"/><Relationship Id="rId29" Type="http://schemas.openxmlformats.org/officeDocument/2006/relationships/oleObject" Target="../embeddings/oleObject8.bin"/><Relationship Id="rId1" Type="http://schemas.openxmlformats.org/officeDocument/2006/relationships/vmlDrawing" Target="../drawings/vmlDrawing5.vml"/><Relationship Id="rId6" Type="http://schemas.openxmlformats.org/officeDocument/2006/relationships/tags" Target="../tags/tag20.xml"/><Relationship Id="rId11" Type="http://schemas.openxmlformats.org/officeDocument/2006/relationships/tags" Target="../tags/tag25.xml"/><Relationship Id="rId24" Type="http://schemas.openxmlformats.org/officeDocument/2006/relationships/image" Target="../media/image54.emf"/><Relationship Id="rId32" Type="http://schemas.openxmlformats.org/officeDocument/2006/relationships/image" Target="../media/image58.emf"/><Relationship Id="rId5" Type="http://schemas.openxmlformats.org/officeDocument/2006/relationships/tags" Target="../tags/tag19.xml"/><Relationship Id="rId15" Type="http://schemas.openxmlformats.org/officeDocument/2006/relationships/tags" Target="../tags/tag29.xml"/><Relationship Id="rId23" Type="http://schemas.openxmlformats.org/officeDocument/2006/relationships/oleObject" Target="../embeddings/oleObject5.bin"/><Relationship Id="rId28" Type="http://schemas.openxmlformats.org/officeDocument/2006/relationships/image" Target="../media/image56.emf"/><Relationship Id="rId36" Type="http://schemas.openxmlformats.org/officeDocument/2006/relationships/image" Target="../media/image60.emf"/><Relationship Id="rId10" Type="http://schemas.openxmlformats.org/officeDocument/2006/relationships/tags" Target="../tags/tag24.xml"/><Relationship Id="rId19" Type="http://schemas.openxmlformats.org/officeDocument/2006/relationships/tags" Target="../tags/tag33.xml"/><Relationship Id="rId31" Type="http://schemas.openxmlformats.org/officeDocument/2006/relationships/oleObject" Target="../embeddings/oleObject9.bin"/><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slideLayout" Target="../slideLayouts/slideLayout12.xml"/><Relationship Id="rId27" Type="http://schemas.openxmlformats.org/officeDocument/2006/relationships/oleObject" Target="../embeddings/oleObject7.bin"/><Relationship Id="rId30" Type="http://schemas.openxmlformats.org/officeDocument/2006/relationships/image" Target="../media/image57.emf"/><Relationship Id="rId35" Type="http://schemas.openxmlformats.org/officeDocument/2006/relationships/oleObject" Target="../embeddings/oleObject11.bin"/></Relationships>
</file>

<file path=ppt/slides/_rels/slide38.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png"/><Relationship Id="rId18" Type="http://schemas.openxmlformats.org/officeDocument/2006/relationships/image" Target="../media/image72.png"/><Relationship Id="rId26" Type="http://schemas.openxmlformats.org/officeDocument/2006/relationships/image" Target="../media/image80.png"/><Relationship Id="rId3" Type="http://schemas.openxmlformats.org/officeDocument/2006/relationships/tags" Target="../tags/tag37.xml"/><Relationship Id="rId21" Type="http://schemas.openxmlformats.org/officeDocument/2006/relationships/image" Target="../media/image75.png"/><Relationship Id="rId7" Type="http://schemas.openxmlformats.org/officeDocument/2006/relationships/image" Target="../media/image61.png"/><Relationship Id="rId12" Type="http://schemas.openxmlformats.org/officeDocument/2006/relationships/image" Target="../media/image66.png"/><Relationship Id="rId17" Type="http://schemas.openxmlformats.org/officeDocument/2006/relationships/image" Target="../media/image71.png"/><Relationship Id="rId25" Type="http://schemas.openxmlformats.org/officeDocument/2006/relationships/image" Target="../media/image79.png"/><Relationship Id="rId33" Type="http://schemas.openxmlformats.org/officeDocument/2006/relationships/image" Target="../media/image87.png"/><Relationship Id="rId2" Type="http://schemas.openxmlformats.org/officeDocument/2006/relationships/tags" Target="../tags/tag36.xml"/><Relationship Id="rId16" Type="http://schemas.openxmlformats.org/officeDocument/2006/relationships/image" Target="../media/image70.png"/><Relationship Id="rId20" Type="http://schemas.openxmlformats.org/officeDocument/2006/relationships/image" Target="../media/image74.png"/><Relationship Id="rId29" Type="http://schemas.openxmlformats.org/officeDocument/2006/relationships/image" Target="../media/image83.png"/><Relationship Id="rId1" Type="http://schemas.openxmlformats.org/officeDocument/2006/relationships/vmlDrawing" Target="../drawings/vmlDrawing6.vml"/><Relationship Id="rId6" Type="http://schemas.openxmlformats.org/officeDocument/2006/relationships/image" Target="../media/image54.emf"/><Relationship Id="rId11" Type="http://schemas.openxmlformats.org/officeDocument/2006/relationships/image" Target="../media/image65.png"/><Relationship Id="rId24" Type="http://schemas.openxmlformats.org/officeDocument/2006/relationships/image" Target="../media/image78.png"/><Relationship Id="rId32" Type="http://schemas.openxmlformats.org/officeDocument/2006/relationships/image" Target="../media/image86.png"/><Relationship Id="rId5" Type="http://schemas.openxmlformats.org/officeDocument/2006/relationships/oleObject" Target="../embeddings/oleObject12.bin"/><Relationship Id="rId15" Type="http://schemas.openxmlformats.org/officeDocument/2006/relationships/image" Target="../media/image69.png"/><Relationship Id="rId23" Type="http://schemas.openxmlformats.org/officeDocument/2006/relationships/image" Target="../media/image77.png"/><Relationship Id="rId28" Type="http://schemas.openxmlformats.org/officeDocument/2006/relationships/image" Target="../media/image82.png"/><Relationship Id="rId10" Type="http://schemas.openxmlformats.org/officeDocument/2006/relationships/image" Target="../media/image64.png"/><Relationship Id="rId19" Type="http://schemas.openxmlformats.org/officeDocument/2006/relationships/image" Target="../media/image73.png"/><Relationship Id="rId31" Type="http://schemas.openxmlformats.org/officeDocument/2006/relationships/image" Target="../media/image85.png"/><Relationship Id="rId4" Type="http://schemas.openxmlformats.org/officeDocument/2006/relationships/slideLayout" Target="../slideLayouts/slideLayout13.xml"/><Relationship Id="rId9" Type="http://schemas.openxmlformats.org/officeDocument/2006/relationships/image" Target="../media/image63.png"/><Relationship Id="rId14" Type="http://schemas.openxmlformats.org/officeDocument/2006/relationships/image" Target="../media/image68.png"/><Relationship Id="rId22" Type="http://schemas.openxmlformats.org/officeDocument/2006/relationships/image" Target="../media/image76.png"/><Relationship Id="rId27" Type="http://schemas.openxmlformats.org/officeDocument/2006/relationships/image" Target="../media/image81.png"/><Relationship Id="rId30" Type="http://schemas.openxmlformats.org/officeDocument/2006/relationships/image" Target="../media/image84.png"/></Relationships>
</file>

<file path=ppt/slides/_rels/slide3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0.png"/><Relationship Id="rId1" Type="http://schemas.openxmlformats.org/officeDocument/2006/relationships/slideLayout" Target="../slideLayouts/slideLayout7.xml"/><Relationship Id="rId4" Type="http://schemas.openxmlformats.org/officeDocument/2006/relationships/image" Target="../media/image10.tiff"/></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1.png"/><Relationship Id="rId1" Type="http://schemas.openxmlformats.org/officeDocument/2006/relationships/slideLayout" Target="../slideLayouts/slideLayout2.xml"/><Relationship Id="rId4" Type="http://schemas.openxmlformats.org/officeDocument/2006/relationships/image" Target="../media/image10.tiff"/></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92.tif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7000" y="685800"/>
            <a:ext cx="3886200" cy="3771900"/>
          </a:xfrm>
          <a:prstGeom prst="rect">
            <a:avLst/>
          </a:prstGeom>
        </p:spPr>
      </p:pic>
      <p:sp>
        <p:nvSpPr>
          <p:cNvPr id="2" name="TextBox 1"/>
          <p:cNvSpPr txBox="1"/>
          <p:nvPr/>
        </p:nvSpPr>
        <p:spPr>
          <a:xfrm>
            <a:off x="228600" y="661809"/>
            <a:ext cx="8610600" cy="3662541"/>
          </a:xfrm>
          <a:prstGeom prst="rect">
            <a:avLst/>
          </a:prstGeom>
          <a:noFill/>
        </p:spPr>
        <p:txBody>
          <a:bodyPr wrap="square" rtlCol="0">
            <a:spAutoFit/>
          </a:bodyPr>
          <a:lstStyle/>
          <a:p>
            <a:pPr algn="ctr"/>
            <a:r>
              <a:rPr lang="en-GB" sz="5400" b="1" i="1" dirty="0" smtClean="0"/>
              <a:t>ECONOMIC MODEL TRANSFORMATION </a:t>
            </a:r>
          </a:p>
          <a:p>
            <a:pPr algn="ctr"/>
            <a:r>
              <a:rPr lang="en-GB" sz="3600" b="1" i="1" dirty="0" smtClean="0"/>
              <a:t>THE ROLE OF THE CIRCULAR ECONOMY </a:t>
            </a:r>
          </a:p>
          <a:p>
            <a:pPr algn="ctr"/>
            <a:r>
              <a:rPr lang="en-US" sz="2800" i="1" dirty="0" smtClean="0">
                <a:cs typeface="Arial"/>
              </a:rPr>
              <a:t>BELGRADE, May, 26</a:t>
            </a:r>
            <a:r>
              <a:rPr lang="en-US" i="1" dirty="0" smtClean="0">
                <a:cs typeface="Arial"/>
              </a:rPr>
              <a:t>th</a:t>
            </a:r>
            <a:r>
              <a:rPr lang="en-US" sz="2800" i="1" dirty="0" smtClean="0">
                <a:cs typeface="Arial"/>
              </a:rPr>
              <a:t> 2017</a:t>
            </a:r>
          </a:p>
          <a:p>
            <a:pPr algn="ctr"/>
            <a:r>
              <a:rPr lang="en-US" sz="2000" b="1" i="1" dirty="0" smtClean="0">
                <a:cs typeface="Arial"/>
              </a:rPr>
              <a:t>JANEZ POTOČNIK </a:t>
            </a:r>
          </a:p>
          <a:p>
            <a:pPr algn="ctr"/>
            <a:r>
              <a:rPr lang="en-US" sz="2000" i="1" dirty="0" smtClean="0">
                <a:cs typeface="Arial"/>
              </a:rPr>
              <a:t>Co-chair UNEP International </a:t>
            </a:r>
            <a:r>
              <a:rPr lang="en-US" sz="2000" i="1" dirty="0">
                <a:cs typeface="Arial"/>
              </a:rPr>
              <a:t>R</a:t>
            </a:r>
            <a:r>
              <a:rPr lang="en-US" sz="2000" i="1" dirty="0" smtClean="0">
                <a:cs typeface="Arial"/>
              </a:rPr>
              <a:t>esource </a:t>
            </a:r>
            <a:r>
              <a:rPr lang="en-US" sz="2000" i="1" dirty="0">
                <a:cs typeface="Arial"/>
              </a:rPr>
              <a:t>P</a:t>
            </a:r>
            <a:r>
              <a:rPr lang="en-US" sz="2000" i="1" dirty="0" smtClean="0">
                <a:cs typeface="Arial"/>
              </a:rPr>
              <a:t>anel (IRP)</a:t>
            </a:r>
          </a:p>
          <a:p>
            <a:pPr algn="ctr"/>
            <a:r>
              <a:rPr lang="en-US" sz="2000" i="1" dirty="0" smtClean="0">
                <a:cs typeface="Arial"/>
              </a:rPr>
              <a:t>Partner SYSTEMIQ</a:t>
            </a:r>
            <a:endParaRPr lang="en-US" sz="2000" i="1" dirty="0">
              <a:cs typeface="Arial"/>
            </a:endParaRPr>
          </a:p>
        </p:txBody>
      </p:sp>
    </p:spTree>
    <p:extLst>
      <p:ext uri="{BB962C8B-B14F-4D97-AF65-F5344CB8AC3E}">
        <p14:creationId xmlns:p14="http://schemas.microsoft.com/office/powerpoint/2010/main" val="2522810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0"/>
                                        <p:tgtEl>
                                          <p:spTgt spid="3"/>
                                        </p:tgtEl>
                                      </p:cBhvr>
                                    </p:animEffect>
                                    <p:anim calcmode="lin" valueType="num">
                                      <p:cBhvr>
                                        <p:cTn id="8" dur="10000" fill="hold"/>
                                        <p:tgtEl>
                                          <p:spTgt spid="3"/>
                                        </p:tgtEl>
                                        <p:attrNameLst>
                                          <p:attrName>ppt_w</p:attrName>
                                        </p:attrNameLst>
                                      </p:cBhvr>
                                      <p:tavLst>
                                        <p:tav tm="0" fmla="#ppt_w*sin(2.5*pi*$)">
                                          <p:val>
                                            <p:fltVal val="0"/>
                                          </p:val>
                                        </p:tav>
                                        <p:tav tm="100000">
                                          <p:val>
                                            <p:fltVal val="1"/>
                                          </p:val>
                                        </p:tav>
                                      </p:tavLst>
                                    </p:anim>
                                    <p:anim calcmode="lin" valueType="num">
                                      <p:cBhvr>
                                        <p:cTn id="9" dur="10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5800" y="2438221"/>
            <a:ext cx="5562600" cy="1200329"/>
          </a:xfrm>
          <a:prstGeom prst="rect">
            <a:avLst/>
          </a:prstGeom>
          <a:noFill/>
        </p:spPr>
        <p:txBody>
          <a:bodyPr wrap="square" rtlCol="0">
            <a:spAutoFit/>
          </a:bodyPr>
          <a:lstStyle/>
          <a:p>
            <a:pPr marL="342900" indent="-342900">
              <a:buClr>
                <a:srgbClr val="FF0000"/>
              </a:buClr>
              <a:buSzPct val="130000"/>
              <a:buFont typeface="Arial" charset="0"/>
              <a:buChar char="•"/>
            </a:pPr>
            <a:r>
              <a:rPr lang="en-US" sz="2400" i="1" dirty="0"/>
              <a:t>N</a:t>
            </a:r>
            <a:r>
              <a:rPr lang="en-US" sz="2400" i="1" dirty="0" smtClean="0"/>
              <a:t>early </a:t>
            </a:r>
            <a:r>
              <a:rPr lang="en-US" sz="2400" i="1" dirty="0">
                <a:solidFill>
                  <a:srgbClr val="FF0000"/>
                </a:solidFill>
              </a:rPr>
              <a:t>half</a:t>
            </a:r>
            <a:r>
              <a:rPr lang="en-US" sz="2400" i="1" dirty="0"/>
              <a:t> of all the work we </a:t>
            </a:r>
            <a:r>
              <a:rPr lang="en-US" sz="2400" i="1" dirty="0" smtClean="0"/>
              <a:t>do, </a:t>
            </a:r>
            <a:r>
              <a:rPr lang="en-US" sz="2400" i="1" dirty="0"/>
              <a:t>will be able to be </a:t>
            </a:r>
            <a:r>
              <a:rPr lang="en-US" sz="2400" i="1" dirty="0">
                <a:solidFill>
                  <a:srgbClr val="FF0000"/>
                </a:solidFill>
              </a:rPr>
              <a:t>automated</a:t>
            </a:r>
            <a:r>
              <a:rPr lang="en-US" sz="2400" i="1" dirty="0"/>
              <a:t> by the year </a:t>
            </a:r>
            <a:r>
              <a:rPr lang="en-US" sz="2400" i="1" dirty="0" smtClean="0"/>
              <a:t>2055 (</a:t>
            </a:r>
            <a:r>
              <a:rPr lang="en-US" sz="2000" i="1" dirty="0" smtClean="0"/>
              <a:t>McKinsey </a:t>
            </a:r>
            <a:r>
              <a:rPr lang="en-US" sz="2000" i="1" dirty="0"/>
              <a:t>Global </a:t>
            </a:r>
            <a:r>
              <a:rPr lang="en-US" sz="2000" i="1" dirty="0" smtClean="0"/>
              <a:t>Institute</a:t>
            </a:r>
            <a:r>
              <a:rPr lang="en-US" sz="2400" i="1" dirty="0" smtClean="0"/>
              <a:t>) </a:t>
            </a:r>
          </a:p>
        </p:txBody>
      </p:sp>
      <p:sp>
        <p:nvSpPr>
          <p:cNvPr id="7" name="TextBox 6"/>
          <p:cNvSpPr txBox="1"/>
          <p:nvPr/>
        </p:nvSpPr>
        <p:spPr>
          <a:xfrm>
            <a:off x="381000" y="808732"/>
            <a:ext cx="6477000" cy="1077218"/>
          </a:xfrm>
          <a:prstGeom prst="rect">
            <a:avLst/>
          </a:prstGeom>
          <a:noFill/>
        </p:spPr>
        <p:txBody>
          <a:bodyPr wrap="square" rtlCol="0">
            <a:spAutoFit/>
          </a:bodyPr>
          <a:lstStyle/>
          <a:p>
            <a:pPr algn="ctr"/>
            <a:r>
              <a:rPr lang="en-GB" sz="3200" i="1" dirty="0">
                <a:cs typeface="Arial"/>
              </a:rPr>
              <a:t>THE TASTE OF 21</a:t>
            </a:r>
            <a:r>
              <a:rPr lang="en-GB" sz="3200" i="1" baseline="30000" dirty="0">
                <a:cs typeface="Arial"/>
              </a:rPr>
              <a:t>ST</a:t>
            </a:r>
            <a:r>
              <a:rPr lang="en-GB" sz="3200" i="1" dirty="0">
                <a:cs typeface="Arial"/>
              </a:rPr>
              <a:t> CENTURY</a:t>
            </a:r>
            <a:r>
              <a:rPr lang="en-GB" sz="2400" i="1" dirty="0">
                <a:cs typeface="Arial"/>
              </a:rPr>
              <a:t> </a:t>
            </a:r>
            <a:endParaRPr lang="en-US" sz="3200" dirty="0" smtClean="0">
              <a:solidFill>
                <a:srgbClr val="FF0000"/>
              </a:solidFill>
            </a:endParaRPr>
          </a:p>
          <a:p>
            <a:pPr algn="ctr"/>
            <a:r>
              <a:rPr lang="en-US" sz="3200" i="1" dirty="0" smtClean="0">
                <a:solidFill>
                  <a:srgbClr val="FF0000"/>
                </a:solidFill>
              </a:rPr>
              <a:t>ROBOTISATION</a:t>
            </a:r>
            <a:r>
              <a:rPr lang="en-US" sz="3200" i="1" dirty="0" smtClean="0"/>
              <a:t> </a:t>
            </a:r>
            <a:endParaRPr lang="en-US" sz="3200" i="1" dirty="0"/>
          </a:p>
        </p:txBody>
      </p:sp>
      <p:pic>
        <p:nvPicPr>
          <p:cNvPr id="8" name="Picture 7" descr="j020219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86600" y="361950"/>
            <a:ext cx="1418082" cy="4495800"/>
          </a:xfrm>
          <a:prstGeom prst="rect">
            <a:avLst/>
          </a:prstGeom>
        </p:spPr>
      </p:pic>
    </p:spTree>
    <p:extLst>
      <p:ext uri="{BB962C8B-B14F-4D97-AF65-F5344CB8AC3E}">
        <p14:creationId xmlns:p14="http://schemas.microsoft.com/office/powerpoint/2010/main" val="40644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152400" y="1733550"/>
            <a:ext cx="7040118" cy="2895600"/>
          </a:xfrm>
        </p:spPr>
        <p:txBody>
          <a:bodyPr>
            <a:noAutofit/>
          </a:bodyPr>
          <a:lstStyle/>
          <a:p>
            <a:pPr>
              <a:buFont typeface="Arial" panose="020B0604020202020204" pitchFamily="34" charset="0"/>
              <a:buChar char="•"/>
            </a:pPr>
            <a:r>
              <a:rPr lang="en-US" sz="2400" i="1" dirty="0">
                <a:solidFill>
                  <a:schemeClr val="tx1"/>
                </a:solidFill>
              </a:rPr>
              <a:t>F</a:t>
            </a:r>
            <a:r>
              <a:rPr lang="en-US" sz="2400" i="1" dirty="0" smtClean="0">
                <a:solidFill>
                  <a:schemeClr val="tx1"/>
                </a:solidFill>
              </a:rPr>
              <a:t>or </a:t>
            </a:r>
            <a:r>
              <a:rPr lang="en-US" sz="2400" i="1" dirty="0">
                <a:solidFill>
                  <a:schemeClr val="tx1"/>
                </a:solidFill>
              </a:rPr>
              <a:t>the first time in </a:t>
            </a:r>
            <a:r>
              <a:rPr lang="en-US" sz="2400" i="1" dirty="0" smtClean="0">
                <a:solidFill>
                  <a:schemeClr val="tx1"/>
                </a:solidFill>
              </a:rPr>
              <a:t>a human </a:t>
            </a:r>
            <a:r>
              <a:rPr lang="en-US" sz="2400" i="1" dirty="0">
                <a:solidFill>
                  <a:schemeClr val="tx1"/>
                </a:solidFill>
              </a:rPr>
              <a:t>history </a:t>
            </a:r>
            <a:r>
              <a:rPr lang="en-US" sz="2400" i="1" dirty="0" smtClean="0">
                <a:solidFill>
                  <a:schemeClr val="tx1"/>
                </a:solidFill>
              </a:rPr>
              <a:t>we face the emergence of </a:t>
            </a:r>
            <a:r>
              <a:rPr lang="en-US" sz="2400" i="1" dirty="0">
                <a:solidFill>
                  <a:schemeClr val="tx1"/>
                </a:solidFill>
              </a:rPr>
              <a:t>a single, tightly coupled </a:t>
            </a:r>
            <a:r>
              <a:rPr lang="en-US" sz="2400" i="1" dirty="0">
                <a:solidFill>
                  <a:srgbClr val="FF0000"/>
                </a:solidFill>
              </a:rPr>
              <a:t>human social-ecological system of planetary </a:t>
            </a:r>
            <a:r>
              <a:rPr lang="en-US" sz="2400" i="1" dirty="0" smtClean="0">
                <a:solidFill>
                  <a:srgbClr val="FF0000"/>
                </a:solidFill>
              </a:rPr>
              <a:t>scope</a:t>
            </a:r>
            <a:r>
              <a:rPr lang="en-US" sz="2400" i="1" dirty="0" smtClean="0"/>
              <a:t>. </a:t>
            </a:r>
            <a:r>
              <a:rPr lang="en-GB" sz="2400" i="1" dirty="0" smtClean="0">
                <a:solidFill>
                  <a:schemeClr val="tx1"/>
                </a:solidFill>
                <a:cs typeface="Arial"/>
              </a:rPr>
              <a:t>We are more </a:t>
            </a:r>
            <a:r>
              <a:rPr lang="en-GB" sz="2400" i="1" dirty="0" smtClean="0">
                <a:solidFill>
                  <a:srgbClr val="FF0000"/>
                </a:solidFill>
                <a:cs typeface="Arial"/>
              </a:rPr>
              <a:t>interconnected</a:t>
            </a:r>
            <a:r>
              <a:rPr lang="en-GB" sz="2400" i="1" dirty="0" smtClean="0">
                <a:solidFill>
                  <a:schemeClr val="tx1"/>
                </a:solidFill>
                <a:cs typeface="Arial"/>
              </a:rPr>
              <a:t> and </a:t>
            </a:r>
            <a:r>
              <a:rPr lang="en-GB" sz="2400" i="1" dirty="0" smtClean="0">
                <a:solidFill>
                  <a:srgbClr val="FF0000"/>
                </a:solidFill>
                <a:cs typeface="Arial"/>
              </a:rPr>
              <a:t>interdependent</a:t>
            </a:r>
            <a:r>
              <a:rPr lang="en-GB" sz="2400" i="1" dirty="0" smtClean="0">
                <a:solidFill>
                  <a:schemeClr val="tx1"/>
                </a:solidFill>
                <a:cs typeface="Arial"/>
              </a:rPr>
              <a:t> than ever.</a:t>
            </a:r>
          </a:p>
          <a:p>
            <a:pPr>
              <a:buFont typeface="Arial" panose="020B0604020202020204" pitchFamily="34" charset="0"/>
              <a:buChar char="•"/>
            </a:pPr>
            <a:r>
              <a:rPr lang="en-GB" sz="2400" i="1" dirty="0" smtClean="0">
                <a:solidFill>
                  <a:schemeClr val="tx1"/>
                </a:solidFill>
                <a:cs typeface="Arial"/>
              </a:rPr>
              <a:t>Our individual and collective </a:t>
            </a:r>
            <a:r>
              <a:rPr lang="en-GB" sz="2400" i="1" dirty="0" smtClean="0">
                <a:solidFill>
                  <a:srgbClr val="FF0000"/>
                </a:solidFill>
                <a:cs typeface="Arial"/>
              </a:rPr>
              <a:t>responsibility</a:t>
            </a:r>
            <a:r>
              <a:rPr lang="en-GB" sz="2400" i="1" dirty="0" smtClean="0">
                <a:solidFill>
                  <a:schemeClr val="tx1"/>
                </a:solidFill>
                <a:cs typeface="Arial"/>
              </a:rPr>
              <a:t> has enormously increased.</a:t>
            </a:r>
          </a:p>
          <a:p>
            <a:pPr>
              <a:buFont typeface="Arial" panose="020B0604020202020204" pitchFamily="34" charset="0"/>
              <a:buChar char="•"/>
            </a:pPr>
            <a:endParaRPr lang="en-GB" i="1" dirty="0" smtClean="0">
              <a:solidFill>
                <a:schemeClr val="tx1"/>
              </a:solidFill>
              <a:cs typeface="Arial"/>
            </a:endParaRPr>
          </a:p>
        </p:txBody>
      </p:sp>
      <p:sp>
        <p:nvSpPr>
          <p:cNvPr id="5" name="TextBox 4"/>
          <p:cNvSpPr txBox="1"/>
          <p:nvPr/>
        </p:nvSpPr>
        <p:spPr>
          <a:xfrm>
            <a:off x="533400" y="351532"/>
            <a:ext cx="6477000" cy="1077218"/>
          </a:xfrm>
          <a:prstGeom prst="rect">
            <a:avLst/>
          </a:prstGeom>
          <a:noFill/>
        </p:spPr>
        <p:txBody>
          <a:bodyPr wrap="square" rtlCol="0">
            <a:spAutoFit/>
          </a:bodyPr>
          <a:lstStyle/>
          <a:p>
            <a:pPr algn="ctr"/>
            <a:r>
              <a:rPr lang="en-GB" sz="3200" i="1" dirty="0">
                <a:cs typeface="Arial"/>
              </a:rPr>
              <a:t>THE TASTE OF 21</a:t>
            </a:r>
            <a:r>
              <a:rPr lang="en-GB" sz="3200" i="1" baseline="30000" dirty="0">
                <a:cs typeface="Arial"/>
              </a:rPr>
              <a:t>ST</a:t>
            </a:r>
            <a:r>
              <a:rPr lang="en-GB" sz="3200" i="1" dirty="0">
                <a:cs typeface="Arial"/>
              </a:rPr>
              <a:t> CENTURY</a:t>
            </a:r>
            <a:r>
              <a:rPr lang="en-GB" sz="2400" i="1" dirty="0">
                <a:cs typeface="Arial"/>
              </a:rPr>
              <a:t> </a:t>
            </a:r>
          </a:p>
          <a:p>
            <a:pPr algn="ctr"/>
            <a:r>
              <a:rPr lang="en-GB" sz="3200" i="1" dirty="0" smtClean="0">
                <a:solidFill>
                  <a:srgbClr val="FF0000"/>
                </a:solidFill>
                <a:cs typeface="Arial"/>
              </a:rPr>
              <a:t>GLOBALISATION</a:t>
            </a:r>
            <a:endParaRPr lang="en-GB" sz="3600" i="1" dirty="0">
              <a:solidFill>
                <a:srgbClr val="FF0000"/>
              </a:solidFill>
              <a:cs typeface="Arial"/>
            </a:endParaRPr>
          </a:p>
        </p:txBody>
      </p:sp>
      <p:pic>
        <p:nvPicPr>
          <p:cNvPr id="12" name="Picture 11" descr="j02021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86600" y="361950"/>
            <a:ext cx="1418082" cy="4495800"/>
          </a:xfrm>
          <a:prstGeom prst="rect">
            <a:avLst/>
          </a:prstGeom>
        </p:spPr>
      </p:pic>
    </p:spTree>
    <p:extLst>
      <p:ext uri="{BB962C8B-B14F-4D97-AF65-F5344CB8AC3E}">
        <p14:creationId xmlns:p14="http://schemas.microsoft.com/office/powerpoint/2010/main" val="173960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09550"/>
            <a:ext cx="8458200" cy="1890261"/>
          </a:xfrm>
          <a:prstGeom prst="rect">
            <a:avLst/>
          </a:prstGeom>
        </p:spPr>
        <p:txBody>
          <a:bodyPr wrap="square">
            <a:spAutoFit/>
          </a:bodyPr>
          <a:lstStyle/>
          <a:p>
            <a:pPr algn="ctr">
              <a:spcBef>
                <a:spcPts val="500"/>
              </a:spcBef>
              <a:spcAft>
                <a:spcPts val="500"/>
              </a:spcAft>
            </a:pPr>
            <a:r>
              <a:rPr lang="en-US" sz="2400" b="1" i="1" dirty="0" smtClean="0">
                <a:solidFill>
                  <a:srgbClr val="000000"/>
                </a:solidFill>
                <a:latin typeface="+mj-lt"/>
              </a:rPr>
              <a:t>SYNCHRONOUS FAILURE: </a:t>
            </a:r>
          </a:p>
          <a:p>
            <a:pPr algn="ctr">
              <a:spcBef>
                <a:spcPts val="500"/>
              </a:spcBef>
              <a:spcAft>
                <a:spcPts val="500"/>
              </a:spcAft>
            </a:pPr>
            <a:r>
              <a:rPr lang="en-US" sz="2400" b="1" i="1" dirty="0" smtClean="0">
                <a:solidFill>
                  <a:srgbClr val="000000"/>
                </a:solidFill>
                <a:latin typeface="+mj-lt"/>
              </a:rPr>
              <a:t>THE EMERGING CAUSAL ARCHITECTURE OF GLOBAL CRISIS</a:t>
            </a:r>
          </a:p>
          <a:p>
            <a:pPr algn="ctr">
              <a:spcBef>
                <a:spcPts val="500"/>
              </a:spcBef>
              <a:spcAft>
                <a:spcPts val="500"/>
              </a:spcAft>
            </a:pPr>
            <a:r>
              <a:rPr lang="en-US" sz="1600" i="1" dirty="0" smtClean="0">
                <a:latin typeface="+mj-lt"/>
              </a:rPr>
              <a:t>Ecology </a:t>
            </a:r>
            <a:r>
              <a:rPr lang="en-US" sz="1600" i="1" dirty="0">
                <a:latin typeface="+mj-lt"/>
              </a:rPr>
              <a:t>and Society</a:t>
            </a:r>
            <a:r>
              <a:rPr lang="en-US" sz="1600" dirty="0">
                <a:latin typeface="+mj-lt"/>
              </a:rPr>
              <a:t> </a:t>
            </a:r>
            <a:r>
              <a:rPr lang="en-US" sz="1600" dirty="0" smtClean="0">
                <a:latin typeface="+mj-lt"/>
              </a:rPr>
              <a:t>28/08/2015</a:t>
            </a:r>
            <a:endParaRPr lang="en-US" sz="1600" i="1" dirty="0">
              <a:solidFill>
                <a:srgbClr val="000000"/>
              </a:solidFill>
              <a:latin typeface="+mj-lt"/>
            </a:endParaRPr>
          </a:p>
          <a:p>
            <a:r>
              <a:rPr lang="en-US" sz="1600" dirty="0">
                <a:latin typeface="+mj-lt"/>
                <a:hlinkClick r:id="rId2"/>
              </a:rPr>
              <a:t>Thomas </a:t>
            </a:r>
            <a:r>
              <a:rPr lang="en-US" sz="1600" dirty="0" smtClean="0">
                <a:latin typeface="+mj-lt"/>
                <a:hlinkClick r:id="rId2"/>
              </a:rPr>
              <a:t>Homer-Dixon</a:t>
            </a:r>
            <a:r>
              <a:rPr lang="en-US" sz="1600" dirty="0" smtClean="0">
                <a:latin typeface="+mj-lt"/>
              </a:rPr>
              <a:t>,</a:t>
            </a:r>
            <a:r>
              <a:rPr lang="en-US" sz="1600" dirty="0">
                <a:latin typeface="+mj-lt"/>
              </a:rPr>
              <a:t> </a:t>
            </a:r>
            <a:r>
              <a:rPr lang="en-US" sz="1600" dirty="0">
                <a:latin typeface="+mj-lt"/>
                <a:hlinkClick r:id="rId3"/>
              </a:rPr>
              <a:t>Brian </a:t>
            </a:r>
            <a:r>
              <a:rPr lang="en-US" sz="1600" dirty="0" smtClean="0">
                <a:latin typeface="+mj-lt"/>
                <a:hlinkClick r:id="rId3"/>
              </a:rPr>
              <a:t>Walker</a:t>
            </a:r>
            <a:r>
              <a:rPr lang="en-US" sz="1600" dirty="0" smtClean="0">
                <a:latin typeface="+mj-lt"/>
              </a:rPr>
              <a:t>,</a:t>
            </a:r>
            <a:r>
              <a:rPr lang="en-US" sz="1600" dirty="0">
                <a:latin typeface="+mj-lt"/>
              </a:rPr>
              <a:t> </a:t>
            </a:r>
            <a:r>
              <a:rPr lang="en-US" sz="1600" dirty="0">
                <a:latin typeface="+mj-lt"/>
                <a:hlinkClick r:id="rId4"/>
              </a:rPr>
              <a:t>Reinette </a:t>
            </a:r>
            <a:r>
              <a:rPr lang="en-US" sz="1600" dirty="0" smtClean="0">
                <a:latin typeface="+mj-lt"/>
                <a:hlinkClick r:id="rId4"/>
              </a:rPr>
              <a:t>Biggs</a:t>
            </a:r>
            <a:r>
              <a:rPr lang="en-US" sz="1600" dirty="0" smtClean="0">
                <a:latin typeface="+mj-lt"/>
              </a:rPr>
              <a:t>,</a:t>
            </a:r>
            <a:r>
              <a:rPr lang="en-US" sz="1600" dirty="0">
                <a:latin typeface="+mj-lt"/>
              </a:rPr>
              <a:t> </a:t>
            </a:r>
            <a:r>
              <a:rPr lang="en-US" sz="1600" dirty="0">
                <a:latin typeface="+mj-lt"/>
                <a:hlinkClick r:id="rId5"/>
              </a:rPr>
              <a:t>Anne-Sophie </a:t>
            </a:r>
            <a:r>
              <a:rPr lang="en-US" sz="1600" dirty="0" smtClean="0">
                <a:latin typeface="+mj-lt"/>
                <a:hlinkClick r:id="rId5"/>
              </a:rPr>
              <a:t>Crépin</a:t>
            </a:r>
            <a:r>
              <a:rPr lang="en-US" sz="1600" dirty="0" smtClean="0">
                <a:latin typeface="+mj-lt"/>
              </a:rPr>
              <a:t>,</a:t>
            </a:r>
            <a:r>
              <a:rPr lang="en-US" sz="1600" dirty="0">
                <a:latin typeface="+mj-lt"/>
              </a:rPr>
              <a:t> </a:t>
            </a:r>
            <a:r>
              <a:rPr lang="en-US" sz="1600" dirty="0">
                <a:latin typeface="+mj-lt"/>
                <a:hlinkClick r:id="rId6"/>
              </a:rPr>
              <a:t>Carl </a:t>
            </a:r>
            <a:r>
              <a:rPr lang="en-US" sz="1600" dirty="0" smtClean="0">
                <a:latin typeface="+mj-lt"/>
                <a:hlinkClick r:id="rId6"/>
              </a:rPr>
              <a:t>Folke</a:t>
            </a:r>
            <a:r>
              <a:rPr lang="en-US" sz="1600" dirty="0" smtClean="0">
                <a:latin typeface="+mj-lt"/>
              </a:rPr>
              <a:t>,</a:t>
            </a:r>
            <a:r>
              <a:rPr lang="en-US" sz="1600" dirty="0">
                <a:latin typeface="+mj-lt"/>
              </a:rPr>
              <a:t> </a:t>
            </a:r>
            <a:r>
              <a:rPr lang="en-US" sz="1600" dirty="0">
                <a:latin typeface="+mj-lt"/>
                <a:hlinkClick r:id="rId7"/>
              </a:rPr>
              <a:t>Eric F. </a:t>
            </a:r>
            <a:r>
              <a:rPr lang="en-US" sz="1600" dirty="0" smtClean="0">
                <a:latin typeface="+mj-lt"/>
                <a:hlinkClick r:id="rId7"/>
              </a:rPr>
              <a:t>Lambin</a:t>
            </a:r>
            <a:r>
              <a:rPr lang="en-US" sz="1600" smtClean="0">
                <a:latin typeface="+mj-lt"/>
              </a:rPr>
              <a:t>,</a:t>
            </a:r>
            <a:r>
              <a:rPr lang="en-US" sz="1600">
                <a:latin typeface="+mj-lt"/>
              </a:rPr>
              <a:t> </a:t>
            </a:r>
            <a:r>
              <a:rPr lang="en-US" sz="1600">
                <a:latin typeface="+mj-lt"/>
                <a:hlinkClick r:id="rId8"/>
              </a:rPr>
              <a:t>Garry D. </a:t>
            </a:r>
            <a:r>
              <a:rPr lang="en-US" sz="1600" dirty="0" smtClean="0">
                <a:latin typeface="+mj-lt"/>
                <a:hlinkClick r:id="rId8"/>
              </a:rPr>
              <a:t>Peterson</a:t>
            </a:r>
            <a:r>
              <a:rPr lang="en-US" sz="1600" dirty="0" smtClean="0">
                <a:latin typeface="+mj-lt"/>
              </a:rPr>
              <a:t>,</a:t>
            </a:r>
            <a:r>
              <a:rPr lang="en-US" sz="1600" dirty="0">
                <a:latin typeface="+mj-lt"/>
              </a:rPr>
              <a:t> </a:t>
            </a:r>
            <a:r>
              <a:rPr lang="en-US" sz="1600" dirty="0">
                <a:latin typeface="+mj-lt"/>
                <a:hlinkClick r:id="rId9"/>
              </a:rPr>
              <a:t>Johan </a:t>
            </a:r>
            <a:r>
              <a:rPr lang="en-US" sz="1600" dirty="0" smtClean="0">
                <a:latin typeface="+mj-lt"/>
                <a:hlinkClick r:id="rId9"/>
              </a:rPr>
              <a:t>Rockström</a:t>
            </a:r>
            <a:r>
              <a:rPr lang="en-US" sz="1600" dirty="0" smtClean="0">
                <a:latin typeface="+mj-lt"/>
              </a:rPr>
              <a:t>,</a:t>
            </a:r>
            <a:r>
              <a:rPr lang="en-US" sz="1600" dirty="0">
                <a:latin typeface="+mj-lt"/>
              </a:rPr>
              <a:t> </a:t>
            </a:r>
            <a:r>
              <a:rPr lang="en-US" sz="1600" dirty="0">
                <a:latin typeface="+mj-lt"/>
                <a:hlinkClick r:id="rId10"/>
              </a:rPr>
              <a:t>Marten </a:t>
            </a:r>
            <a:r>
              <a:rPr lang="en-US" sz="1600" dirty="0" smtClean="0">
                <a:latin typeface="+mj-lt"/>
                <a:hlinkClick r:id="rId10"/>
              </a:rPr>
              <a:t>Scheffer</a:t>
            </a:r>
            <a:r>
              <a:rPr lang="en-US" sz="1600" dirty="0" smtClean="0">
                <a:latin typeface="+mj-lt"/>
              </a:rPr>
              <a:t>,</a:t>
            </a:r>
            <a:r>
              <a:rPr lang="en-US" sz="1600" dirty="0">
                <a:latin typeface="+mj-lt"/>
              </a:rPr>
              <a:t> </a:t>
            </a:r>
            <a:r>
              <a:rPr lang="en-US" sz="1600" dirty="0">
                <a:latin typeface="+mj-lt"/>
                <a:hlinkClick r:id="rId11"/>
              </a:rPr>
              <a:t>Will </a:t>
            </a:r>
            <a:r>
              <a:rPr lang="en-US" sz="1600" dirty="0" smtClean="0">
                <a:latin typeface="+mj-lt"/>
                <a:hlinkClick r:id="rId11"/>
              </a:rPr>
              <a:t>Steffen</a:t>
            </a:r>
            <a:r>
              <a:rPr lang="en-US" sz="1600" dirty="0" smtClean="0">
                <a:latin typeface="+mj-lt"/>
              </a:rPr>
              <a:t>,</a:t>
            </a:r>
            <a:r>
              <a:rPr lang="en-US" sz="1600" dirty="0">
                <a:latin typeface="+mj-lt"/>
              </a:rPr>
              <a:t> </a:t>
            </a:r>
            <a:r>
              <a:rPr lang="en-US" sz="1600" dirty="0">
                <a:latin typeface="+mj-lt"/>
                <a:hlinkClick r:id="rId12"/>
              </a:rPr>
              <a:t>Max </a:t>
            </a:r>
            <a:r>
              <a:rPr lang="en-US" sz="1600" dirty="0" smtClean="0">
                <a:latin typeface="+mj-lt"/>
                <a:hlinkClick r:id="rId12"/>
              </a:rPr>
              <a:t>Troell</a:t>
            </a:r>
            <a:endParaRPr lang="en-US" sz="1600" b="0" i="0" dirty="0">
              <a:effectLst/>
              <a:latin typeface="+mj-lt"/>
            </a:endParaRPr>
          </a:p>
        </p:txBody>
      </p:sp>
      <p:sp>
        <p:nvSpPr>
          <p:cNvPr id="5" name="Rectangle 4"/>
          <p:cNvSpPr/>
          <p:nvPr/>
        </p:nvSpPr>
        <p:spPr>
          <a:xfrm>
            <a:off x="304800" y="2320826"/>
            <a:ext cx="8610600" cy="2308324"/>
          </a:xfrm>
          <a:prstGeom prst="rect">
            <a:avLst/>
          </a:prstGeom>
        </p:spPr>
        <p:txBody>
          <a:bodyPr wrap="square">
            <a:spAutoFit/>
          </a:bodyPr>
          <a:lstStyle/>
          <a:p>
            <a:r>
              <a:rPr lang="en-US" sz="2400" i="1" dirty="0" smtClean="0"/>
              <a:t>In </a:t>
            </a:r>
            <a:r>
              <a:rPr lang="en-US" sz="2400" i="1" dirty="0"/>
              <a:t>a world where external reserves of resources are limited and second chances are thus increasingly rare, humankind must develop the ability to proactively navigate away from this new kind of </a:t>
            </a:r>
            <a:r>
              <a:rPr lang="en-US" sz="2400" i="1" dirty="0" smtClean="0"/>
              <a:t>crisis - globally </a:t>
            </a:r>
            <a:r>
              <a:rPr lang="en-US" sz="2400" i="1" dirty="0"/>
              <a:t>extensive and </a:t>
            </a:r>
            <a:r>
              <a:rPr lang="en-US" sz="2400" i="1" dirty="0" smtClean="0"/>
              <a:t>inter-systemic - that </a:t>
            </a:r>
            <a:r>
              <a:rPr lang="en-US" sz="2400" i="1" dirty="0"/>
              <a:t>could otherwise irreversibly degrade the biophysical and economic basis for human prosperity.</a:t>
            </a:r>
            <a:endParaRPr lang="en-US" sz="2400" i="1" dirty="0" smtClean="0"/>
          </a:p>
        </p:txBody>
      </p:sp>
    </p:spTree>
    <p:extLst>
      <p:ext uri="{BB962C8B-B14F-4D97-AF65-F5344CB8AC3E}">
        <p14:creationId xmlns:p14="http://schemas.microsoft.com/office/powerpoint/2010/main" val="9477211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533400" y="1657350"/>
            <a:ext cx="8153400" cy="182880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fr-BE" sz="7200" i="1" dirty="0" smtClean="0">
                <a:solidFill>
                  <a:srgbClr val="FF0000"/>
                </a:solidFill>
                <a:cs typeface="Arial"/>
              </a:rPr>
              <a:t>ECONOMIC MODEL</a:t>
            </a:r>
            <a:endParaRPr lang="fr-BE" sz="4400" i="1" dirty="0" smtClean="0">
              <a:solidFill>
                <a:schemeClr val="tx1"/>
              </a:solidFill>
              <a:cs typeface="Arial"/>
            </a:endParaRPr>
          </a:p>
          <a:p>
            <a:pPr marL="0" indent="0" algn="ctr">
              <a:buNone/>
            </a:pPr>
            <a:r>
              <a:rPr lang="fr-BE" sz="4400" i="1" dirty="0" smtClean="0">
                <a:solidFill>
                  <a:schemeClr val="tx1"/>
                </a:solidFill>
                <a:cs typeface="Arial"/>
              </a:rPr>
              <a:t>DRIVING OUR LIVES</a:t>
            </a:r>
          </a:p>
        </p:txBody>
      </p:sp>
    </p:spTree>
    <p:extLst>
      <p:ext uri="{BB962C8B-B14F-4D97-AF65-F5344CB8AC3E}">
        <p14:creationId xmlns:p14="http://schemas.microsoft.com/office/powerpoint/2010/main" val="185818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80">
                                          <p:stCondLst>
                                            <p:cond delay="0"/>
                                          </p:stCondLst>
                                        </p:cTn>
                                        <p:tgtEl>
                                          <p:spTgt spid="6">
                                            <p:txEl>
                                              <p:pRg st="0" end="0"/>
                                            </p:txEl>
                                          </p:spTgt>
                                        </p:tgtEl>
                                      </p:cBhvr>
                                    </p:animEffect>
                                    <p:anim calcmode="lin" valueType="num">
                                      <p:cBhvr>
                                        <p:cTn id="8"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0" end="0"/>
                                            </p:txEl>
                                          </p:spTgt>
                                        </p:tgtEl>
                                      </p:cBhvr>
                                      <p:to x="100000" y="60000"/>
                                    </p:animScale>
                                    <p:animScale>
                                      <p:cBhvr>
                                        <p:cTn id="14" dur="166" decel="50000">
                                          <p:stCondLst>
                                            <p:cond delay="676"/>
                                          </p:stCondLst>
                                        </p:cTn>
                                        <p:tgtEl>
                                          <p:spTgt spid="6">
                                            <p:txEl>
                                              <p:pRg st="0" end="0"/>
                                            </p:txEl>
                                          </p:spTgt>
                                        </p:tgtEl>
                                      </p:cBhvr>
                                      <p:to x="100000" y="100000"/>
                                    </p:animScale>
                                    <p:animScale>
                                      <p:cBhvr>
                                        <p:cTn id="15" dur="26">
                                          <p:stCondLst>
                                            <p:cond delay="1312"/>
                                          </p:stCondLst>
                                        </p:cTn>
                                        <p:tgtEl>
                                          <p:spTgt spid="6">
                                            <p:txEl>
                                              <p:pRg st="0" end="0"/>
                                            </p:txEl>
                                          </p:spTgt>
                                        </p:tgtEl>
                                      </p:cBhvr>
                                      <p:to x="100000" y="80000"/>
                                    </p:animScale>
                                    <p:animScale>
                                      <p:cBhvr>
                                        <p:cTn id="16" dur="166" decel="50000">
                                          <p:stCondLst>
                                            <p:cond delay="1338"/>
                                          </p:stCondLst>
                                        </p:cTn>
                                        <p:tgtEl>
                                          <p:spTgt spid="6">
                                            <p:txEl>
                                              <p:pRg st="0" end="0"/>
                                            </p:txEl>
                                          </p:spTgt>
                                        </p:tgtEl>
                                      </p:cBhvr>
                                      <p:to x="100000" y="100000"/>
                                    </p:animScale>
                                    <p:animScale>
                                      <p:cBhvr>
                                        <p:cTn id="17" dur="26">
                                          <p:stCondLst>
                                            <p:cond delay="1642"/>
                                          </p:stCondLst>
                                        </p:cTn>
                                        <p:tgtEl>
                                          <p:spTgt spid="6">
                                            <p:txEl>
                                              <p:pRg st="0" end="0"/>
                                            </p:txEl>
                                          </p:spTgt>
                                        </p:tgtEl>
                                      </p:cBhvr>
                                      <p:to x="100000" y="90000"/>
                                    </p:animScale>
                                    <p:animScale>
                                      <p:cBhvr>
                                        <p:cTn id="18" dur="166" decel="50000">
                                          <p:stCondLst>
                                            <p:cond delay="1668"/>
                                          </p:stCondLst>
                                        </p:cTn>
                                        <p:tgtEl>
                                          <p:spTgt spid="6">
                                            <p:txEl>
                                              <p:pRg st="0" end="0"/>
                                            </p:txEl>
                                          </p:spTgt>
                                        </p:tgtEl>
                                      </p:cBhvr>
                                      <p:to x="100000" y="100000"/>
                                    </p:animScale>
                                    <p:animScale>
                                      <p:cBhvr>
                                        <p:cTn id="19" dur="26">
                                          <p:stCondLst>
                                            <p:cond delay="1808"/>
                                          </p:stCondLst>
                                        </p:cTn>
                                        <p:tgtEl>
                                          <p:spTgt spid="6">
                                            <p:txEl>
                                              <p:pRg st="0" end="0"/>
                                            </p:txEl>
                                          </p:spTgt>
                                        </p:tgtEl>
                                      </p:cBhvr>
                                      <p:to x="100000" y="95000"/>
                                    </p:animScale>
                                    <p:animScale>
                                      <p:cBhvr>
                                        <p:cTn id="20"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stretch>
            <a:fillRect/>
          </a:stretch>
        </p:blipFill>
        <p:spPr>
          <a:xfrm>
            <a:off x="381000" y="209550"/>
            <a:ext cx="8382000" cy="4844601"/>
          </a:xfrm>
          <a:prstGeom prst="rect">
            <a:avLst/>
          </a:prstGeom>
        </p:spPr>
      </p:pic>
      <p:sp>
        <p:nvSpPr>
          <p:cNvPr id="14" name="Title 2"/>
          <p:cNvSpPr txBox="1">
            <a:spLocks/>
          </p:cNvSpPr>
          <p:nvPr/>
        </p:nvSpPr>
        <p:spPr>
          <a:xfrm>
            <a:off x="1676400" y="-19050"/>
            <a:ext cx="6324600" cy="685800"/>
          </a:xfrm>
          <a:prstGeom prst="rect">
            <a:avLst/>
          </a:prstGeom>
          <a:effectLst/>
        </p:spPr>
        <p:txBody>
          <a:bodyPr vert="horz" lIns="91440" tIns="45720" rIns="91440" bIns="45720" rtlCol="0" anchor="t" anchorCtr="0">
            <a:normAutofit fontScale="97500"/>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fr-BE" sz="2800" b="0" i="1" dirty="0" smtClean="0">
                <a:solidFill>
                  <a:schemeClr val="tx1"/>
                </a:solidFill>
                <a:cs typeface="Arial"/>
              </a:rPr>
              <a:t>DEVELOPMENT TRAJECTORY …</a:t>
            </a:r>
            <a:endParaRPr lang="en-GB" sz="2800" b="0" i="1" dirty="0">
              <a:solidFill>
                <a:schemeClr val="tx1"/>
              </a:solidFill>
              <a:cs typeface="Arial"/>
            </a:endParaRPr>
          </a:p>
        </p:txBody>
      </p:sp>
      <p:sp>
        <p:nvSpPr>
          <p:cNvPr id="10" name="Rectangle 9"/>
          <p:cNvSpPr/>
          <p:nvPr/>
        </p:nvSpPr>
        <p:spPr>
          <a:xfrm>
            <a:off x="990600" y="1349573"/>
            <a:ext cx="5867400" cy="307777"/>
          </a:xfrm>
          <a:prstGeom prst="rect">
            <a:avLst/>
          </a:prstGeom>
        </p:spPr>
        <p:txBody>
          <a:bodyPr wrap="square">
            <a:spAutoFit/>
          </a:bodyPr>
          <a:lstStyle/>
          <a:p>
            <a:r>
              <a:rPr lang="en-GB" sz="1400" dirty="0">
                <a:latin typeface="Arial"/>
                <a:cs typeface="Arial"/>
              </a:rPr>
              <a:t>Source: Global Footprint Network, 2012; UNDP, 2014a</a:t>
            </a:r>
          </a:p>
        </p:txBody>
      </p:sp>
      <p:cxnSp>
        <p:nvCxnSpPr>
          <p:cNvPr id="4" name="Straight Arrow Connector 3"/>
          <p:cNvCxnSpPr/>
          <p:nvPr/>
        </p:nvCxnSpPr>
        <p:spPr>
          <a:xfrm flipV="1">
            <a:off x="3682988" y="2258928"/>
            <a:ext cx="3708412" cy="1684422"/>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7543800" y="2271452"/>
            <a:ext cx="13121" cy="1671898"/>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39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1600" y="178534"/>
            <a:ext cx="7924800" cy="1631216"/>
          </a:xfrm>
          <a:prstGeom prst="rect">
            <a:avLst/>
          </a:prstGeom>
        </p:spPr>
        <p:txBody>
          <a:bodyPr wrap="square">
            <a:spAutoFit/>
          </a:bodyPr>
          <a:lstStyle/>
          <a:p>
            <a:pPr algn="ctr"/>
            <a:r>
              <a:rPr lang="sl-SI" sz="2800" i="1" dirty="0" smtClean="0">
                <a:solidFill>
                  <a:srgbClr val="000000"/>
                </a:solidFill>
                <a:cs typeface="Arial"/>
              </a:rPr>
              <a:t>Price Signals: </a:t>
            </a:r>
          </a:p>
          <a:p>
            <a:pPr algn="ctr"/>
            <a:r>
              <a:rPr lang="sl-SI" sz="2400" i="1" dirty="0" smtClean="0">
                <a:solidFill>
                  <a:srgbClr val="000000"/>
                </a:solidFill>
                <a:cs typeface="Arial"/>
              </a:rPr>
              <a:t>Finacial </a:t>
            </a:r>
            <a:r>
              <a:rPr lang="sl-SI" sz="2400" i="1" dirty="0">
                <a:solidFill>
                  <a:srgbClr val="000000"/>
                </a:solidFill>
                <a:cs typeface="Arial"/>
              </a:rPr>
              <a:t>C</a:t>
            </a:r>
            <a:r>
              <a:rPr lang="sl-SI" sz="2400" i="1" dirty="0" smtClean="0">
                <a:solidFill>
                  <a:srgbClr val="000000"/>
                </a:solidFill>
                <a:cs typeface="Arial"/>
              </a:rPr>
              <a:t>apital </a:t>
            </a:r>
            <a:r>
              <a:rPr lang="sl-SI" sz="2400" i="1" dirty="0">
                <a:solidFill>
                  <a:srgbClr val="000000"/>
                </a:solidFill>
                <a:cs typeface="Arial"/>
              </a:rPr>
              <a:t>O</a:t>
            </a:r>
            <a:r>
              <a:rPr lang="sl-SI" sz="2400" i="1" dirty="0" smtClean="0">
                <a:solidFill>
                  <a:srgbClr val="000000"/>
                </a:solidFill>
                <a:cs typeface="Arial"/>
              </a:rPr>
              <a:t>vervalued</a:t>
            </a:r>
          </a:p>
          <a:p>
            <a:pPr algn="ctr"/>
            <a:r>
              <a:rPr lang="sl-SI" sz="2400" i="1" dirty="0" smtClean="0">
                <a:solidFill>
                  <a:srgbClr val="000000"/>
                </a:solidFill>
                <a:cs typeface="Arial"/>
              </a:rPr>
              <a:t>Human </a:t>
            </a:r>
            <a:r>
              <a:rPr lang="sl-SI" sz="2400" i="1" dirty="0">
                <a:solidFill>
                  <a:srgbClr val="000000"/>
                </a:solidFill>
                <a:cs typeface="Arial"/>
              </a:rPr>
              <a:t>C</a:t>
            </a:r>
            <a:r>
              <a:rPr lang="sl-SI" sz="2400" i="1" dirty="0" smtClean="0">
                <a:solidFill>
                  <a:srgbClr val="000000"/>
                </a:solidFill>
                <a:cs typeface="Arial"/>
              </a:rPr>
              <a:t>apital </a:t>
            </a:r>
            <a:r>
              <a:rPr lang="sl-SI" sz="2400" i="1" dirty="0">
                <a:solidFill>
                  <a:srgbClr val="000000"/>
                </a:solidFill>
                <a:cs typeface="Arial"/>
              </a:rPr>
              <a:t>U</a:t>
            </a:r>
            <a:r>
              <a:rPr lang="sl-SI" sz="2400" i="1" dirty="0" smtClean="0">
                <a:solidFill>
                  <a:srgbClr val="000000"/>
                </a:solidFill>
                <a:cs typeface="Arial"/>
              </a:rPr>
              <a:t>ndervalued</a:t>
            </a:r>
          </a:p>
          <a:p>
            <a:pPr algn="ctr"/>
            <a:r>
              <a:rPr lang="sl-SI" sz="2400" i="1" dirty="0">
                <a:solidFill>
                  <a:srgbClr val="000000"/>
                </a:solidFill>
                <a:cs typeface="Arial"/>
              </a:rPr>
              <a:t>N</a:t>
            </a:r>
            <a:r>
              <a:rPr lang="sl-SI" sz="2400" i="1" dirty="0" smtClean="0">
                <a:solidFill>
                  <a:srgbClr val="000000"/>
                </a:solidFill>
                <a:cs typeface="Arial"/>
              </a:rPr>
              <a:t>atural </a:t>
            </a:r>
            <a:r>
              <a:rPr lang="sl-SI" sz="2400" i="1" dirty="0">
                <a:solidFill>
                  <a:srgbClr val="000000"/>
                </a:solidFill>
                <a:cs typeface="Arial"/>
              </a:rPr>
              <a:t>C</a:t>
            </a:r>
            <a:r>
              <a:rPr lang="sl-SI" sz="2400" i="1" dirty="0" smtClean="0">
                <a:solidFill>
                  <a:srgbClr val="000000"/>
                </a:solidFill>
                <a:cs typeface="Arial"/>
              </a:rPr>
              <a:t>apital not Valued</a:t>
            </a:r>
            <a:endParaRPr lang="sl-SI" sz="2400" i="1" dirty="0">
              <a:solidFill>
                <a:srgbClr val="000000"/>
              </a:solidFill>
              <a:cs typeface="Arial"/>
            </a:endParaRPr>
          </a:p>
        </p:txBody>
      </p:sp>
      <p:sp>
        <p:nvSpPr>
          <p:cNvPr id="5" name="Rectangle 4"/>
          <p:cNvSpPr/>
          <p:nvPr/>
        </p:nvSpPr>
        <p:spPr>
          <a:xfrm>
            <a:off x="1371600" y="2159734"/>
            <a:ext cx="7924800" cy="1261884"/>
          </a:xfrm>
          <a:prstGeom prst="rect">
            <a:avLst/>
          </a:prstGeom>
        </p:spPr>
        <p:txBody>
          <a:bodyPr wrap="square">
            <a:spAutoFit/>
          </a:bodyPr>
          <a:lstStyle/>
          <a:p>
            <a:pPr algn="ctr"/>
            <a:r>
              <a:rPr lang="sl-SI" sz="2800" i="1" dirty="0" smtClean="0">
                <a:solidFill>
                  <a:srgbClr val="000000"/>
                </a:solidFill>
                <a:cs typeface="Arial"/>
              </a:rPr>
              <a:t>Market </a:t>
            </a:r>
          </a:p>
          <a:p>
            <a:pPr algn="ctr"/>
            <a:r>
              <a:rPr lang="sl-SI" sz="2400" i="1" dirty="0" smtClean="0">
                <a:solidFill>
                  <a:srgbClr val="000000"/>
                </a:solidFill>
                <a:cs typeface="Arial"/>
              </a:rPr>
              <a:t>Producers/Consumers </a:t>
            </a:r>
          </a:p>
          <a:p>
            <a:pPr algn="ctr"/>
            <a:r>
              <a:rPr lang="sl-SI" sz="2400" i="1" dirty="0" smtClean="0">
                <a:solidFill>
                  <a:srgbClr val="000000"/>
                </a:solidFill>
                <a:cs typeface="Arial"/>
              </a:rPr>
              <a:t>Rational </a:t>
            </a:r>
            <a:r>
              <a:rPr lang="sl-SI" sz="2400" i="1" dirty="0">
                <a:solidFill>
                  <a:srgbClr val="000000"/>
                </a:solidFill>
                <a:cs typeface="Arial"/>
              </a:rPr>
              <a:t>B</a:t>
            </a:r>
            <a:r>
              <a:rPr lang="sl-SI" sz="2400" i="1" dirty="0" smtClean="0">
                <a:solidFill>
                  <a:srgbClr val="000000"/>
                </a:solidFill>
                <a:cs typeface="Arial"/>
              </a:rPr>
              <a:t>ehaviour</a:t>
            </a:r>
            <a:endParaRPr lang="sl-SI" sz="2400" i="1" dirty="0">
              <a:solidFill>
                <a:srgbClr val="000000"/>
              </a:solidFill>
              <a:cs typeface="Arial"/>
            </a:endParaRPr>
          </a:p>
        </p:txBody>
      </p:sp>
      <p:sp>
        <p:nvSpPr>
          <p:cNvPr id="6" name="Rectangle 5"/>
          <p:cNvSpPr/>
          <p:nvPr/>
        </p:nvSpPr>
        <p:spPr>
          <a:xfrm>
            <a:off x="1371600" y="3965198"/>
            <a:ext cx="7924800" cy="892552"/>
          </a:xfrm>
          <a:prstGeom prst="rect">
            <a:avLst/>
          </a:prstGeom>
        </p:spPr>
        <p:txBody>
          <a:bodyPr wrap="square">
            <a:spAutoFit/>
          </a:bodyPr>
          <a:lstStyle/>
          <a:p>
            <a:pPr algn="ctr"/>
            <a:r>
              <a:rPr lang="sl-SI" sz="2800" i="1" dirty="0" smtClean="0">
                <a:solidFill>
                  <a:srgbClr val="000000"/>
                </a:solidFill>
                <a:cs typeface="Arial"/>
              </a:rPr>
              <a:t>Economic model</a:t>
            </a:r>
          </a:p>
          <a:p>
            <a:pPr algn="ctr"/>
            <a:r>
              <a:rPr lang="sl-SI" sz="2400" i="1" dirty="0" smtClean="0">
                <a:solidFill>
                  <a:srgbClr val="000000"/>
                </a:solidFill>
                <a:cs typeface="Arial"/>
              </a:rPr>
              <a:t>Inbuilt Economic, Social, Environmental </a:t>
            </a:r>
            <a:r>
              <a:rPr lang="sl-SI" sz="2400" i="1" dirty="0">
                <a:solidFill>
                  <a:srgbClr val="000000"/>
                </a:solidFill>
                <a:cs typeface="Arial"/>
              </a:rPr>
              <a:t>I</a:t>
            </a:r>
            <a:r>
              <a:rPr lang="sl-SI" sz="2400" i="1" dirty="0" smtClean="0">
                <a:solidFill>
                  <a:srgbClr val="000000"/>
                </a:solidFill>
                <a:cs typeface="Arial"/>
              </a:rPr>
              <a:t>nbalances</a:t>
            </a:r>
            <a:endParaRPr lang="sl-SI" sz="2400" i="1" dirty="0">
              <a:solidFill>
                <a:srgbClr val="000000"/>
              </a:solidFill>
              <a:cs typeface="Arial"/>
            </a:endParaRPr>
          </a:p>
        </p:txBody>
      </p:sp>
      <p:sp>
        <p:nvSpPr>
          <p:cNvPr id="2" name="Chevron 1"/>
          <p:cNvSpPr/>
          <p:nvPr/>
        </p:nvSpPr>
        <p:spPr>
          <a:xfrm rot="5400000">
            <a:off x="5067300" y="1725126"/>
            <a:ext cx="533400" cy="64061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Chevron 6"/>
          <p:cNvSpPr/>
          <p:nvPr/>
        </p:nvSpPr>
        <p:spPr>
          <a:xfrm rot="5400000">
            <a:off x="5051792" y="3356342"/>
            <a:ext cx="533400" cy="640616"/>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p:cNvPicPr>
            <a:picLocks noChangeAspect="1"/>
          </p:cNvPicPr>
          <p:nvPr/>
        </p:nvPicPr>
        <p:blipFill>
          <a:blip r:embed="rId2" cstate="print"/>
          <a:stretch>
            <a:fillRect/>
          </a:stretch>
        </p:blipFill>
        <p:spPr>
          <a:xfrm>
            <a:off x="736600" y="1809750"/>
            <a:ext cx="2844800" cy="2133600"/>
          </a:xfrm>
          <a:prstGeom prst="rect">
            <a:avLst/>
          </a:prstGeom>
        </p:spPr>
      </p:pic>
    </p:spTree>
    <p:extLst>
      <p:ext uri="{BB962C8B-B14F-4D97-AF65-F5344CB8AC3E}">
        <p14:creationId xmlns:p14="http://schemas.microsoft.com/office/powerpoint/2010/main" val="191698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1428750"/>
            <a:ext cx="8229600" cy="3429000"/>
          </a:xfrm>
        </p:spPr>
        <p:txBody>
          <a:bodyPr>
            <a:noAutofit/>
          </a:bodyPr>
          <a:lstStyle/>
          <a:p>
            <a:pPr>
              <a:buFont typeface="Arial" charset="0"/>
              <a:buChar char="•"/>
            </a:pPr>
            <a:r>
              <a:rPr lang="en-GB" sz="1900" i="1" dirty="0" smtClean="0">
                <a:solidFill>
                  <a:schemeClr val="tx1"/>
                </a:solidFill>
                <a:cs typeface="Arial"/>
              </a:rPr>
              <a:t>The </a:t>
            </a:r>
            <a:r>
              <a:rPr lang="en-GB" sz="1900" i="1" dirty="0" smtClean="0">
                <a:solidFill>
                  <a:srgbClr val="FF0000"/>
                </a:solidFill>
                <a:cs typeface="Arial"/>
              </a:rPr>
              <a:t>optimal scale of the macro-economy relative to its containing ecosystem </a:t>
            </a:r>
            <a:r>
              <a:rPr lang="en-GB" sz="1900" i="1" dirty="0" smtClean="0">
                <a:solidFill>
                  <a:schemeClr val="tx1"/>
                </a:solidFill>
                <a:cs typeface="Arial"/>
              </a:rPr>
              <a:t>is the critical issue to which the macroeconomics has been blind. This blindness to the costs of growth in scale is largely a consequence of ignoring throughput, and has led to the problem of ecological un-sustainability.</a:t>
            </a:r>
          </a:p>
          <a:p>
            <a:pPr>
              <a:buFont typeface="Arial" charset="0"/>
              <a:buChar char="•"/>
            </a:pPr>
            <a:r>
              <a:rPr lang="en-GB" sz="1900" i="1" dirty="0">
                <a:solidFill>
                  <a:srgbClr val="FF0000"/>
                </a:solidFill>
                <a:cs typeface="Arial"/>
              </a:rPr>
              <a:t>Throughput</a:t>
            </a:r>
            <a:r>
              <a:rPr lang="en-GB" sz="1900" i="1" dirty="0">
                <a:solidFill>
                  <a:schemeClr val="tx1"/>
                </a:solidFill>
                <a:cs typeface="Arial"/>
              </a:rPr>
              <a:t> </a:t>
            </a:r>
            <a:r>
              <a:rPr lang="mr-IN" sz="1900" i="1" dirty="0">
                <a:solidFill>
                  <a:schemeClr val="tx1"/>
                </a:solidFill>
                <a:cs typeface="Arial"/>
              </a:rPr>
              <a:t>–</a:t>
            </a:r>
            <a:r>
              <a:rPr lang="en-GB" sz="1900" i="1" dirty="0">
                <a:solidFill>
                  <a:schemeClr val="tx1"/>
                </a:solidFill>
                <a:cs typeface="Arial"/>
              </a:rPr>
              <a:t> entropic physical flow from nature’s sources through the economy and back to nature’s sinks - </a:t>
            </a:r>
            <a:r>
              <a:rPr lang="en-GB" sz="1900" i="1" dirty="0">
                <a:solidFill>
                  <a:srgbClr val="FF0000"/>
                </a:solidFill>
                <a:cs typeface="Arial"/>
              </a:rPr>
              <a:t>should be non-declining</a:t>
            </a:r>
            <a:r>
              <a:rPr lang="en-GB" sz="1900" i="1" dirty="0">
                <a:solidFill>
                  <a:schemeClr val="tx1"/>
                </a:solidFill>
                <a:cs typeface="Arial"/>
              </a:rPr>
              <a:t>. </a:t>
            </a:r>
            <a:r>
              <a:rPr lang="en-GB" sz="1900" i="1" dirty="0">
                <a:solidFill>
                  <a:srgbClr val="FF0000"/>
                </a:solidFill>
                <a:cs typeface="Arial"/>
              </a:rPr>
              <a:t>Natural capital </a:t>
            </a:r>
            <a:r>
              <a:rPr lang="en-GB" sz="1900" i="1" dirty="0">
                <a:solidFill>
                  <a:schemeClr val="tx1"/>
                </a:solidFill>
                <a:cs typeface="Arial"/>
              </a:rPr>
              <a:t>should be kept intact. </a:t>
            </a:r>
          </a:p>
          <a:p>
            <a:pPr>
              <a:buFont typeface="Arial" charset="0"/>
              <a:buChar char="•"/>
            </a:pPr>
            <a:r>
              <a:rPr lang="en-GB" sz="1900" i="1" dirty="0">
                <a:solidFill>
                  <a:schemeClr val="tx1"/>
                </a:solidFill>
                <a:cs typeface="Arial"/>
              </a:rPr>
              <a:t>Bringing the concept of throughput into the foundations of economic theory does not reduce economics to physics, but it does force the </a:t>
            </a:r>
            <a:r>
              <a:rPr lang="en-GB" sz="1900" i="1" dirty="0">
                <a:solidFill>
                  <a:srgbClr val="FF0000"/>
                </a:solidFill>
                <a:cs typeface="Arial"/>
              </a:rPr>
              <a:t>recognition of the constraints of physical law on economics</a:t>
            </a:r>
            <a:r>
              <a:rPr lang="en-GB" sz="1900" i="1" dirty="0">
                <a:solidFill>
                  <a:schemeClr val="tx1"/>
                </a:solidFill>
                <a:cs typeface="Arial"/>
              </a:rPr>
              <a:t>. </a:t>
            </a:r>
          </a:p>
          <a:p>
            <a:pPr>
              <a:buFont typeface="Arial" charset="0"/>
              <a:buChar char="•"/>
            </a:pPr>
            <a:endParaRPr lang="en-GB" sz="2000" i="1" dirty="0" smtClean="0">
              <a:solidFill>
                <a:schemeClr val="tx1"/>
              </a:solidFill>
              <a:cs typeface="Arial"/>
            </a:endParaRPr>
          </a:p>
          <a:p>
            <a:pPr>
              <a:buFont typeface="Arial" charset="0"/>
              <a:buChar char="•"/>
            </a:pPr>
            <a:endParaRPr lang="en-GB" sz="2000" i="1" dirty="0" smtClean="0">
              <a:solidFill>
                <a:schemeClr val="tx1"/>
              </a:solidFill>
              <a:cs typeface="Arial"/>
            </a:endParaRPr>
          </a:p>
        </p:txBody>
      </p:sp>
      <p:sp>
        <p:nvSpPr>
          <p:cNvPr id="3" name="TextBox 2"/>
          <p:cNvSpPr txBox="1"/>
          <p:nvPr/>
        </p:nvSpPr>
        <p:spPr>
          <a:xfrm>
            <a:off x="762000" y="209550"/>
            <a:ext cx="7432680" cy="1138773"/>
          </a:xfrm>
          <a:prstGeom prst="rect">
            <a:avLst/>
          </a:prstGeom>
          <a:noFill/>
        </p:spPr>
        <p:txBody>
          <a:bodyPr wrap="square" rtlCol="0">
            <a:spAutoFit/>
          </a:bodyPr>
          <a:lstStyle/>
          <a:p>
            <a:pPr algn="ctr"/>
            <a:r>
              <a:rPr lang="en-GB" sz="2400" i="1" dirty="0" smtClean="0">
                <a:cs typeface="Arial"/>
              </a:rPr>
              <a:t>SUSTAINABLE DEVELOPMENT: DEFINITIONS, PRINCIPLES, POLICIES</a:t>
            </a:r>
          </a:p>
          <a:p>
            <a:pPr algn="ctr"/>
            <a:r>
              <a:rPr lang="en-GB" sz="2000" i="1" dirty="0" smtClean="0">
                <a:cs typeface="Arial"/>
              </a:rPr>
              <a:t>Herman </a:t>
            </a:r>
            <a:r>
              <a:rPr lang="en-GB" sz="2000" i="1" dirty="0" err="1" smtClean="0">
                <a:cs typeface="Arial"/>
              </a:rPr>
              <a:t>E.Daly</a:t>
            </a:r>
            <a:r>
              <a:rPr lang="en-GB" sz="2000" i="1" dirty="0" smtClean="0">
                <a:cs typeface="Arial"/>
              </a:rPr>
              <a:t>: Invited Address, WB, 30/04/2002</a:t>
            </a:r>
            <a:endParaRPr lang="en-GB" sz="2400" i="1" dirty="0">
              <a:cs typeface="Arial"/>
            </a:endParaRPr>
          </a:p>
        </p:txBody>
      </p:sp>
    </p:spTree>
    <p:extLst>
      <p:ext uri="{BB962C8B-B14F-4D97-AF65-F5344CB8AC3E}">
        <p14:creationId xmlns:p14="http://schemas.microsoft.com/office/powerpoint/2010/main" val="1269460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nvPr>
        </p:nvGraphicFramePr>
        <p:xfrm>
          <a:off x="533400" y="57150"/>
          <a:ext cx="8077200" cy="5010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Oval 10"/>
          <p:cNvSpPr/>
          <p:nvPr/>
        </p:nvSpPr>
        <p:spPr>
          <a:xfrm>
            <a:off x="4038600" y="1099047"/>
            <a:ext cx="3022746" cy="3102300"/>
          </a:xfrm>
          <a:prstGeom prst="ellipse">
            <a:avLst/>
          </a:pr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i="1">
              <a:solidFill>
                <a:schemeClr val="bg1"/>
              </a:solidFill>
              <a:latin typeface="+mj-lt"/>
              <a:ea typeface="Verdana" pitchFamily="34" charset="0"/>
              <a:cs typeface="Verdana" pitchFamily="34" charset="0"/>
            </a:endParaRPr>
          </a:p>
        </p:txBody>
      </p:sp>
      <p:grpSp>
        <p:nvGrpSpPr>
          <p:cNvPr id="12" name="Group 11"/>
          <p:cNvGrpSpPr/>
          <p:nvPr/>
        </p:nvGrpSpPr>
        <p:grpSpPr>
          <a:xfrm>
            <a:off x="304800" y="590550"/>
            <a:ext cx="8640960" cy="3947677"/>
            <a:chOff x="300979" y="1227004"/>
            <a:chExt cx="8640960" cy="5263569"/>
          </a:xfrm>
        </p:grpSpPr>
        <p:grpSp>
          <p:nvGrpSpPr>
            <p:cNvPr id="13" name="Group 12"/>
            <p:cNvGrpSpPr/>
            <p:nvPr/>
          </p:nvGrpSpPr>
          <p:grpSpPr>
            <a:xfrm>
              <a:off x="1981200" y="1295400"/>
              <a:ext cx="5025379" cy="4727750"/>
              <a:chOff x="1931741" y="1210738"/>
              <a:chExt cx="5025379" cy="4727750"/>
            </a:xfrm>
          </p:grpSpPr>
          <p:sp>
            <p:nvSpPr>
              <p:cNvPr id="15" name="Oval 14"/>
              <p:cNvSpPr/>
              <p:nvPr/>
            </p:nvSpPr>
            <p:spPr>
              <a:xfrm>
                <a:off x="1931741" y="1802089"/>
                <a:ext cx="3022746" cy="4136399"/>
              </a:xfrm>
              <a:prstGeom prst="ellipse">
                <a:avLst/>
              </a:pr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i="1">
                  <a:solidFill>
                    <a:schemeClr val="bg1"/>
                  </a:solidFill>
                  <a:latin typeface="+mj-lt"/>
                  <a:ea typeface="Verdana" pitchFamily="34" charset="0"/>
                  <a:cs typeface="Verdana" pitchFamily="34" charset="0"/>
                </a:endParaRPr>
              </a:p>
            </p:txBody>
          </p:sp>
          <p:grpSp>
            <p:nvGrpSpPr>
              <p:cNvPr id="16" name="Group 15"/>
              <p:cNvGrpSpPr/>
              <p:nvPr/>
            </p:nvGrpSpPr>
            <p:grpSpPr>
              <a:xfrm>
                <a:off x="1973644" y="1210738"/>
                <a:ext cx="4983476" cy="3163173"/>
                <a:chOff x="1973644" y="1210738"/>
                <a:chExt cx="4983476" cy="3163173"/>
              </a:xfrm>
            </p:grpSpPr>
            <p:sp>
              <p:nvSpPr>
                <p:cNvPr id="17" name="TextBox 16"/>
                <p:cNvSpPr txBox="1"/>
                <p:nvPr/>
              </p:nvSpPr>
              <p:spPr>
                <a:xfrm>
                  <a:off x="3491879" y="1210738"/>
                  <a:ext cx="2088232" cy="615553"/>
                </a:xfrm>
                <a:prstGeom prst="rect">
                  <a:avLst/>
                </a:prstGeom>
                <a:noFill/>
              </p:spPr>
              <p:txBody>
                <a:bodyPr wrap="square" rtlCol="0">
                  <a:spAutoFit/>
                </a:bodyPr>
                <a:lstStyle/>
                <a:p>
                  <a:pPr algn="ctr"/>
                  <a:r>
                    <a:rPr lang="en-GB" sz="2400" i="1" smtClean="0">
                      <a:solidFill>
                        <a:schemeClr val="tx1">
                          <a:lumMod val="95000"/>
                          <a:lumOff val="5000"/>
                        </a:schemeClr>
                      </a:solidFill>
                      <a:latin typeface="+mj-lt"/>
                      <a:ea typeface="Verdana" pitchFamily="34" charset="0"/>
                      <a:cs typeface="Verdana" pitchFamily="34" charset="0"/>
                    </a:rPr>
                    <a:t>ECOSYSTEMS</a:t>
                  </a:r>
                  <a:endParaRPr lang="en-GB" sz="2400" i="1">
                    <a:solidFill>
                      <a:schemeClr val="tx1">
                        <a:lumMod val="95000"/>
                        <a:lumOff val="5000"/>
                      </a:schemeClr>
                    </a:solidFill>
                    <a:latin typeface="+mj-lt"/>
                    <a:ea typeface="Verdana" pitchFamily="34" charset="0"/>
                    <a:cs typeface="Verdana" pitchFamily="34" charset="0"/>
                  </a:endParaRPr>
                </a:p>
              </p:txBody>
            </p:sp>
            <p:sp>
              <p:nvSpPr>
                <p:cNvPr id="18" name="TextBox 17"/>
                <p:cNvSpPr txBox="1"/>
                <p:nvPr/>
              </p:nvSpPr>
              <p:spPr>
                <a:xfrm>
                  <a:off x="1973644" y="3421302"/>
                  <a:ext cx="4983476" cy="952609"/>
                </a:xfrm>
                <a:prstGeom prst="rect">
                  <a:avLst/>
                </a:prstGeom>
                <a:noFill/>
              </p:spPr>
              <p:txBody>
                <a:bodyPr wrap="square" lIns="0" tIns="0" rIns="0" bIns="0" rtlCol="0">
                  <a:noAutofit/>
                </a:bodyPr>
                <a:lstStyle/>
                <a:p>
                  <a:pPr algn="ctr"/>
                  <a:r>
                    <a:rPr lang="en-GB" sz="2400" i="1" dirty="0" smtClean="0">
                      <a:solidFill>
                        <a:schemeClr val="tx1">
                          <a:lumMod val="95000"/>
                          <a:lumOff val="5000"/>
                        </a:schemeClr>
                      </a:solidFill>
                      <a:latin typeface="+mj-lt"/>
                      <a:ea typeface="Verdana" pitchFamily="34" charset="0"/>
                      <a:cs typeface="Verdana" pitchFamily="34" charset="0"/>
                    </a:rPr>
                    <a:t>SOCIO-TECHNICAL SYSTEMS</a:t>
                  </a:r>
                </a:p>
                <a:p>
                  <a:pPr algn="ctr"/>
                  <a:r>
                    <a:rPr lang="en-GB" sz="2000" i="1" dirty="0">
                      <a:solidFill>
                        <a:schemeClr val="tx1">
                          <a:lumMod val="95000"/>
                          <a:lumOff val="5000"/>
                        </a:schemeClr>
                      </a:solidFill>
                      <a:latin typeface="+mj-lt"/>
                      <a:ea typeface="Verdana" pitchFamily="34" charset="0"/>
                      <a:cs typeface="Verdana" pitchFamily="34" charset="0"/>
                    </a:rPr>
                    <a:t>p</a:t>
                  </a:r>
                  <a:r>
                    <a:rPr lang="en-GB" sz="2000" i="1" dirty="0" smtClean="0">
                      <a:solidFill>
                        <a:schemeClr val="tx1">
                          <a:lumMod val="95000"/>
                          <a:lumOff val="5000"/>
                        </a:schemeClr>
                      </a:solidFill>
                      <a:latin typeface="+mj-lt"/>
                      <a:ea typeface="Verdana" pitchFamily="34" charset="0"/>
                      <a:cs typeface="Verdana" pitchFamily="34" charset="0"/>
                    </a:rPr>
                    <a:t>roviding social needs and value</a:t>
                  </a:r>
                  <a:endParaRPr lang="en-GB" sz="2000" i="1" dirty="0">
                    <a:solidFill>
                      <a:schemeClr val="tx1">
                        <a:lumMod val="95000"/>
                        <a:lumOff val="5000"/>
                      </a:schemeClr>
                    </a:solidFill>
                    <a:latin typeface="+mj-lt"/>
                    <a:ea typeface="Verdana" pitchFamily="34" charset="0"/>
                    <a:cs typeface="Verdana" pitchFamily="34" charset="0"/>
                  </a:endParaRPr>
                </a:p>
              </p:txBody>
            </p:sp>
          </p:grpSp>
        </p:grpSp>
        <p:sp>
          <p:nvSpPr>
            <p:cNvPr id="14" name="Oval 13"/>
            <p:cNvSpPr/>
            <p:nvPr/>
          </p:nvSpPr>
          <p:spPr>
            <a:xfrm>
              <a:off x="300979" y="1227004"/>
              <a:ext cx="8640960" cy="5263569"/>
            </a:xfrm>
            <a:prstGeom prst="ellipse">
              <a:avLst/>
            </a:prstGeom>
            <a:solidFill>
              <a:schemeClr val="accent1">
                <a:lumMod val="75000"/>
                <a:alpha val="3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i="1">
                <a:latin typeface="+mj-lt"/>
                <a:ea typeface="Verdana" pitchFamily="34" charset="0"/>
                <a:cs typeface="Verdana" pitchFamily="34" charset="0"/>
              </a:endParaRPr>
            </a:p>
          </p:txBody>
        </p:sp>
      </p:grpSp>
    </p:spTree>
    <p:extLst>
      <p:ext uri="{BB962C8B-B14F-4D97-AF65-F5344CB8AC3E}">
        <p14:creationId xmlns:p14="http://schemas.microsoft.com/office/powerpoint/2010/main" val="88581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3000"/>
                                        <p:tgtEl>
                                          <p:spTgt spid="8"/>
                                        </p:tgtEl>
                                      </p:cBhvr>
                                    </p:animEffect>
                                    <p:set>
                                      <p:cBhvr>
                                        <p:cTn id="7" dur="1" fill="hold">
                                          <p:stCondLst>
                                            <p:cond delay="2999"/>
                                          </p:stCondLst>
                                        </p:cTn>
                                        <p:tgtEl>
                                          <p:spTgt spid="8"/>
                                        </p:tgtEl>
                                        <p:attrNameLst>
                                          <p:attrName>style.visibility</p:attrName>
                                        </p:attrNameLst>
                                      </p:cBhvr>
                                      <p:to>
                                        <p:strVal val="hidden"/>
                                      </p:to>
                                    </p:set>
                                  </p:childTnLst>
                                </p:cTn>
                              </p:par>
                            </p:childTnLst>
                          </p:cTn>
                        </p:par>
                        <p:par>
                          <p:cTn id="8" fill="hold">
                            <p:stCondLst>
                              <p:cond delay="30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6256" y="4752243"/>
            <a:ext cx="2016224" cy="303784"/>
          </a:xfrm>
          <a:prstGeom prst="rect">
            <a:avLst/>
          </a:prstGeom>
        </p:spPr>
      </p:pic>
      <p:sp>
        <p:nvSpPr>
          <p:cNvPr id="2" name="TextBox 1"/>
          <p:cNvSpPr txBox="1"/>
          <p:nvPr/>
        </p:nvSpPr>
        <p:spPr>
          <a:xfrm>
            <a:off x="0" y="57150"/>
            <a:ext cx="9144000" cy="892552"/>
          </a:xfrm>
          <a:prstGeom prst="rect">
            <a:avLst/>
          </a:prstGeom>
          <a:noFill/>
        </p:spPr>
        <p:txBody>
          <a:bodyPr wrap="square" rtlCol="0">
            <a:spAutoFit/>
          </a:bodyPr>
          <a:lstStyle/>
          <a:p>
            <a:pPr algn="ctr"/>
            <a:r>
              <a:rPr lang="en-GB" sz="2800" i="1" smtClean="0">
                <a:solidFill>
                  <a:srgbClr val="FF0000"/>
                </a:solidFill>
                <a:latin typeface="+mj-lt"/>
                <a:ea typeface="Verdana" panose="020B0604030504040204" pitchFamily="34" charset="0"/>
                <a:cs typeface="Verdana" panose="020B0604030504040204" pitchFamily="34" charset="0"/>
              </a:rPr>
              <a:t>LIVING WELL WITHIN ECOLOGICAL LIMITS</a:t>
            </a:r>
          </a:p>
          <a:p>
            <a:pPr algn="ctr"/>
            <a:r>
              <a:rPr lang="en-GB" sz="2400" i="1" smtClean="0">
                <a:latin typeface="+mj-lt"/>
                <a:ea typeface="Verdana" panose="020B0604030504040204" pitchFamily="34" charset="0"/>
                <a:cs typeface="Verdana" panose="020B0604030504040204" pitchFamily="34" charset="0"/>
              </a:rPr>
              <a:t>ECONOMIC SYSTEM FUNCTION OF ECOSYSTEM</a:t>
            </a:r>
            <a:endParaRPr lang="en-GB" sz="2400" i="1">
              <a:latin typeface="+mj-lt"/>
            </a:endParaRPr>
          </a:p>
        </p:txBody>
      </p:sp>
      <p:grpSp>
        <p:nvGrpSpPr>
          <p:cNvPr id="3" name="Group 2"/>
          <p:cNvGrpSpPr/>
          <p:nvPr/>
        </p:nvGrpSpPr>
        <p:grpSpPr>
          <a:xfrm>
            <a:off x="300979" y="953073"/>
            <a:ext cx="8640960" cy="3947677"/>
            <a:chOff x="300979" y="1270764"/>
            <a:chExt cx="8640960" cy="5263569"/>
          </a:xfrm>
        </p:grpSpPr>
        <p:sp>
          <p:nvSpPr>
            <p:cNvPr id="50" name="Oval 49"/>
            <p:cNvSpPr/>
            <p:nvPr/>
          </p:nvSpPr>
          <p:spPr>
            <a:xfrm>
              <a:off x="300979" y="1270764"/>
              <a:ext cx="8640960" cy="5263569"/>
            </a:xfrm>
            <a:prstGeom prst="ellipse">
              <a:avLst/>
            </a:prstGeom>
            <a:solidFill>
              <a:srgbClr val="008173">
                <a:alpha val="34902"/>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i="1">
                <a:latin typeface="+mj-lt"/>
                <a:ea typeface="Verdana" pitchFamily="34" charset="0"/>
                <a:cs typeface="Verdana" pitchFamily="34" charset="0"/>
              </a:endParaRPr>
            </a:p>
          </p:txBody>
        </p:sp>
        <p:grpSp>
          <p:nvGrpSpPr>
            <p:cNvPr id="17" name="Group 16"/>
            <p:cNvGrpSpPr/>
            <p:nvPr/>
          </p:nvGrpSpPr>
          <p:grpSpPr>
            <a:xfrm>
              <a:off x="877275" y="1295400"/>
              <a:ext cx="7809525" cy="4727750"/>
              <a:chOff x="827816" y="1210738"/>
              <a:chExt cx="7809525" cy="4727750"/>
            </a:xfrm>
          </p:grpSpPr>
          <p:sp>
            <p:nvSpPr>
              <p:cNvPr id="18" name="Oval 17"/>
              <p:cNvSpPr/>
              <p:nvPr/>
            </p:nvSpPr>
            <p:spPr>
              <a:xfrm>
                <a:off x="1907704" y="1802088"/>
                <a:ext cx="5256583" cy="4136400"/>
              </a:xfrm>
              <a:prstGeom prst="ellipse">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i="1">
                  <a:solidFill>
                    <a:schemeClr val="bg1"/>
                  </a:solidFill>
                  <a:latin typeface="+mj-lt"/>
                  <a:ea typeface="Verdana" pitchFamily="34" charset="0"/>
                  <a:cs typeface="Verdana" pitchFamily="34" charset="0"/>
                </a:endParaRPr>
              </a:p>
            </p:txBody>
          </p:sp>
          <p:sp>
            <p:nvSpPr>
              <p:cNvPr id="31" name="TextBox 30"/>
              <p:cNvSpPr txBox="1"/>
              <p:nvPr/>
            </p:nvSpPr>
            <p:spPr>
              <a:xfrm>
                <a:off x="827816" y="3127057"/>
                <a:ext cx="2088000" cy="1394724"/>
              </a:xfrm>
              <a:prstGeom prst="rightArrow">
                <a:avLst>
                  <a:gd name="adj1" fmla="val 66496"/>
                  <a:gd name="adj2" fmla="val 50000"/>
                </a:avLst>
              </a:prstGeom>
              <a:solidFill>
                <a:schemeClr val="bg1"/>
              </a:solidFill>
              <a:ln w="6350">
                <a:noFill/>
              </a:ln>
            </p:spPr>
            <p:txBody>
              <a:bodyPr wrap="square" lIns="72000" rIns="72000" rtlCol="0" anchor="ctr" anchorCtr="0">
                <a:noAutofit/>
              </a:bodyPr>
              <a:lstStyle/>
              <a:p>
                <a:pPr marL="273050" lvl="1"/>
                <a:r>
                  <a:rPr lang="en-GB" i="1" smtClean="0">
                    <a:latin typeface="+mj-lt"/>
                    <a:ea typeface="Verdana" pitchFamily="34" charset="0"/>
                    <a:cs typeface="Verdana" pitchFamily="34" charset="0"/>
                  </a:rPr>
                  <a:t>Ecosystem</a:t>
                </a:r>
              </a:p>
              <a:p>
                <a:pPr marL="277813" lvl="1"/>
                <a:r>
                  <a:rPr lang="en-GB" i="1" smtClean="0">
                    <a:latin typeface="+mj-lt"/>
                    <a:ea typeface="Verdana" pitchFamily="34" charset="0"/>
                    <a:cs typeface="Verdana" pitchFamily="34" charset="0"/>
                  </a:rPr>
                  <a:t>services</a:t>
                </a:r>
                <a:endParaRPr lang="en-GB" i="1">
                  <a:latin typeface="+mj-lt"/>
                  <a:ea typeface="Verdana" pitchFamily="34" charset="0"/>
                  <a:cs typeface="Verdana" pitchFamily="34" charset="0"/>
                </a:endParaRPr>
              </a:p>
            </p:txBody>
          </p:sp>
          <p:grpSp>
            <p:nvGrpSpPr>
              <p:cNvPr id="32" name="Group 31"/>
              <p:cNvGrpSpPr/>
              <p:nvPr/>
            </p:nvGrpSpPr>
            <p:grpSpPr>
              <a:xfrm>
                <a:off x="886689" y="1210738"/>
                <a:ext cx="7750652" cy="4658042"/>
                <a:chOff x="886689" y="1210738"/>
                <a:chExt cx="7750652" cy="4658042"/>
              </a:xfrm>
            </p:grpSpPr>
            <p:sp>
              <p:nvSpPr>
                <p:cNvPr id="39" name="TextBox 38"/>
                <p:cNvSpPr txBox="1"/>
                <p:nvPr/>
              </p:nvSpPr>
              <p:spPr>
                <a:xfrm>
                  <a:off x="3491879" y="1210738"/>
                  <a:ext cx="2088232" cy="615553"/>
                </a:xfrm>
                <a:prstGeom prst="rect">
                  <a:avLst/>
                </a:prstGeom>
                <a:noFill/>
              </p:spPr>
              <p:txBody>
                <a:bodyPr wrap="square" rtlCol="0">
                  <a:spAutoFit/>
                </a:bodyPr>
                <a:lstStyle/>
                <a:p>
                  <a:pPr algn="ctr"/>
                  <a:r>
                    <a:rPr lang="en-GB" sz="2400" i="1" smtClean="0">
                      <a:solidFill>
                        <a:schemeClr val="tx1">
                          <a:lumMod val="95000"/>
                          <a:lumOff val="5000"/>
                        </a:schemeClr>
                      </a:solidFill>
                      <a:latin typeface="+mj-lt"/>
                      <a:ea typeface="Verdana" pitchFamily="34" charset="0"/>
                      <a:cs typeface="Verdana" pitchFamily="34" charset="0"/>
                    </a:rPr>
                    <a:t>ECOSYSTEMS</a:t>
                  </a:r>
                  <a:endParaRPr lang="en-GB" sz="2400" i="1">
                    <a:solidFill>
                      <a:schemeClr val="tx1">
                        <a:lumMod val="95000"/>
                        <a:lumOff val="5000"/>
                      </a:schemeClr>
                    </a:solidFill>
                    <a:latin typeface="+mj-lt"/>
                    <a:ea typeface="Verdana" pitchFamily="34" charset="0"/>
                    <a:cs typeface="Verdana" pitchFamily="34" charset="0"/>
                  </a:endParaRPr>
                </a:p>
              </p:txBody>
            </p:sp>
            <p:sp>
              <p:nvSpPr>
                <p:cNvPr id="40" name="TextBox 39"/>
                <p:cNvSpPr txBox="1"/>
                <p:nvPr/>
              </p:nvSpPr>
              <p:spPr>
                <a:xfrm>
                  <a:off x="2565749" y="2937937"/>
                  <a:ext cx="1728192" cy="492443"/>
                </a:xfrm>
                <a:prstGeom prst="rect">
                  <a:avLst/>
                </a:prstGeom>
                <a:noFill/>
              </p:spPr>
              <p:txBody>
                <a:bodyPr wrap="square" rtlCol="0">
                  <a:spAutoFit/>
                </a:bodyPr>
                <a:lstStyle/>
                <a:p>
                  <a:r>
                    <a:rPr lang="en-GB" i="1" smtClean="0">
                      <a:solidFill>
                        <a:schemeClr val="tx1">
                          <a:lumMod val="75000"/>
                          <a:lumOff val="25000"/>
                        </a:schemeClr>
                      </a:solidFill>
                      <a:latin typeface="+mj-lt"/>
                      <a:ea typeface="Verdana" pitchFamily="34" charset="0"/>
                      <a:cs typeface="Verdana" pitchFamily="34" charset="0"/>
                    </a:rPr>
                    <a:t>Policy</a:t>
                  </a:r>
                  <a:endParaRPr lang="en-GB" i="1">
                    <a:solidFill>
                      <a:schemeClr val="tx1">
                        <a:lumMod val="75000"/>
                        <a:lumOff val="25000"/>
                      </a:schemeClr>
                    </a:solidFill>
                    <a:latin typeface="+mj-lt"/>
                    <a:ea typeface="Verdana" pitchFamily="34" charset="0"/>
                    <a:cs typeface="Verdana" pitchFamily="34" charset="0"/>
                  </a:endParaRPr>
                </a:p>
              </p:txBody>
            </p:sp>
            <p:sp>
              <p:nvSpPr>
                <p:cNvPr id="41" name="TextBox 40"/>
                <p:cNvSpPr txBox="1"/>
                <p:nvPr/>
              </p:nvSpPr>
              <p:spPr>
                <a:xfrm>
                  <a:off x="2411760" y="4581128"/>
                  <a:ext cx="1728192" cy="492443"/>
                </a:xfrm>
                <a:prstGeom prst="rect">
                  <a:avLst/>
                </a:prstGeom>
                <a:noFill/>
              </p:spPr>
              <p:txBody>
                <a:bodyPr wrap="square" rtlCol="0">
                  <a:spAutoFit/>
                </a:bodyPr>
                <a:lstStyle/>
                <a:p>
                  <a:r>
                    <a:rPr lang="en-GB" i="1" smtClean="0">
                      <a:solidFill>
                        <a:schemeClr val="tx1">
                          <a:lumMod val="75000"/>
                          <a:lumOff val="25000"/>
                        </a:schemeClr>
                      </a:solidFill>
                      <a:latin typeface="+mj-lt"/>
                      <a:ea typeface="Verdana" pitchFamily="34" charset="0"/>
                      <a:cs typeface="Verdana" pitchFamily="34" charset="0"/>
                    </a:rPr>
                    <a:t>Values</a:t>
                  </a:r>
                  <a:endParaRPr lang="en-GB" i="1">
                    <a:solidFill>
                      <a:schemeClr val="tx1">
                        <a:lumMod val="75000"/>
                        <a:lumOff val="25000"/>
                      </a:schemeClr>
                    </a:solidFill>
                    <a:latin typeface="+mj-lt"/>
                    <a:ea typeface="Verdana" pitchFamily="34" charset="0"/>
                    <a:cs typeface="Verdana" pitchFamily="34" charset="0"/>
                  </a:endParaRPr>
                </a:p>
              </p:txBody>
            </p:sp>
            <p:sp>
              <p:nvSpPr>
                <p:cNvPr id="42" name="TextBox 41"/>
                <p:cNvSpPr txBox="1"/>
                <p:nvPr/>
              </p:nvSpPr>
              <p:spPr>
                <a:xfrm>
                  <a:off x="3477777" y="5376337"/>
                  <a:ext cx="1728192" cy="492443"/>
                </a:xfrm>
                <a:prstGeom prst="rect">
                  <a:avLst/>
                </a:prstGeom>
                <a:noFill/>
              </p:spPr>
              <p:txBody>
                <a:bodyPr wrap="square" rtlCol="0">
                  <a:spAutoFit/>
                </a:bodyPr>
                <a:lstStyle/>
                <a:p>
                  <a:r>
                    <a:rPr lang="en-GB" i="1" smtClean="0">
                      <a:solidFill>
                        <a:schemeClr val="tx1">
                          <a:lumMod val="75000"/>
                          <a:lumOff val="25000"/>
                        </a:schemeClr>
                      </a:solidFill>
                      <a:latin typeface="+mj-lt"/>
                      <a:ea typeface="Verdana" pitchFamily="34" charset="0"/>
                      <a:cs typeface="Verdana" pitchFamily="34" charset="0"/>
                    </a:rPr>
                    <a:t>Technology</a:t>
                  </a:r>
                  <a:endParaRPr lang="en-GB" i="1">
                    <a:solidFill>
                      <a:schemeClr val="tx1">
                        <a:lumMod val="75000"/>
                        <a:lumOff val="25000"/>
                      </a:schemeClr>
                    </a:solidFill>
                    <a:latin typeface="+mj-lt"/>
                    <a:ea typeface="Verdana" pitchFamily="34" charset="0"/>
                    <a:cs typeface="Verdana" pitchFamily="34" charset="0"/>
                  </a:endParaRPr>
                </a:p>
              </p:txBody>
            </p:sp>
            <p:sp>
              <p:nvSpPr>
                <p:cNvPr id="43" name="TextBox 42"/>
                <p:cNvSpPr txBox="1"/>
                <p:nvPr/>
              </p:nvSpPr>
              <p:spPr>
                <a:xfrm>
                  <a:off x="5238143" y="5103360"/>
                  <a:ext cx="1113197" cy="492443"/>
                </a:xfrm>
                <a:prstGeom prst="rect">
                  <a:avLst/>
                </a:prstGeom>
                <a:noFill/>
              </p:spPr>
              <p:txBody>
                <a:bodyPr wrap="square" rtlCol="0">
                  <a:spAutoFit/>
                </a:bodyPr>
                <a:lstStyle/>
                <a:p>
                  <a:r>
                    <a:rPr lang="en-GB" i="1" smtClean="0">
                      <a:solidFill>
                        <a:schemeClr val="tx1">
                          <a:lumMod val="75000"/>
                          <a:lumOff val="25000"/>
                        </a:schemeClr>
                      </a:solidFill>
                      <a:latin typeface="+mj-lt"/>
                      <a:ea typeface="Verdana" pitchFamily="34" charset="0"/>
                      <a:cs typeface="Verdana" pitchFamily="34" charset="0"/>
                    </a:rPr>
                    <a:t>Science</a:t>
                  </a:r>
                  <a:endParaRPr lang="en-GB" i="1">
                    <a:solidFill>
                      <a:schemeClr val="tx1">
                        <a:lumMod val="75000"/>
                        <a:lumOff val="25000"/>
                      </a:schemeClr>
                    </a:solidFill>
                    <a:latin typeface="+mj-lt"/>
                    <a:ea typeface="Verdana" pitchFamily="34" charset="0"/>
                    <a:cs typeface="Verdana" pitchFamily="34" charset="0"/>
                  </a:endParaRPr>
                </a:p>
              </p:txBody>
            </p:sp>
            <p:sp>
              <p:nvSpPr>
                <p:cNvPr id="44" name="TextBox 43"/>
                <p:cNvSpPr txBox="1"/>
                <p:nvPr/>
              </p:nvSpPr>
              <p:spPr>
                <a:xfrm>
                  <a:off x="5894141" y="4579095"/>
                  <a:ext cx="1728192" cy="492443"/>
                </a:xfrm>
                <a:prstGeom prst="rect">
                  <a:avLst/>
                </a:prstGeom>
                <a:noFill/>
              </p:spPr>
              <p:txBody>
                <a:bodyPr wrap="square" rtlCol="0">
                  <a:spAutoFit/>
                </a:bodyPr>
                <a:lstStyle/>
                <a:p>
                  <a:r>
                    <a:rPr lang="en-GB" i="1" smtClean="0">
                      <a:solidFill>
                        <a:schemeClr val="tx1">
                          <a:lumMod val="75000"/>
                          <a:lumOff val="25000"/>
                        </a:schemeClr>
                      </a:solidFill>
                      <a:latin typeface="+mj-lt"/>
                      <a:ea typeface="Verdana" pitchFamily="34" charset="0"/>
                      <a:cs typeface="Verdana" pitchFamily="34" charset="0"/>
                    </a:rPr>
                    <a:t>Market</a:t>
                  </a:r>
                  <a:endParaRPr lang="en-GB" i="1">
                    <a:solidFill>
                      <a:schemeClr val="tx1">
                        <a:lumMod val="75000"/>
                        <a:lumOff val="25000"/>
                      </a:schemeClr>
                    </a:solidFill>
                    <a:latin typeface="+mj-lt"/>
                    <a:ea typeface="Verdana" pitchFamily="34" charset="0"/>
                    <a:cs typeface="Verdana" pitchFamily="34" charset="0"/>
                  </a:endParaRPr>
                </a:p>
              </p:txBody>
            </p:sp>
            <p:sp>
              <p:nvSpPr>
                <p:cNvPr id="45" name="TextBox 44"/>
                <p:cNvSpPr txBox="1"/>
                <p:nvPr/>
              </p:nvSpPr>
              <p:spPr>
                <a:xfrm>
                  <a:off x="5741741" y="2937937"/>
                  <a:ext cx="1728192" cy="492443"/>
                </a:xfrm>
                <a:prstGeom prst="rect">
                  <a:avLst/>
                </a:prstGeom>
                <a:noFill/>
              </p:spPr>
              <p:txBody>
                <a:bodyPr wrap="square" rtlCol="0">
                  <a:spAutoFit/>
                </a:bodyPr>
                <a:lstStyle/>
                <a:p>
                  <a:r>
                    <a:rPr lang="en-GB" i="1" smtClean="0">
                      <a:solidFill>
                        <a:schemeClr val="tx1">
                          <a:lumMod val="75000"/>
                          <a:lumOff val="25000"/>
                        </a:schemeClr>
                      </a:solidFill>
                      <a:latin typeface="+mj-lt"/>
                      <a:ea typeface="Verdana" pitchFamily="34" charset="0"/>
                      <a:cs typeface="Verdana" pitchFamily="34" charset="0"/>
                    </a:rPr>
                    <a:t>Industry</a:t>
                  </a:r>
                  <a:endParaRPr lang="en-GB" i="1">
                    <a:solidFill>
                      <a:schemeClr val="tx1">
                        <a:lumMod val="75000"/>
                        <a:lumOff val="25000"/>
                      </a:schemeClr>
                    </a:solidFill>
                    <a:latin typeface="+mj-lt"/>
                    <a:ea typeface="Verdana" pitchFamily="34" charset="0"/>
                    <a:cs typeface="Verdana" pitchFamily="34" charset="0"/>
                  </a:endParaRPr>
                </a:p>
              </p:txBody>
            </p:sp>
            <p:sp>
              <p:nvSpPr>
                <p:cNvPr id="46" name="TextBox 45"/>
                <p:cNvSpPr txBox="1"/>
                <p:nvPr/>
              </p:nvSpPr>
              <p:spPr>
                <a:xfrm>
                  <a:off x="2537772" y="1921938"/>
                  <a:ext cx="3996445" cy="796468"/>
                </a:xfrm>
                <a:prstGeom prst="rect">
                  <a:avLst/>
                </a:prstGeom>
                <a:noFill/>
              </p:spPr>
              <p:txBody>
                <a:bodyPr wrap="square" lIns="0" tIns="0" rIns="0" bIns="0" rtlCol="0">
                  <a:noAutofit/>
                </a:bodyPr>
                <a:lstStyle/>
                <a:p>
                  <a:pPr algn="ctr"/>
                  <a:r>
                    <a:rPr lang="en-GB" sz="2400" i="1" smtClean="0">
                      <a:solidFill>
                        <a:schemeClr val="tx1">
                          <a:lumMod val="95000"/>
                          <a:lumOff val="5000"/>
                        </a:schemeClr>
                      </a:solidFill>
                      <a:latin typeface="+mj-lt"/>
                      <a:ea typeface="Verdana" pitchFamily="34" charset="0"/>
                      <a:cs typeface="Verdana" pitchFamily="34" charset="0"/>
                    </a:rPr>
                    <a:t>SOCIO-TECHNICAL SYSTEMS</a:t>
                  </a:r>
                </a:p>
                <a:p>
                  <a:pPr algn="ctr"/>
                  <a:r>
                    <a:rPr lang="en-GB" sz="2000" i="1">
                      <a:solidFill>
                        <a:schemeClr val="tx1">
                          <a:lumMod val="95000"/>
                          <a:lumOff val="5000"/>
                        </a:schemeClr>
                      </a:solidFill>
                      <a:latin typeface="+mj-lt"/>
                      <a:ea typeface="Verdana" pitchFamily="34" charset="0"/>
                      <a:cs typeface="Verdana" pitchFamily="34" charset="0"/>
                    </a:rPr>
                    <a:t>p</a:t>
                  </a:r>
                  <a:r>
                    <a:rPr lang="en-GB" sz="2000" i="1" smtClean="0">
                      <a:solidFill>
                        <a:schemeClr val="tx1">
                          <a:lumMod val="95000"/>
                          <a:lumOff val="5000"/>
                        </a:schemeClr>
                      </a:solidFill>
                      <a:latin typeface="+mj-lt"/>
                      <a:ea typeface="Verdana" pitchFamily="34" charset="0"/>
                      <a:cs typeface="Verdana" pitchFamily="34" charset="0"/>
                    </a:rPr>
                    <a:t>roviding social needs and value</a:t>
                  </a:r>
                  <a:endParaRPr lang="en-GB" sz="2000" i="1">
                    <a:solidFill>
                      <a:schemeClr val="tx1">
                        <a:lumMod val="95000"/>
                        <a:lumOff val="5000"/>
                      </a:schemeClr>
                    </a:solidFill>
                    <a:latin typeface="+mj-lt"/>
                    <a:ea typeface="Verdana" pitchFamily="34" charset="0"/>
                    <a:cs typeface="Verdana" pitchFamily="34" charset="0"/>
                  </a:endParaRPr>
                </a:p>
              </p:txBody>
            </p:sp>
            <p:sp>
              <p:nvSpPr>
                <p:cNvPr id="47" name="TextBox 46"/>
                <p:cNvSpPr txBox="1"/>
                <p:nvPr/>
              </p:nvSpPr>
              <p:spPr>
                <a:xfrm>
                  <a:off x="6427541" y="3168813"/>
                  <a:ext cx="2209800" cy="1394724"/>
                </a:xfrm>
                <a:prstGeom prst="rightArrow">
                  <a:avLst>
                    <a:gd name="adj1" fmla="val 64663"/>
                    <a:gd name="adj2" fmla="val 50000"/>
                  </a:avLst>
                </a:prstGeom>
                <a:solidFill>
                  <a:schemeClr val="bg1"/>
                </a:solidFill>
                <a:ln w="9525">
                  <a:noFill/>
                </a:ln>
              </p:spPr>
              <p:txBody>
                <a:bodyPr wrap="square" lIns="72000" rIns="72000" rtlCol="0" anchor="ctr" anchorCtr="0">
                  <a:noAutofit/>
                </a:bodyPr>
                <a:lstStyle/>
                <a:p>
                  <a:pPr marL="82550"/>
                  <a:r>
                    <a:rPr lang="en-GB" i="1" dirty="0" smtClean="0">
                      <a:latin typeface="+mj-lt"/>
                      <a:ea typeface="Verdana" pitchFamily="34" charset="0"/>
                      <a:cs typeface="Verdana" pitchFamily="34" charset="0"/>
                    </a:rPr>
                    <a:t>Environmental externalities</a:t>
                  </a:r>
                  <a:endParaRPr lang="en-GB" i="1" dirty="0">
                    <a:latin typeface="+mj-lt"/>
                    <a:ea typeface="Verdana" pitchFamily="34" charset="0"/>
                    <a:cs typeface="Verdana" pitchFamily="34" charset="0"/>
                  </a:endParaRPr>
                </a:p>
              </p:txBody>
            </p:sp>
            <p:sp>
              <p:nvSpPr>
                <p:cNvPr id="48" name="TextBox 47"/>
                <p:cNvSpPr txBox="1"/>
                <p:nvPr/>
              </p:nvSpPr>
              <p:spPr>
                <a:xfrm>
                  <a:off x="886689" y="2214831"/>
                  <a:ext cx="1491179" cy="1231107"/>
                </a:xfrm>
                <a:prstGeom prst="rect">
                  <a:avLst/>
                </a:prstGeom>
                <a:noFill/>
              </p:spPr>
              <p:txBody>
                <a:bodyPr wrap="square" rtlCol="0">
                  <a:spAutoFit/>
                </a:bodyPr>
                <a:lstStyle/>
                <a:p>
                  <a:r>
                    <a:rPr lang="en-GB" i="1">
                      <a:solidFill>
                        <a:schemeClr val="tx1">
                          <a:lumMod val="85000"/>
                          <a:lumOff val="15000"/>
                        </a:schemeClr>
                      </a:solidFill>
                      <a:latin typeface="+mj-lt"/>
                      <a:ea typeface="Verdana" pitchFamily="34" charset="0"/>
                      <a:cs typeface="Verdana" pitchFamily="34" charset="0"/>
                    </a:rPr>
                    <a:t>W</a:t>
                  </a:r>
                  <a:r>
                    <a:rPr lang="en-GB" i="1" smtClean="0">
                      <a:solidFill>
                        <a:schemeClr val="tx1">
                          <a:lumMod val="85000"/>
                          <a:lumOff val="15000"/>
                        </a:schemeClr>
                      </a:solidFill>
                      <a:latin typeface="+mj-lt"/>
                      <a:ea typeface="Verdana" pitchFamily="34" charset="0"/>
                      <a:cs typeface="Verdana" pitchFamily="34" charset="0"/>
                    </a:rPr>
                    <a:t>ithdrawals from the ecosystems</a:t>
                  </a:r>
                  <a:endParaRPr lang="en-GB" i="1">
                    <a:solidFill>
                      <a:schemeClr val="tx1">
                        <a:lumMod val="85000"/>
                        <a:lumOff val="15000"/>
                      </a:schemeClr>
                    </a:solidFill>
                    <a:latin typeface="+mj-lt"/>
                    <a:ea typeface="Verdana" pitchFamily="34" charset="0"/>
                    <a:cs typeface="Verdana" pitchFamily="34" charset="0"/>
                  </a:endParaRPr>
                </a:p>
              </p:txBody>
            </p:sp>
            <p:sp>
              <p:nvSpPr>
                <p:cNvPr id="49" name="TextBox 48"/>
                <p:cNvSpPr txBox="1"/>
                <p:nvPr/>
              </p:nvSpPr>
              <p:spPr>
                <a:xfrm>
                  <a:off x="6980774" y="4568160"/>
                  <a:ext cx="1304553" cy="1231107"/>
                </a:xfrm>
                <a:prstGeom prst="rect">
                  <a:avLst/>
                </a:prstGeom>
                <a:noFill/>
              </p:spPr>
              <p:txBody>
                <a:bodyPr wrap="square" rtlCol="0">
                  <a:spAutoFit/>
                </a:bodyPr>
                <a:lstStyle/>
                <a:p>
                  <a:r>
                    <a:rPr lang="en-GB" i="1">
                      <a:solidFill>
                        <a:schemeClr val="tx1">
                          <a:lumMod val="85000"/>
                          <a:lumOff val="15000"/>
                        </a:schemeClr>
                      </a:solidFill>
                      <a:latin typeface="+mj-lt"/>
                      <a:ea typeface="Verdana" pitchFamily="34" charset="0"/>
                      <a:cs typeface="Verdana" pitchFamily="34" charset="0"/>
                    </a:rPr>
                    <a:t>D</a:t>
                  </a:r>
                  <a:r>
                    <a:rPr lang="en-GB" i="1" smtClean="0">
                      <a:solidFill>
                        <a:schemeClr val="tx1">
                          <a:lumMod val="85000"/>
                          <a:lumOff val="15000"/>
                        </a:schemeClr>
                      </a:solidFill>
                      <a:latin typeface="+mj-lt"/>
                      <a:ea typeface="Verdana" pitchFamily="34" charset="0"/>
                      <a:cs typeface="Verdana" pitchFamily="34" charset="0"/>
                    </a:rPr>
                    <a:t>eposits </a:t>
                  </a:r>
                  <a:r>
                    <a:rPr lang="en-GB" i="1">
                      <a:solidFill>
                        <a:schemeClr val="tx1">
                          <a:lumMod val="85000"/>
                          <a:lumOff val="15000"/>
                        </a:schemeClr>
                      </a:solidFill>
                      <a:latin typeface="+mj-lt"/>
                      <a:ea typeface="Verdana" pitchFamily="34" charset="0"/>
                      <a:cs typeface="Verdana" pitchFamily="34" charset="0"/>
                    </a:rPr>
                    <a:t>E</a:t>
                  </a:r>
                  <a:r>
                    <a:rPr lang="en-GB" i="1" smtClean="0">
                      <a:solidFill>
                        <a:schemeClr val="tx1">
                          <a:lumMod val="85000"/>
                          <a:lumOff val="15000"/>
                        </a:schemeClr>
                      </a:solidFill>
                      <a:latin typeface="+mj-lt"/>
                      <a:ea typeface="Verdana" pitchFamily="34" charset="0"/>
                      <a:cs typeface="Verdana" pitchFamily="34" charset="0"/>
                    </a:rPr>
                    <a:t>missions </a:t>
                  </a:r>
                  <a:r>
                    <a:rPr lang="en-GB" i="1">
                      <a:solidFill>
                        <a:schemeClr val="tx1">
                          <a:lumMod val="85000"/>
                          <a:lumOff val="15000"/>
                        </a:schemeClr>
                      </a:solidFill>
                      <a:latin typeface="+mj-lt"/>
                      <a:ea typeface="Verdana" pitchFamily="34" charset="0"/>
                      <a:cs typeface="Verdana" pitchFamily="34" charset="0"/>
                    </a:rPr>
                    <a:t>P</a:t>
                  </a:r>
                  <a:r>
                    <a:rPr lang="en-GB" i="1" smtClean="0">
                      <a:solidFill>
                        <a:schemeClr val="tx1">
                          <a:lumMod val="85000"/>
                          <a:lumOff val="15000"/>
                        </a:schemeClr>
                      </a:solidFill>
                      <a:latin typeface="+mj-lt"/>
                      <a:ea typeface="Verdana" pitchFamily="34" charset="0"/>
                      <a:cs typeface="Verdana" pitchFamily="34" charset="0"/>
                    </a:rPr>
                    <a:t>ollution</a:t>
                  </a:r>
                </a:p>
              </p:txBody>
            </p:sp>
          </p:grpSp>
          <p:sp>
            <p:nvSpPr>
              <p:cNvPr id="33" name="TextBox 32"/>
              <p:cNvSpPr txBox="1"/>
              <p:nvPr/>
            </p:nvSpPr>
            <p:spPr>
              <a:xfrm>
                <a:off x="3978144" y="2912445"/>
                <a:ext cx="1260000" cy="1311981"/>
              </a:xfrm>
              <a:prstGeom prst="ellipse">
                <a:avLst/>
              </a:prstGeom>
              <a:solidFill>
                <a:srgbClr val="EAEAEA"/>
              </a:solidFill>
              <a:ln>
                <a:solidFill>
                  <a:schemeClr val="bg1">
                    <a:lumMod val="65000"/>
                  </a:schemeClr>
                </a:solidFill>
              </a:ln>
            </p:spPr>
            <p:txBody>
              <a:bodyPr wrap="square" lIns="36000" tIns="36000" rIns="36000" bIns="36000" rtlCol="0" anchor="ctr" anchorCtr="0">
                <a:noAutofit/>
              </a:bodyPr>
              <a:lstStyle/>
              <a:p>
                <a:pPr algn="ctr"/>
                <a:endParaRPr lang="en-GB" sz="1400" i="1" smtClean="0">
                  <a:solidFill>
                    <a:schemeClr val="bg1">
                      <a:lumMod val="65000"/>
                    </a:schemeClr>
                  </a:solidFill>
                  <a:latin typeface="+mj-lt"/>
                  <a:ea typeface="Verdana" pitchFamily="34" charset="0"/>
                  <a:cs typeface="Verdana" pitchFamily="34" charset="0"/>
                </a:endParaRPr>
              </a:p>
              <a:p>
                <a:pPr algn="ctr"/>
                <a:r>
                  <a:rPr lang="en-GB" sz="1400" i="1" smtClean="0">
                    <a:solidFill>
                      <a:schemeClr val="bg1">
                        <a:lumMod val="65000"/>
                      </a:schemeClr>
                    </a:solidFill>
                    <a:latin typeface="+mj-lt"/>
                    <a:ea typeface="Verdana" pitchFamily="34" charset="0"/>
                    <a:cs typeface="Verdana" pitchFamily="34" charset="0"/>
                  </a:rPr>
                  <a:t>system</a:t>
                </a:r>
                <a:endParaRPr lang="en-GB" sz="1400" i="1">
                  <a:solidFill>
                    <a:schemeClr val="bg1">
                      <a:lumMod val="65000"/>
                    </a:schemeClr>
                  </a:solidFill>
                  <a:latin typeface="+mj-lt"/>
                  <a:ea typeface="Verdana" pitchFamily="34" charset="0"/>
                  <a:cs typeface="Verdana" pitchFamily="34" charset="0"/>
                </a:endParaRPr>
              </a:p>
            </p:txBody>
          </p:sp>
          <p:sp>
            <p:nvSpPr>
              <p:cNvPr id="34" name="TextBox 33"/>
              <p:cNvSpPr txBox="1"/>
              <p:nvPr/>
            </p:nvSpPr>
            <p:spPr>
              <a:xfrm>
                <a:off x="3268751" y="3861070"/>
                <a:ext cx="1260000" cy="1311981"/>
              </a:xfrm>
              <a:prstGeom prst="ellipse">
                <a:avLst/>
              </a:prstGeom>
              <a:solidFill>
                <a:srgbClr val="EAEAEA"/>
              </a:solidFill>
              <a:ln>
                <a:solidFill>
                  <a:schemeClr val="bg1">
                    <a:lumMod val="65000"/>
                  </a:schemeClr>
                </a:solidFill>
              </a:ln>
            </p:spPr>
            <p:txBody>
              <a:bodyPr wrap="square" lIns="36000" tIns="36000" rIns="36000" bIns="36000" rtlCol="0" anchor="ctr" anchorCtr="0">
                <a:noAutofit/>
              </a:bodyPr>
              <a:lstStyle/>
              <a:p>
                <a:pPr algn="ctr"/>
                <a:endParaRPr lang="en-GB" sz="1400" i="1" smtClean="0">
                  <a:solidFill>
                    <a:schemeClr val="bg1">
                      <a:lumMod val="65000"/>
                    </a:schemeClr>
                  </a:solidFill>
                  <a:latin typeface="+mj-lt"/>
                  <a:ea typeface="Verdana" pitchFamily="34" charset="0"/>
                  <a:cs typeface="Verdana" pitchFamily="34" charset="0"/>
                </a:endParaRPr>
              </a:p>
              <a:p>
                <a:pPr algn="ctr"/>
                <a:r>
                  <a:rPr lang="en-GB" sz="1400" i="1" smtClean="0">
                    <a:solidFill>
                      <a:schemeClr val="bg1">
                        <a:lumMod val="65000"/>
                      </a:schemeClr>
                    </a:solidFill>
                    <a:latin typeface="+mj-lt"/>
                    <a:ea typeface="Verdana" pitchFamily="34" charset="0"/>
                    <a:cs typeface="Verdana" pitchFamily="34" charset="0"/>
                  </a:rPr>
                  <a:t>system</a:t>
                </a:r>
                <a:endParaRPr lang="en-GB" sz="1400" i="1">
                  <a:solidFill>
                    <a:schemeClr val="bg1">
                      <a:lumMod val="65000"/>
                    </a:schemeClr>
                  </a:solidFill>
                  <a:latin typeface="+mj-lt"/>
                  <a:ea typeface="Verdana" pitchFamily="34" charset="0"/>
                  <a:cs typeface="Verdana" pitchFamily="34" charset="0"/>
                </a:endParaRPr>
              </a:p>
            </p:txBody>
          </p:sp>
          <p:sp>
            <p:nvSpPr>
              <p:cNvPr id="35" name="TextBox 34"/>
              <p:cNvSpPr txBox="1"/>
              <p:nvPr/>
            </p:nvSpPr>
            <p:spPr>
              <a:xfrm>
                <a:off x="4634299" y="3817887"/>
                <a:ext cx="1260000" cy="1311981"/>
              </a:xfrm>
              <a:prstGeom prst="ellipse">
                <a:avLst/>
              </a:prstGeom>
              <a:solidFill>
                <a:srgbClr val="EAEAEA"/>
              </a:solidFill>
              <a:ln>
                <a:solidFill>
                  <a:schemeClr val="bg1">
                    <a:lumMod val="65000"/>
                  </a:schemeClr>
                </a:solidFill>
              </a:ln>
            </p:spPr>
            <p:txBody>
              <a:bodyPr wrap="square" lIns="36000" tIns="36000" rIns="36000" bIns="36000" rtlCol="0" anchor="ctr" anchorCtr="0">
                <a:noAutofit/>
              </a:bodyPr>
              <a:lstStyle/>
              <a:p>
                <a:pPr algn="ctr"/>
                <a:endParaRPr lang="en-GB" sz="1400" i="1" smtClean="0">
                  <a:solidFill>
                    <a:schemeClr val="bg1">
                      <a:lumMod val="65000"/>
                    </a:schemeClr>
                  </a:solidFill>
                  <a:latin typeface="+mj-lt"/>
                  <a:ea typeface="Verdana" pitchFamily="34" charset="0"/>
                  <a:cs typeface="Verdana" pitchFamily="34" charset="0"/>
                </a:endParaRPr>
              </a:p>
              <a:p>
                <a:pPr algn="ctr"/>
                <a:r>
                  <a:rPr lang="en-GB" sz="1400" i="1" smtClean="0">
                    <a:solidFill>
                      <a:schemeClr val="bg1">
                        <a:lumMod val="65000"/>
                      </a:schemeClr>
                    </a:solidFill>
                    <a:latin typeface="+mj-lt"/>
                    <a:ea typeface="Verdana" pitchFamily="34" charset="0"/>
                    <a:cs typeface="Verdana" pitchFamily="34" charset="0"/>
                  </a:rPr>
                  <a:t>system</a:t>
                </a:r>
                <a:endParaRPr lang="en-GB" sz="1400" i="1">
                  <a:solidFill>
                    <a:schemeClr val="bg1">
                      <a:lumMod val="65000"/>
                    </a:schemeClr>
                  </a:solidFill>
                  <a:latin typeface="+mj-lt"/>
                  <a:ea typeface="Verdana" pitchFamily="34" charset="0"/>
                  <a:cs typeface="Verdana" pitchFamily="34" charset="0"/>
                </a:endParaRPr>
              </a:p>
            </p:txBody>
          </p:sp>
          <p:sp>
            <p:nvSpPr>
              <p:cNvPr id="36" name="TextBox 35"/>
              <p:cNvSpPr txBox="1"/>
              <p:nvPr/>
            </p:nvSpPr>
            <p:spPr>
              <a:xfrm>
                <a:off x="4634299" y="3063654"/>
                <a:ext cx="1260000" cy="1311981"/>
              </a:xfrm>
              <a:prstGeom prst="ellipse">
                <a:avLst/>
              </a:prstGeom>
              <a:solidFill>
                <a:srgbClr val="EAEAEA"/>
              </a:solidFill>
              <a:ln>
                <a:solidFill>
                  <a:schemeClr val="bg1">
                    <a:lumMod val="65000"/>
                  </a:schemeClr>
                </a:solidFill>
              </a:ln>
            </p:spPr>
            <p:txBody>
              <a:bodyPr wrap="square" lIns="36000" tIns="36000" rIns="36000" bIns="36000" rtlCol="0" anchor="ctr" anchorCtr="0">
                <a:noAutofit/>
              </a:bodyPr>
              <a:lstStyle/>
              <a:p>
                <a:pPr algn="ctr"/>
                <a:r>
                  <a:rPr lang="en-GB" sz="1400" i="1" smtClean="0">
                    <a:solidFill>
                      <a:srgbClr val="005384"/>
                    </a:solidFill>
                    <a:latin typeface="+mj-lt"/>
                    <a:ea typeface="Verdana" pitchFamily="34" charset="0"/>
                    <a:cs typeface="Verdana" pitchFamily="34" charset="0"/>
                  </a:rPr>
                  <a:t>Food</a:t>
                </a:r>
              </a:p>
              <a:p>
                <a:pPr algn="ctr"/>
                <a:r>
                  <a:rPr lang="en-GB" sz="1400" i="1" smtClean="0">
                    <a:solidFill>
                      <a:srgbClr val="005384"/>
                    </a:solidFill>
                    <a:latin typeface="+mj-lt"/>
                    <a:ea typeface="Verdana" pitchFamily="34" charset="0"/>
                    <a:cs typeface="Verdana" pitchFamily="34" charset="0"/>
                  </a:rPr>
                  <a:t>system</a:t>
                </a:r>
                <a:endParaRPr lang="en-GB" i="1">
                  <a:solidFill>
                    <a:srgbClr val="005384"/>
                  </a:solidFill>
                  <a:latin typeface="+mj-lt"/>
                  <a:ea typeface="Verdana" pitchFamily="34" charset="0"/>
                  <a:cs typeface="Verdana" pitchFamily="34" charset="0"/>
                </a:endParaRPr>
              </a:p>
            </p:txBody>
          </p:sp>
          <p:sp>
            <p:nvSpPr>
              <p:cNvPr id="37" name="TextBox 36"/>
              <p:cNvSpPr txBox="1"/>
              <p:nvPr/>
            </p:nvSpPr>
            <p:spPr>
              <a:xfrm>
                <a:off x="3234938" y="3085683"/>
                <a:ext cx="1260000" cy="1311981"/>
              </a:xfrm>
              <a:prstGeom prst="ellipse">
                <a:avLst/>
              </a:prstGeom>
              <a:solidFill>
                <a:srgbClr val="EAEAEA"/>
              </a:solidFill>
              <a:ln>
                <a:solidFill>
                  <a:schemeClr val="bg1">
                    <a:lumMod val="65000"/>
                  </a:schemeClr>
                </a:solidFill>
              </a:ln>
            </p:spPr>
            <p:txBody>
              <a:bodyPr wrap="square" lIns="36000" tIns="36000" rIns="36000" bIns="36000" rtlCol="0" anchor="ctr" anchorCtr="0">
                <a:noAutofit/>
              </a:bodyPr>
              <a:lstStyle/>
              <a:p>
                <a:pPr algn="ctr"/>
                <a:r>
                  <a:rPr lang="en-GB" sz="1400" i="1" smtClean="0">
                    <a:solidFill>
                      <a:srgbClr val="005384"/>
                    </a:solidFill>
                    <a:latin typeface="+mj-lt"/>
                    <a:ea typeface="Verdana" pitchFamily="34" charset="0"/>
                    <a:cs typeface="Verdana" pitchFamily="34" charset="0"/>
                  </a:rPr>
                  <a:t>Energy</a:t>
                </a:r>
              </a:p>
              <a:p>
                <a:pPr algn="ctr"/>
                <a:r>
                  <a:rPr lang="en-GB" sz="1400" i="1" smtClean="0">
                    <a:solidFill>
                      <a:srgbClr val="005384"/>
                    </a:solidFill>
                    <a:latin typeface="+mj-lt"/>
                    <a:ea typeface="Verdana" pitchFamily="34" charset="0"/>
                    <a:cs typeface="Verdana" pitchFamily="34" charset="0"/>
                  </a:rPr>
                  <a:t>system</a:t>
                </a:r>
                <a:endParaRPr lang="en-GB" i="1">
                  <a:solidFill>
                    <a:srgbClr val="005384"/>
                  </a:solidFill>
                  <a:latin typeface="+mj-lt"/>
                  <a:ea typeface="Verdana" pitchFamily="34" charset="0"/>
                  <a:cs typeface="Verdana" pitchFamily="34" charset="0"/>
                </a:endParaRPr>
              </a:p>
            </p:txBody>
          </p:sp>
          <p:sp>
            <p:nvSpPr>
              <p:cNvPr id="38" name="TextBox 37"/>
              <p:cNvSpPr txBox="1"/>
              <p:nvPr/>
            </p:nvSpPr>
            <p:spPr>
              <a:xfrm>
                <a:off x="3942000" y="4172445"/>
                <a:ext cx="1260000" cy="1311981"/>
              </a:xfrm>
              <a:prstGeom prst="ellipse">
                <a:avLst/>
              </a:prstGeom>
              <a:solidFill>
                <a:srgbClr val="EAEAEA"/>
              </a:solidFill>
              <a:ln>
                <a:solidFill>
                  <a:schemeClr val="bg1">
                    <a:lumMod val="65000"/>
                  </a:schemeClr>
                </a:solidFill>
              </a:ln>
            </p:spPr>
            <p:txBody>
              <a:bodyPr wrap="square" lIns="36000" tIns="36000" rIns="36000" bIns="36000" rtlCol="0" anchor="ctr" anchorCtr="0">
                <a:noAutofit/>
              </a:bodyPr>
              <a:lstStyle/>
              <a:p>
                <a:pPr algn="ctr"/>
                <a:r>
                  <a:rPr lang="en-GB" sz="1400" i="1" smtClean="0">
                    <a:solidFill>
                      <a:srgbClr val="005384"/>
                    </a:solidFill>
                    <a:latin typeface="+mj-lt"/>
                    <a:ea typeface="Verdana" pitchFamily="34" charset="0"/>
                    <a:cs typeface="Verdana" pitchFamily="34" charset="0"/>
                  </a:rPr>
                  <a:t>Mobility</a:t>
                </a:r>
              </a:p>
              <a:p>
                <a:pPr algn="ctr"/>
                <a:r>
                  <a:rPr lang="en-GB" sz="1400" i="1" smtClean="0">
                    <a:solidFill>
                      <a:srgbClr val="005384"/>
                    </a:solidFill>
                    <a:latin typeface="+mj-lt"/>
                    <a:ea typeface="Verdana" pitchFamily="34" charset="0"/>
                    <a:cs typeface="Verdana" pitchFamily="34" charset="0"/>
                  </a:rPr>
                  <a:t>system</a:t>
                </a:r>
                <a:endParaRPr lang="en-GB" i="1">
                  <a:solidFill>
                    <a:srgbClr val="005384"/>
                  </a:solidFill>
                  <a:latin typeface="+mj-lt"/>
                  <a:ea typeface="Verdana" pitchFamily="34" charset="0"/>
                  <a:cs typeface="Verdana" pitchFamily="34" charset="0"/>
                </a:endParaRPr>
              </a:p>
            </p:txBody>
          </p:sp>
        </p:grpSp>
      </p:grpSp>
      <p:sp>
        <p:nvSpPr>
          <p:cNvPr id="27" name="TextBox 26"/>
          <p:cNvSpPr txBox="1"/>
          <p:nvPr/>
        </p:nvSpPr>
        <p:spPr>
          <a:xfrm>
            <a:off x="6477000" y="2440107"/>
            <a:ext cx="2209800" cy="1046043"/>
          </a:xfrm>
          <a:prstGeom prst="rightArrow">
            <a:avLst>
              <a:gd name="adj1" fmla="val 64663"/>
              <a:gd name="adj2" fmla="val 50000"/>
            </a:avLst>
          </a:prstGeom>
          <a:solidFill>
            <a:srgbClr val="FF0000"/>
          </a:solidFill>
          <a:ln w="9525">
            <a:noFill/>
          </a:ln>
        </p:spPr>
        <p:txBody>
          <a:bodyPr wrap="square" lIns="72000" rIns="72000" rtlCol="0" anchor="ctr" anchorCtr="0">
            <a:noAutofit/>
          </a:bodyPr>
          <a:lstStyle/>
          <a:p>
            <a:pPr marL="82550"/>
            <a:r>
              <a:rPr lang="en-GB" i="1" dirty="0" smtClean="0">
                <a:latin typeface="+mj-lt"/>
                <a:ea typeface="Verdana" pitchFamily="34" charset="0"/>
                <a:cs typeface="Verdana" pitchFamily="34" charset="0"/>
              </a:rPr>
              <a:t>Environmental externalities</a:t>
            </a:r>
            <a:endParaRPr lang="en-GB" i="1" dirty="0">
              <a:latin typeface="+mj-lt"/>
              <a:ea typeface="Verdana" pitchFamily="34" charset="0"/>
              <a:cs typeface="Verdana" pitchFamily="34" charset="0"/>
            </a:endParaRPr>
          </a:p>
        </p:txBody>
      </p:sp>
    </p:spTree>
    <p:extLst>
      <p:ext uri="{BB962C8B-B14F-4D97-AF65-F5344CB8AC3E}">
        <p14:creationId xmlns:p14="http://schemas.microsoft.com/office/powerpoint/2010/main" val="193385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par>
                          <p:cTn id="7" fill="hold">
                            <p:stCondLst>
                              <p:cond delay="0"/>
                            </p:stCondLst>
                            <p:childTnLst>
                              <p:par>
                                <p:cTn id="8" presetID="26" presetClass="emph" presetSubtype="0" fill="hold" grpId="1" nodeType="afterEffect">
                                  <p:stCondLst>
                                    <p:cond delay="0"/>
                                  </p:stCondLst>
                                  <p:childTnLst>
                                    <p:animEffect transition="out" filter="fade">
                                      <p:cBhvr>
                                        <p:cTn id="9" dur="500" tmFilter="0, 0; .2, .5; .8, .5; 1, 0"/>
                                        <p:tgtEl>
                                          <p:spTgt spid="27"/>
                                        </p:tgtEl>
                                      </p:cBhvr>
                                    </p:animEffect>
                                    <p:animScale>
                                      <p:cBhvr>
                                        <p:cTn id="10" dur="250" autoRev="1" fill="hold"/>
                                        <p:tgtEl>
                                          <p:spTgt spid="27"/>
                                        </p:tgtEl>
                                      </p:cBhvr>
                                      <p:by x="105000" y="105000"/>
                                    </p:animScale>
                                  </p:childTnLst>
                                </p:cTn>
                              </p:par>
                            </p:childTnLst>
                          </p:cTn>
                        </p:par>
                        <p:par>
                          <p:cTn id="11" fill="hold">
                            <p:stCondLst>
                              <p:cond delay="500"/>
                            </p:stCondLst>
                            <p:childTnLst>
                              <p:par>
                                <p:cTn id="12" presetID="26" presetClass="emph" presetSubtype="0" fill="hold" grpId="2" nodeType="afterEffect">
                                  <p:stCondLst>
                                    <p:cond delay="0"/>
                                  </p:stCondLst>
                                  <p:childTnLst>
                                    <p:animEffect transition="out" filter="fade">
                                      <p:cBhvr>
                                        <p:cTn id="13" dur="500" tmFilter="0, 0; .2, .5; .8, .5; 1, 0"/>
                                        <p:tgtEl>
                                          <p:spTgt spid="27"/>
                                        </p:tgtEl>
                                      </p:cBhvr>
                                    </p:animEffect>
                                    <p:animScale>
                                      <p:cBhvr>
                                        <p:cTn id="14" dur="250" autoRev="1" fill="hold"/>
                                        <p:tgtEl>
                                          <p:spTgt spid="27"/>
                                        </p:tgtEl>
                                      </p:cBhvr>
                                      <p:by x="105000" y="105000"/>
                                    </p:animScale>
                                  </p:childTnLst>
                                </p:cTn>
                              </p:par>
                            </p:childTnLst>
                          </p:cTn>
                        </p:par>
                        <p:par>
                          <p:cTn id="15" fill="hold">
                            <p:stCondLst>
                              <p:cond delay="1000"/>
                            </p:stCondLst>
                            <p:childTnLst>
                              <p:par>
                                <p:cTn id="16" presetID="26" presetClass="emph" presetSubtype="0" fill="hold" grpId="3" nodeType="afterEffect">
                                  <p:stCondLst>
                                    <p:cond delay="0"/>
                                  </p:stCondLst>
                                  <p:childTnLst>
                                    <p:animEffect transition="out" filter="fade">
                                      <p:cBhvr>
                                        <p:cTn id="17" dur="500" tmFilter="0, 0; .2, .5; .8, .5; 1, 0"/>
                                        <p:tgtEl>
                                          <p:spTgt spid="27"/>
                                        </p:tgtEl>
                                      </p:cBhvr>
                                    </p:animEffect>
                                    <p:animScale>
                                      <p:cBhvr>
                                        <p:cTn id="18" dur="250" autoRev="1" fill="hold"/>
                                        <p:tgtEl>
                                          <p:spTgt spid="27"/>
                                        </p:tgtEl>
                                      </p:cBhvr>
                                      <p:by x="105000" y="105000"/>
                                    </p:animScale>
                                  </p:childTnLst>
                                </p:cTn>
                              </p:par>
                            </p:childTnLst>
                          </p:cTn>
                        </p:par>
                        <p:par>
                          <p:cTn id="19" fill="hold">
                            <p:stCondLst>
                              <p:cond delay="1500"/>
                            </p:stCondLst>
                            <p:childTnLst>
                              <p:par>
                                <p:cTn id="20" presetID="26" presetClass="emph" presetSubtype="0" fill="hold" grpId="4" nodeType="afterEffect">
                                  <p:stCondLst>
                                    <p:cond delay="0"/>
                                  </p:stCondLst>
                                  <p:childTnLst>
                                    <p:animEffect transition="out" filter="fade">
                                      <p:cBhvr>
                                        <p:cTn id="21" dur="500" tmFilter="0, 0; .2, .5; .8, .5; 1, 0"/>
                                        <p:tgtEl>
                                          <p:spTgt spid="27"/>
                                        </p:tgtEl>
                                      </p:cBhvr>
                                    </p:animEffect>
                                    <p:animScale>
                                      <p:cBhvr>
                                        <p:cTn id="22" dur="250" autoRev="1" fill="hold"/>
                                        <p:tgtEl>
                                          <p:spTgt spid="27"/>
                                        </p:tgtEl>
                                      </p:cBhvr>
                                      <p:by x="105000" y="105000"/>
                                    </p:animScale>
                                  </p:childTnLst>
                                </p:cTn>
                              </p:par>
                            </p:childTnLst>
                          </p:cTn>
                        </p:par>
                        <p:par>
                          <p:cTn id="23" fill="hold">
                            <p:stCondLst>
                              <p:cond delay="2000"/>
                            </p:stCondLst>
                            <p:childTnLst>
                              <p:par>
                                <p:cTn id="24" presetID="26" presetClass="emph" presetSubtype="0" fill="hold" grpId="5" nodeType="afterEffect">
                                  <p:stCondLst>
                                    <p:cond delay="0"/>
                                  </p:stCondLst>
                                  <p:childTnLst>
                                    <p:animEffect transition="out" filter="fade">
                                      <p:cBhvr>
                                        <p:cTn id="25" dur="500" tmFilter="0, 0; .2, .5; .8, .5; 1, 0"/>
                                        <p:tgtEl>
                                          <p:spTgt spid="27"/>
                                        </p:tgtEl>
                                      </p:cBhvr>
                                    </p:animEffect>
                                    <p:animScale>
                                      <p:cBhvr>
                                        <p:cTn id="26" dur="250" autoRev="1" fill="hold"/>
                                        <p:tgtEl>
                                          <p:spTgt spid="27"/>
                                        </p:tgtEl>
                                      </p:cBhvr>
                                      <p:by x="105000" y="105000"/>
                                    </p:animScale>
                                  </p:childTnLst>
                                </p:cTn>
                              </p:par>
                            </p:childTnLst>
                          </p:cTn>
                        </p:par>
                        <p:par>
                          <p:cTn id="27" fill="hold">
                            <p:stCondLst>
                              <p:cond delay="2500"/>
                            </p:stCondLst>
                            <p:childTnLst>
                              <p:par>
                                <p:cTn id="28" presetID="26" presetClass="emph" presetSubtype="0" fill="hold" grpId="6" nodeType="afterEffect">
                                  <p:stCondLst>
                                    <p:cond delay="0"/>
                                  </p:stCondLst>
                                  <p:childTnLst>
                                    <p:animEffect transition="out" filter="fade">
                                      <p:cBhvr>
                                        <p:cTn id="29" dur="500" tmFilter="0, 0; .2, .5; .8, .5; 1, 0"/>
                                        <p:tgtEl>
                                          <p:spTgt spid="27"/>
                                        </p:tgtEl>
                                      </p:cBhvr>
                                    </p:animEffect>
                                    <p:animScale>
                                      <p:cBhvr>
                                        <p:cTn id="30" dur="250" autoRev="1" fill="hold"/>
                                        <p:tgtEl>
                                          <p:spTgt spid="27"/>
                                        </p:tgtEl>
                                      </p:cBhvr>
                                      <p:by x="105000" y="105000"/>
                                    </p:animScale>
                                  </p:childTnLst>
                                </p:cTn>
                              </p:par>
                            </p:childTnLst>
                          </p:cTn>
                        </p:par>
                        <p:par>
                          <p:cTn id="31" fill="hold">
                            <p:stCondLst>
                              <p:cond delay="3000"/>
                            </p:stCondLst>
                            <p:childTnLst>
                              <p:par>
                                <p:cTn id="32" presetID="26" presetClass="emph" presetSubtype="0" fill="hold" grpId="7" nodeType="afterEffect">
                                  <p:stCondLst>
                                    <p:cond delay="0"/>
                                  </p:stCondLst>
                                  <p:childTnLst>
                                    <p:animEffect transition="out" filter="fade">
                                      <p:cBhvr>
                                        <p:cTn id="33" dur="500" tmFilter="0, 0; .2, .5; .8, .5; 1, 0"/>
                                        <p:tgtEl>
                                          <p:spTgt spid="27"/>
                                        </p:tgtEl>
                                      </p:cBhvr>
                                    </p:animEffect>
                                    <p:animScale>
                                      <p:cBhvr>
                                        <p:cTn id="34" dur="25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7" grpId="2" animBg="1"/>
      <p:bldP spid="27" grpId="3" animBg="1"/>
      <p:bldP spid="27" grpId="4" animBg="1"/>
      <p:bldP spid="27" grpId="5" animBg="1"/>
      <p:bldP spid="27" grpId="6" animBg="1"/>
      <p:bldP spid="27" grpId="7"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533400" y="2114550"/>
            <a:ext cx="8001000" cy="1905000"/>
          </a:xfrm>
        </p:spPr>
        <p:txBody>
          <a:bodyPr>
            <a:noAutofit/>
          </a:bodyPr>
          <a:lstStyle/>
          <a:p>
            <a:pPr marL="45720" indent="0" algn="ctr">
              <a:buNone/>
            </a:pPr>
            <a:r>
              <a:rPr lang="en-GB" sz="2800" i="1" dirty="0" smtClean="0">
                <a:solidFill>
                  <a:schemeClr val="tx1"/>
                </a:solidFill>
                <a:cs typeface="Arial"/>
              </a:rPr>
              <a:t>How do we know that throughput growth, or even the GDP growth, is not at the margin </a:t>
            </a:r>
            <a:r>
              <a:rPr lang="en-GB" sz="2800" i="1" dirty="0" smtClean="0">
                <a:solidFill>
                  <a:srgbClr val="FF0000"/>
                </a:solidFill>
                <a:cs typeface="Arial"/>
              </a:rPr>
              <a:t>increasing </a:t>
            </a:r>
            <a:r>
              <a:rPr lang="en-GB" sz="2800" i="1" dirty="0" err="1" smtClean="0">
                <a:solidFill>
                  <a:srgbClr val="FF0000"/>
                </a:solidFill>
                <a:cs typeface="Arial"/>
              </a:rPr>
              <a:t>illth</a:t>
            </a:r>
            <a:r>
              <a:rPr lang="en-GB" sz="2800" i="1" dirty="0" smtClean="0">
                <a:solidFill>
                  <a:srgbClr val="FF0000"/>
                </a:solidFill>
                <a:cs typeface="Arial"/>
              </a:rPr>
              <a:t> faster than wealth</a:t>
            </a:r>
            <a:r>
              <a:rPr lang="en-GB" sz="2800" i="1" dirty="0" smtClean="0">
                <a:solidFill>
                  <a:schemeClr val="tx1"/>
                </a:solidFill>
                <a:cs typeface="Arial"/>
              </a:rPr>
              <a:t>, making us poorer than richer?</a:t>
            </a:r>
          </a:p>
        </p:txBody>
      </p:sp>
      <p:sp>
        <p:nvSpPr>
          <p:cNvPr id="3" name="TextBox 2"/>
          <p:cNvSpPr txBox="1"/>
          <p:nvPr/>
        </p:nvSpPr>
        <p:spPr>
          <a:xfrm>
            <a:off x="762000" y="209550"/>
            <a:ext cx="7432680" cy="1138773"/>
          </a:xfrm>
          <a:prstGeom prst="rect">
            <a:avLst/>
          </a:prstGeom>
          <a:noFill/>
        </p:spPr>
        <p:txBody>
          <a:bodyPr wrap="square" rtlCol="0">
            <a:spAutoFit/>
          </a:bodyPr>
          <a:lstStyle/>
          <a:p>
            <a:pPr algn="ctr"/>
            <a:r>
              <a:rPr lang="en-GB" sz="2400" i="1" dirty="0" smtClean="0">
                <a:cs typeface="Arial"/>
              </a:rPr>
              <a:t>SUSTAINABLE DEVELOPMENT: DEFINITIONS, PRINCIPLES, POLICIES</a:t>
            </a:r>
          </a:p>
          <a:p>
            <a:pPr algn="ctr"/>
            <a:r>
              <a:rPr lang="en-GB" sz="2000" i="1" dirty="0" smtClean="0">
                <a:cs typeface="Arial"/>
              </a:rPr>
              <a:t>Herman </a:t>
            </a:r>
            <a:r>
              <a:rPr lang="en-GB" sz="2000" i="1" dirty="0" err="1" smtClean="0">
                <a:cs typeface="Arial"/>
              </a:rPr>
              <a:t>E.Daly</a:t>
            </a:r>
            <a:r>
              <a:rPr lang="en-GB" sz="2000" i="1" dirty="0" smtClean="0">
                <a:cs typeface="Arial"/>
              </a:rPr>
              <a:t>: Invited Address, WB, 30/04/2002</a:t>
            </a:r>
            <a:endParaRPr lang="en-GB" sz="2400" i="1" dirty="0">
              <a:cs typeface="Arial"/>
            </a:endParaRPr>
          </a:p>
        </p:txBody>
      </p:sp>
    </p:spTree>
    <p:extLst>
      <p:ext uri="{BB962C8B-B14F-4D97-AF65-F5344CB8AC3E}">
        <p14:creationId xmlns:p14="http://schemas.microsoft.com/office/powerpoint/2010/main" val="279464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1352550"/>
            <a:ext cx="8153400" cy="2971800"/>
          </a:xfrm>
        </p:spPr>
        <p:txBody>
          <a:bodyPr>
            <a:noAutofit/>
          </a:bodyPr>
          <a:lstStyle/>
          <a:p>
            <a:pPr>
              <a:buFont typeface="Arial" panose="020B0604020202020204" pitchFamily="34" charset="0"/>
              <a:buChar char="•"/>
            </a:pPr>
            <a:r>
              <a:rPr lang="en-GB" sz="2400" i="1" dirty="0" smtClean="0">
                <a:solidFill>
                  <a:srgbClr val="FF0000"/>
                </a:solidFill>
                <a:cs typeface="Arial"/>
              </a:rPr>
              <a:t>THE WORLD WE LIVE IN AND CHALLENGES WE ARE FACING</a:t>
            </a:r>
          </a:p>
          <a:p>
            <a:pPr>
              <a:buFont typeface="Arial" panose="020B0604020202020204" pitchFamily="34" charset="0"/>
              <a:buChar char="•"/>
            </a:pPr>
            <a:r>
              <a:rPr lang="en-GB" sz="2400" i="1" dirty="0" smtClean="0">
                <a:solidFill>
                  <a:srgbClr val="FF0000"/>
                </a:solidFill>
                <a:cs typeface="Arial"/>
              </a:rPr>
              <a:t>ECONOMIC MODEL DRIVING OUR LIVES</a:t>
            </a:r>
          </a:p>
          <a:p>
            <a:pPr>
              <a:buFont typeface="Arial" panose="020B0604020202020204" pitchFamily="34" charset="0"/>
              <a:buChar char="•"/>
            </a:pPr>
            <a:r>
              <a:rPr lang="en-GB" sz="2400" i="1" dirty="0" smtClean="0">
                <a:solidFill>
                  <a:srgbClr val="FF0000"/>
                </a:solidFill>
                <a:cs typeface="Arial"/>
              </a:rPr>
              <a:t>THE ROLE OF THE CIRCULAR ECONOMY</a:t>
            </a:r>
          </a:p>
          <a:p>
            <a:pPr>
              <a:buFont typeface="Arial" panose="020B0604020202020204" pitchFamily="34" charset="0"/>
              <a:buChar char="•"/>
            </a:pPr>
            <a:r>
              <a:rPr lang="fr-BE" sz="2400" i="1" dirty="0" smtClean="0">
                <a:solidFill>
                  <a:srgbClr val="FF0000"/>
                </a:solidFill>
                <a:cs typeface="Arial"/>
              </a:rPr>
              <a:t>LEADERSHIP</a:t>
            </a:r>
            <a:r>
              <a:rPr lang="fr-BE" sz="2400" i="1" dirty="0">
                <a:solidFill>
                  <a:srgbClr val="FF0000"/>
                </a:solidFill>
                <a:cs typeface="Arial"/>
              </a:rPr>
              <a:t>, </a:t>
            </a:r>
            <a:r>
              <a:rPr lang="fr-BE" sz="2400" i="1" dirty="0" smtClean="0">
                <a:solidFill>
                  <a:srgbClr val="FF0000"/>
                </a:solidFill>
                <a:cs typeface="Arial"/>
              </a:rPr>
              <a:t>GOVERNENCE AND THE ROLE OF EUROPEAN UNION</a:t>
            </a:r>
            <a:endParaRPr lang="en-GB" sz="2400" i="1" dirty="0" smtClean="0">
              <a:solidFill>
                <a:srgbClr val="FF0000"/>
              </a:solidFill>
              <a:cs typeface="Arial"/>
            </a:endParaRPr>
          </a:p>
          <a:p>
            <a:pPr>
              <a:buFont typeface="Arial" panose="020B0604020202020204" pitchFamily="34" charset="0"/>
              <a:buChar char="•"/>
            </a:pPr>
            <a:r>
              <a:rPr lang="en-GB" sz="2400" i="1" dirty="0" smtClean="0">
                <a:solidFill>
                  <a:srgbClr val="FF0000"/>
                </a:solidFill>
                <a:cs typeface="Arial"/>
              </a:rPr>
              <a:t>TO CONCLUDE </a:t>
            </a:r>
            <a:r>
              <a:rPr lang="mr-IN" sz="2400" i="1" dirty="0" smtClean="0">
                <a:solidFill>
                  <a:srgbClr val="FF0000"/>
                </a:solidFill>
                <a:cs typeface="Arial"/>
              </a:rPr>
              <a:t>…</a:t>
            </a:r>
            <a:endParaRPr lang="en-GB" sz="2400" i="1" dirty="0" smtClean="0">
              <a:solidFill>
                <a:srgbClr val="FF0000"/>
              </a:solidFill>
              <a:cs typeface="Arial"/>
            </a:endParaRPr>
          </a:p>
        </p:txBody>
      </p:sp>
      <p:sp>
        <p:nvSpPr>
          <p:cNvPr id="3" name="TextBox 2"/>
          <p:cNvSpPr txBox="1"/>
          <p:nvPr/>
        </p:nvSpPr>
        <p:spPr>
          <a:xfrm>
            <a:off x="1447800" y="124420"/>
            <a:ext cx="5867400" cy="923330"/>
          </a:xfrm>
          <a:prstGeom prst="rect">
            <a:avLst/>
          </a:prstGeom>
          <a:noFill/>
        </p:spPr>
        <p:txBody>
          <a:bodyPr wrap="square" rtlCol="0">
            <a:spAutoFit/>
          </a:bodyPr>
          <a:lstStyle/>
          <a:p>
            <a:pPr algn="ctr"/>
            <a:r>
              <a:rPr lang="en-GB" sz="5400" i="1" dirty="0" smtClean="0">
                <a:cs typeface="Arial"/>
              </a:rPr>
              <a:t>STRUCTURE</a:t>
            </a:r>
            <a:endParaRPr lang="en-GB" sz="4400" i="1" dirty="0">
              <a:cs typeface="Arial"/>
            </a:endParaRPr>
          </a:p>
        </p:txBody>
      </p:sp>
    </p:spTree>
    <p:extLst>
      <p:ext uri="{BB962C8B-B14F-4D97-AF65-F5344CB8AC3E}">
        <p14:creationId xmlns:p14="http://schemas.microsoft.com/office/powerpoint/2010/main" val="1375566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590550"/>
            <a:ext cx="8229600" cy="4419600"/>
          </a:xfrm>
          <a:prstGeom prst="rect">
            <a:avLst/>
          </a:prstGeom>
          <a:noFill/>
          <a:ln>
            <a:solidFill>
              <a:schemeClr val="tx1"/>
            </a:solidFill>
          </a:ln>
        </p:spPr>
      </p:pic>
      <p:sp>
        <p:nvSpPr>
          <p:cNvPr id="2" name="TextBox 1"/>
          <p:cNvSpPr txBox="1"/>
          <p:nvPr/>
        </p:nvSpPr>
        <p:spPr>
          <a:xfrm>
            <a:off x="990600" y="114240"/>
            <a:ext cx="7010400" cy="400110"/>
          </a:xfrm>
          <a:prstGeom prst="rect">
            <a:avLst/>
          </a:prstGeom>
          <a:noFill/>
        </p:spPr>
        <p:txBody>
          <a:bodyPr wrap="square" rtlCol="0">
            <a:spAutoFit/>
          </a:bodyPr>
          <a:lstStyle/>
          <a:p>
            <a:pPr algn="ctr"/>
            <a:r>
              <a:rPr lang="en-US" sz="2000" i="1" smtClean="0">
                <a:latin typeface="+mj-lt"/>
              </a:rPr>
              <a:t>EXTERNALITIES </a:t>
            </a:r>
            <a:r>
              <a:rPr lang="mr-IN" sz="2000" i="1" smtClean="0">
                <a:latin typeface="+mj-lt"/>
              </a:rPr>
              <a:t>–</a:t>
            </a:r>
            <a:r>
              <a:rPr lang="en-US" sz="2000" i="1" smtClean="0">
                <a:latin typeface="+mj-lt"/>
              </a:rPr>
              <a:t> COSTS THAT EXIST, BUT WE DENY THEM</a:t>
            </a:r>
            <a:endParaRPr lang="en-US" sz="2000" i="1">
              <a:latin typeface="+mj-lt"/>
            </a:endParaRPr>
          </a:p>
        </p:txBody>
      </p:sp>
    </p:spTree>
    <p:extLst>
      <p:ext uri="{BB962C8B-B14F-4D97-AF65-F5344CB8AC3E}">
        <p14:creationId xmlns:p14="http://schemas.microsoft.com/office/powerpoint/2010/main" val="8084011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81000" y="1047750"/>
            <a:ext cx="5638800" cy="3048000"/>
          </a:xfrm>
        </p:spPr>
        <p:txBody>
          <a:bodyPr>
            <a:noAutofit/>
          </a:bodyPr>
          <a:lstStyle/>
          <a:p>
            <a:pPr>
              <a:buFont typeface="Arial" panose="020B0604020202020204" pitchFamily="34" charset="0"/>
              <a:buChar char="•"/>
            </a:pPr>
            <a:r>
              <a:rPr lang="en-GB" sz="2500" i="1" smtClean="0">
                <a:solidFill>
                  <a:srgbClr val="FF0000"/>
                </a:solidFill>
                <a:latin typeface="+mj-lt"/>
                <a:cs typeface="Arial"/>
              </a:rPr>
              <a:t>“Good</a:t>
            </a:r>
            <a:r>
              <a:rPr lang="en-GB" sz="2500" i="1">
                <a:solidFill>
                  <a:srgbClr val="FF0000"/>
                </a:solidFill>
                <a:latin typeface="+mj-lt"/>
                <a:cs typeface="Arial"/>
              </a:rPr>
              <a:t>” growth -“Bad” growth </a:t>
            </a:r>
            <a:r>
              <a:rPr lang="en-GB" sz="2500" i="1" smtClean="0">
                <a:solidFill>
                  <a:schemeClr val="tx1"/>
                </a:solidFill>
                <a:latin typeface="+mj-lt"/>
                <a:cs typeface="Arial"/>
              </a:rPr>
              <a:t>- How </a:t>
            </a:r>
            <a:r>
              <a:rPr lang="en-GB" sz="2500" i="1">
                <a:solidFill>
                  <a:schemeClr val="tx1"/>
                </a:solidFill>
                <a:latin typeface="+mj-lt"/>
                <a:cs typeface="Arial"/>
              </a:rPr>
              <a:t>much of the “growth” in the past actually qualifies for growth</a:t>
            </a:r>
            <a:r>
              <a:rPr lang="en-GB" sz="2500" i="1" smtClean="0">
                <a:solidFill>
                  <a:schemeClr val="tx1"/>
                </a:solidFill>
                <a:latin typeface="+mj-lt"/>
                <a:cs typeface="Arial"/>
              </a:rPr>
              <a:t>?</a:t>
            </a:r>
            <a:endParaRPr lang="en-GB" sz="2500" i="1" smtClean="0">
              <a:solidFill>
                <a:srgbClr val="000000"/>
              </a:solidFill>
              <a:latin typeface="+mj-lt"/>
              <a:cs typeface="Arial"/>
            </a:endParaRPr>
          </a:p>
          <a:p>
            <a:pPr>
              <a:buFont typeface="Arial" panose="020B0604020202020204" pitchFamily="34" charset="0"/>
              <a:buChar char="•"/>
            </a:pPr>
            <a:r>
              <a:rPr lang="en-GB" sz="2500" i="1" smtClean="0">
                <a:solidFill>
                  <a:srgbClr val="000000"/>
                </a:solidFill>
                <a:latin typeface="+mj-lt"/>
                <a:cs typeface="Arial"/>
              </a:rPr>
              <a:t>GDP </a:t>
            </a:r>
            <a:r>
              <a:rPr lang="en-GB" sz="2500" i="1" smtClean="0">
                <a:solidFill>
                  <a:srgbClr val="FF0000"/>
                </a:solidFill>
                <a:latin typeface="+mj-lt"/>
                <a:cs typeface="Arial"/>
              </a:rPr>
              <a:t>growth rates </a:t>
            </a:r>
            <a:r>
              <a:rPr lang="mr-IN" sz="2500" i="1" smtClean="0">
                <a:solidFill>
                  <a:srgbClr val="000000"/>
                </a:solidFill>
                <a:latin typeface="+mj-lt"/>
                <a:cs typeface="Arial"/>
              </a:rPr>
              <a:t>–</a:t>
            </a:r>
            <a:r>
              <a:rPr lang="en-GB" sz="2500" i="1" smtClean="0">
                <a:solidFill>
                  <a:srgbClr val="000000"/>
                </a:solidFill>
                <a:latin typeface="+mj-lt"/>
                <a:cs typeface="Arial"/>
              </a:rPr>
              <a:t> GDP </a:t>
            </a:r>
            <a:r>
              <a:rPr lang="en-GB" sz="2500" i="1" smtClean="0">
                <a:solidFill>
                  <a:srgbClr val="FF0000"/>
                </a:solidFill>
                <a:latin typeface="+mj-lt"/>
                <a:cs typeface="Arial"/>
              </a:rPr>
              <a:t>levels</a:t>
            </a:r>
          </a:p>
          <a:p>
            <a:pPr>
              <a:buFont typeface="Arial" panose="020B0604020202020204" pitchFamily="34" charset="0"/>
              <a:buChar char="•"/>
            </a:pPr>
            <a:r>
              <a:rPr lang="en-GB" sz="2500" i="1" smtClean="0">
                <a:solidFill>
                  <a:srgbClr val="FF0000"/>
                </a:solidFill>
                <a:latin typeface="+mj-lt"/>
                <a:cs typeface="Arial"/>
              </a:rPr>
              <a:t>Flows, stocks </a:t>
            </a:r>
            <a:r>
              <a:rPr lang="en-GB" sz="2500" i="1" smtClean="0">
                <a:solidFill>
                  <a:schemeClr val="tx1"/>
                </a:solidFill>
                <a:latin typeface="+mj-lt"/>
                <a:cs typeface="Arial"/>
              </a:rPr>
              <a:t>and increased </a:t>
            </a:r>
            <a:r>
              <a:rPr lang="en-GB" sz="2500" i="1" smtClean="0">
                <a:solidFill>
                  <a:srgbClr val="FF0000"/>
                </a:solidFill>
                <a:latin typeface="+mj-lt"/>
                <a:cs typeface="Arial"/>
              </a:rPr>
              <a:t>debt</a:t>
            </a:r>
          </a:p>
          <a:p>
            <a:pPr>
              <a:buFont typeface="Arial" panose="020B0604020202020204" pitchFamily="34" charset="0"/>
              <a:buChar char="•"/>
            </a:pPr>
            <a:r>
              <a:rPr lang="en-GB" sz="2500" i="1" smtClean="0">
                <a:solidFill>
                  <a:srgbClr val="000000"/>
                </a:solidFill>
                <a:latin typeface="+mj-lt"/>
                <a:cs typeface="Arial"/>
              </a:rPr>
              <a:t>Remember: 10</a:t>
            </a:r>
            <a:r>
              <a:rPr lang="en-GB" sz="2500" i="1">
                <a:solidFill>
                  <a:srgbClr val="000000"/>
                </a:solidFill>
                <a:latin typeface="+mj-lt"/>
                <a:cs typeface="Arial"/>
              </a:rPr>
              <a:t>% growth – </a:t>
            </a:r>
            <a:r>
              <a:rPr lang="en-GB" sz="2500" i="1">
                <a:solidFill>
                  <a:srgbClr val="FF0000"/>
                </a:solidFill>
                <a:latin typeface="+mj-lt"/>
                <a:cs typeface="Arial"/>
              </a:rPr>
              <a:t>doubling </a:t>
            </a:r>
            <a:r>
              <a:rPr lang="en-GB" sz="2500" i="1">
                <a:solidFill>
                  <a:srgbClr val="000000"/>
                </a:solidFill>
                <a:latin typeface="+mj-lt"/>
                <a:cs typeface="Arial"/>
              </a:rPr>
              <a:t>of everything in 7 </a:t>
            </a:r>
            <a:r>
              <a:rPr lang="en-GB" sz="2500" i="1" smtClean="0">
                <a:solidFill>
                  <a:srgbClr val="000000"/>
                </a:solidFill>
                <a:latin typeface="+mj-lt"/>
                <a:cs typeface="Arial"/>
              </a:rPr>
              <a:t>years!</a:t>
            </a:r>
            <a:endParaRPr lang="en-GB" sz="2500" i="1">
              <a:solidFill>
                <a:srgbClr val="000000"/>
              </a:solidFill>
              <a:latin typeface="+mj-lt"/>
              <a:cs typeface="Arial"/>
            </a:endParaRPr>
          </a:p>
        </p:txBody>
      </p:sp>
      <p:pic>
        <p:nvPicPr>
          <p:cNvPr id="5" name="Picture 4" descr="j022755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4600" y="677667"/>
            <a:ext cx="2300986" cy="3780033"/>
          </a:xfrm>
          <a:prstGeom prst="rect">
            <a:avLst/>
          </a:prstGeom>
        </p:spPr>
      </p:pic>
    </p:spTree>
    <p:extLst>
      <p:ext uri="{BB962C8B-B14F-4D97-AF65-F5344CB8AC3E}">
        <p14:creationId xmlns:p14="http://schemas.microsoft.com/office/powerpoint/2010/main" val="122921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317239"/>
            <a:ext cx="6705600" cy="806711"/>
          </a:xfrm>
          <a:effectLst/>
        </p:spPr>
        <p:txBody>
          <a:bodyPr>
            <a:noAutofit/>
          </a:bodyPr>
          <a:lstStyle/>
          <a:p>
            <a:pPr marL="0" indent="0" algn="ctr">
              <a:buNone/>
            </a:pPr>
            <a:r>
              <a:rPr lang="en-AU" sz="2400" b="0" i="1" dirty="0" smtClean="0">
                <a:solidFill>
                  <a:schemeClr val="tx1"/>
                </a:solidFill>
              </a:rPr>
              <a:t>THE NEW UNEP IRP MATERIAL FLOW AND RESOURCE PRODUCTIVITY DATA SET</a:t>
            </a:r>
            <a:endParaRPr lang="en-AU" sz="2400" b="0" i="1" dirty="0">
              <a:solidFill>
                <a:schemeClr val="tx1"/>
              </a:solidFill>
            </a:endParaRPr>
          </a:p>
        </p:txBody>
      </p:sp>
      <p:sp>
        <p:nvSpPr>
          <p:cNvPr id="3" name="Content Placeholder 2"/>
          <p:cNvSpPr>
            <a:spLocks noGrp="1"/>
          </p:cNvSpPr>
          <p:nvPr>
            <p:ph idx="4294967295"/>
          </p:nvPr>
        </p:nvSpPr>
        <p:spPr>
          <a:xfrm>
            <a:off x="838201" y="2114550"/>
            <a:ext cx="7696199" cy="1644911"/>
          </a:xfrm>
          <a:prstGeom prst="rect">
            <a:avLst/>
          </a:prstGeom>
        </p:spPr>
        <p:txBody>
          <a:bodyPr>
            <a:normAutofit/>
          </a:bodyPr>
          <a:lstStyle/>
          <a:p>
            <a:pPr marL="45720" indent="0">
              <a:buNone/>
            </a:pPr>
            <a:r>
              <a:rPr lang="en-AU" sz="2400" i="1" dirty="0" smtClean="0">
                <a:solidFill>
                  <a:schemeClr val="tx1"/>
                </a:solidFill>
              </a:rPr>
              <a:t>A</a:t>
            </a:r>
            <a:r>
              <a:rPr lang="en-AU" sz="2400" i="1" dirty="0" smtClean="0"/>
              <a:t> </a:t>
            </a:r>
            <a:r>
              <a:rPr lang="en-AU" sz="2400" i="1" dirty="0" smtClean="0">
                <a:solidFill>
                  <a:srgbClr val="FF0000"/>
                </a:solidFill>
              </a:rPr>
              <a:t>coherent </a:t>
            </a:r>
            <a:r>
              <a:rPr lang="en-AU" sz="2400" i="1" dirty="0">
                <a:solidFill>
                  <a:srgbClr val="FF0000"/>
                </a:solidFill>
              </a:rPr>
              <a:t>account of material use in the global economy </a:t>
            </a:r>
            <a:r>
              <a:rPr lang="en-AU" sz="2400" i="1" dirty="0" smtClean="0">
                <a:solidFill>
                  <a:schemeClr val="tx1"/>
                </a:solidFill>
              </a:rPr>
              <a:t>complementary </a:t>
            </a:r>
            <a:r>
              <a:rPr lang="en-AU" sz="2400" i="1" dirty="0">
                <a:solidFill>
                  <a:schemeClr val="tx1"/>
                </a:solidFill>
              </a:rPr>
              <a:t>to the System of National </a:t>
            </a:r>
            <a:r>
              <a:rPr lang="en-AU" sz="2400" i="1" dirty="0" smtClean="0">
                <a:solidFill>
                  <a:schemeClr val="tx1"/>
                </a:solidFill>
              </a:rPr>
              <a:t>Accounts</a:t>
            </a:r>
            <a:r>
              <a:rPr lang="en-AU" sz="2400" i="1" dirty="0" smtClean="0">
                <a:solidFill>
                  <a:srgbClr val="FF0000"/>
                </a:solidFill>
              </a:rPr>
              <a:t> </a:t>
            </a:r>
            <a:r>
              <a:rPr lang="en-AU" sz="2400" i="1" dirty="0">
                <a:solidFill>
                  <a:srgbClr val="FF0000"/>
                </a:solidFill>
              </a:rPr>
              <a:t>covering 40 years (1970–2010)</a:t>
            </a:r>
            <a:r>
              <a:rPr lang="en-AU" sz="2400" i="1" dirty="0">
                <a:solidFill>
                  <a:schemeClr val="tx1"/>
                </a:solidFill>
              </a:rPr>
              <a:t> and </a:t>
            </a:r>
            <a:r>
              <a:rPr lang="en-AU" sz="2400" i="1" dirty="0">
                <a:solidFill>
                  <a:srgbClr val="FF0000"/>
                </a:solidFill>
              </a:rPr>
              <a:t>most countries of the </a:t>
            </a:r>
            <a:r>
              <a:rPr lang="en-AU" sz="2400" i="1" dirty="0" smtClean="0">
                <a:solidFill>
                  <a:srgbClr val="FF0000"/>
                </a:solidFill>
              </a:rPr>
              <a:t>world.</a:t>
            </a:r>
            <a:r>
              <a:rPr lang="en-AU" sz="2400" i="1" dirty="0" smtClean="0">
                <a:solidFill>
                  <a:schemeClr val="tx1"/>
                </a:solidFill>
              </a:rPr>
              <a:t> </a:t>
            </a:r>
            <a:endParaRPr lang="en-AU" sz="2400" i="1" dirty="0">
              <a:solidFill>
                <a:schemeClr val="tx1"/>
              </a:solidFill>
            </a:endParaRPr>
          </a:p>
        </p:txBody>
      </p:sp>
      <p:pic>
        <p:nvPicPr>
          <p:cNvPr id="6" name="Picture 5" descr="unepbluetransp300"/>
          <p:cNvPicPr>
            <a:picLocks noChangeAspect="1" noChangeArrowheads="1"/>
          </p:cNvPicPr>
          <p:nvPr/>
        </p:nvPicPr>
        <p:blipFill>
          <a:blip r:embed="rId2" cstate="print"/>
          <a:srcRect/>
          <a:stretch>
            <a:fillRect/>
          </a:stretch>
        </p:blipFill>
        <p:spPr bwMode="auto">
          <a:xfrm>
            <a:off x="8194680" y="223386"/>
            <a:ext cx="796920" cy="824364"/>
          </a:xfrm>
          <a:prstGeom prst="rect">
            <a:avLst/>
          </a:prstGeom>
          <a:noFill/>
          <a:ln w="9525">
            <a:noFill/>
            <a:miter lim="800000"/>
            <a:headEnd/>
            <a:tailEnd/>
          </a:ln>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209550"/>
            <a:ext cx="1555991" cy="730511"/>
          </a:xfrm>
          <a:prstGeom prst="rect">
            <a:avLst/>
          </a:prstGeom>
        </p:spPr>
      </p:pic>
      <p:pic>
        <p:nvPicPr>
          <p:cNvPr id="8" name="Picture 7"/>
          <p:cNvPicPr>
            <a:picLocks noChangeAspect="1"/>
          </p:cNvPicPr>
          <p:nvPr/>
        </p:nvPicPr>
        <p:blipFill>
          <a:blip r:embed="rId4" cstate="print"/>
          <a:stretch>
            <a:fillRect/>
          </a:stretch>
        </p:blipFill>
        <p:spPr>
          <a:xfrm>
            <a:off x="8001000" y="3409950"/>
            <a:ext cx="1066800" cy="1604433"/>
          </a:xfrm>
          <a:prstGeom prst="rect">
            <a:avLst/>
          </a:prstGeom>
        </p:spPr>
      </p:pic>
    </p:spTree>
    <p:extLst>
      <p:ext uri="{BB962C8B-B14F-4D97-AF65-F5344CB8AC3E}">
        <p14:creationId xmlns:p14="http://schemas.microsoft.com/office/powerpoint/2010/main" val="125165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00200" y="133350"/>
            <a:ext cx="6673609" cy="838200"/>
          </a:xfrm>
        </p:spPr>
        <p:txBody>
          <a:bodyPr>
            <a:noAutofit/>
          </a:bodyPr>
          <a:lstStyle/>
          <a:p>
            <a:pPr marL="0" indent="0" algn="ctr">
              <a:buNone/>
            </a:pPr>
            <a:r>
              <a:rPr lang="fr-BE" sz="2800" b="0" i="1" smtClean="0">
                <a:solidFill>
                  <a:schemeClr val="tx1"/>
                </a:solidFill>
                <a:cs typeface="Arial"/>
              </a:rPr>
              <a:t>GLOBAL MATERIAL FLOWS AND RESOURCE PRODUCTIVITY (1970-2010)</a:t>
            </a:r>
            <a:endParaRPr lang="en-GB" sz="2800" b="0" i="1">
              <a:solidFill>
                <a:schemeClr val="tx1"/>
              </a:solidFill>
              <a:cs typeface="Arial"/>
            </a:endParaRPr>
          </a:p>
        </p:txBody>
      </p:sp>
      <p:sp>
        <p:nvSpPr>
          <p:cNvPr id="2" name="Content Placeholder 1"/>
          <p:cNvSpPr>
            <a:spLocks noGrp="1"/>
          </p:cNvSpPr>
          <p:nvPr>
            <p:ph sz="quarter" idx="13"/>
          </p:nvPr>
        </p:nvSpPr>
        <p:spPr>
          <a:xfrm>
            <a:off x="228600" y="1276350"/>
            <a:ext cx="8534400" cy="3429000"/>
          </a:xfrm>
        </p:spPr>
        <p:txBody>
          <a:bodyPr>
            <a:noAutofit/>
          </a:bodyPr>
          <a:lstStyle/>
          <a:p>
            <a:pPr>
              <a:buFont typeface="Arial" panose="020B0604020202020204" pitchFamily="34" charset="0"/>
              <a:buChar char="•"/>
            </a:pPr>
            <a:r>
              <a:rPr lang="en-GB" sz="2000" i="1" dirty="0" smtClean="0">
                <a:solidFill>
                  <a:srgbClr val="FF0000"/>
                </a:solidFill>
                <a:cs typeface="Arial"/>
              </a:rPr>
              <a:t>Consumption</a:t>
            </a:r>
            <a:r>
              <a:rPr lang="en-GB" sz="2000" i="1" dirty="0" smtClean="0">
                <a:solidFill>
                  <a:srgbClr val="000000"/>
                </a:solidFill>
                <a:cs typeface="Arial"/>
              </a:rPr>
              <a:t> has been stronger driver of growth in material use that population growth </a:t>
            </a:r>
          </a:p>
          <a:p>
            <a:pPr>
              <a:buFont typeface="Arial" panose="020B0604020202020204" pitchFamily="34" charset="0"/>
              <a:buChar char="•"/>
            </a:pPr>
            <a:r>
              <a:rPr lang="en-GB" sz="2000" i="1" dirty="0" smtClean="0">
                <a:solidFill>
                  <a:srgbClr val="000000"/>
                </a:solidFill>
                <a:cs typeface="Arial"/>
              </a:rPr>
              <a:t>The </a:t>
            </a:r>
            <a:r>
              <a:rPr lang="en-GB" sz="2000" i="1" dirty="0" smtClean="0">
                <a:solidFill>
                  <a:srgbClr val="FF0000"/>
                </a:solidFill>
                <a:cs typeface="Arial"/>
              </a:rPr>
              <a:t>richest countries </a:t>
            </a:r>
            <a:r>
              <a:rPr lang="en-GB" sz="2000" i="1" dirty="0" smtClean="0">
                <a:solidFill>
                  <a:srgbClr val="000000"/>
                </a:solidFill>
                <a:cs typeface="Arial"/>
              </a:rPr>
              <a:t>consume on average </a:t>
            </a:r>
            <a:r>
              <a:rPr lang="en-GB" sz="2000" i="1" dirty="0" smtClean="0">
                <a:solidFill>
                  <a:srgbClr val="FF0000"/>
                </a:solidFill>
                <a:cs typeface="Arial"/>
              </a:rPr>
              <a:t>10 times more </a:t>
            </a:r>
            <a:r>
              <a:rPr lang="en-GB" sz="2000" i="1" dirty="0" smtClean="0">
                <a:solidFill>
                  <a:srgbClr val="000000"/>
                </a:solidFill>
                <a:cs typeface="Arial"/>
              </a:rPr>
              <a:t>materials as the poorest</a:t>
            </a:r>
          </a:p>
          <a:p>
            <a:pPr>
              <a:buFont typeface="Arial" panose="020B0604020202020204" pitchFamily="34" charset="0"/>
              <a:buChar char="•"/>
            </a:pPr>
            <a:r>
              <a:rPr lang="en-GB" sz="2000" i="1" dirty="0">
                <a:solidFill>
                  <a:srgbClr val="FF0000"/>
                </a:solidFill>
                <a:cs typeface="Arial"/>
              </a:rPr>
              <a:t>Since 2000 material efficiency has declined </a:t>
            </a:r>
            <a:r>
              <a:rPr lang="en-GB" sz="2000" i="1" dirty="0">
                <a:solidFill>
                  <a:srgbClr val="000000"/>
                </a:solidFill>
                <a:cs typeface="Arial"/>
              </a:rPr>
              <a:t>- global economy needs more materials per unit of GDP. Production has shifted from material efficient countries to countries that have lower material efficiency </a:t>
            </a:r>
            <a:endParaRPr lang="en-GB" sz="2000" i="1" dirty="0" smtClean="0">
              <a:solidFill>
                <a:srgbClr val="000000"/>
              </a:solidFill>
              <a:cs typeface="Arial"/>
            </a:endParaRPr>
          </a:p>
          <a:p>
            <a:pPr>
              <a:buFont typeface="Arial" panose="020B0604020202020204" pitchFamily="34" charset="0"/>
              <a:buChar char="•"/>
            </a:pPr>
            <a:r>
              <a:rPr lang="en-GB" sz="2000" i="1" dirty="0" smtClean="0">
                <a:solidFill>
                  <a:schemeClr val="tx1"/>
                </a:solidFill>
                <a:cs typeface="Arial"/>
              </a:rPr>
              <a:t>The level of well-being achieved in wealthy industrial countries </a:t>
            </a:r>
            <a:r>
              <a:rPr lang="en-GB" sz="2000" i="1" dirty="0" smtClean="0">
                <a:solidFill>
                  <a:srgbClr val="FF0000"/>
                </a:solidFill>
                <a:cs typeface="Arial"/>
              </a:rPr>
              <a:t>cannot be generalised globally based on the same system of production and consumption</a:t>
            </a:r>
          </a:p>
        </p:txBody>
      </p:sp>
      <p:pic>
        <p:nvPicPr>
          <p:cNvPr id="5" name="Picture 4" descr="unepbluetransp300"/>
          <p:cNvPicPr>
            <a:picLocks noChangeAspect="1" noChangeArrowheads="1"/>
          </p:cNvPicPr>
          <p:nvPr/>
        </p:nvPicPr>
        <p:blipFill>
          <a:blip r:embed="rId2" cstate="print"/>
          <a:srcRect/>
          <a:stretch>
            <a:fillRect/>
          </a:stretch>
        </p:blipFill>
        <p:spPr bwMode="auto">
          <a:xfrm>
            <a:off x="8194680" y="70986"/>
            <a:ext cx="796920" cy="824364"/>
          </a:xfrm>
          <a:prstGeom prst="rect">
            <a:avLst/>
          </a:prstGeom>
          <a:noFill/>
          <a:ln w="9525">
            <a:noFill/>
            <a:miter lim="800000"/>
            <a:headEnd/>
            <a:tailEnd/>
          </a:ln>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57150"/>
            <a:ext cx="1555991" cy="730511"/>
          </a:xfrm>
          <a:prstGeom prst="rect">
            <a:avLst/>
          </a:prstGeom>
        </p:spPr>
      </p:pic>
      <p:pic>
        <p:nvPicPr>
          <p:cNvPr id="7" name="Picture 6"/>
          <p:cNvPicPr>
            <a:picLocks noChangeAspect="1"/>
          </p:cNvPicPr>
          <p:nvPr/>
        </p:nvPicPr>
        <p:blipFill>
          <a:blip r:embed="rId4" cstate="print"/>
          <a:stretch>
            <a:fillRect/>
          </a:stretch>
        </p:blipFill>
        <p:spPr>
          <a:xfrm>
            <a:off x="8194680" y="3701239"/>
            <a:ext cx="873120" cy="1313144"/>
          </a:xfrm>
          <a:prstGeom prst="rect">
            <a:avLst/>
          </a:prstGeom>
        </p:spPr>
      </p:pic>
    </p:spTree>
    <p:extLst>
      <p:ext uri="{BB962C8B-B14F-4D97-AF65-F5344CB8AC3E}">
        <p14:creationId xmlns:p14="http://schemas.microsoft.com/office/powerpoint/2010/main" val="1893782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215807"/>
            <a:ext cx="7620000" cy="3108543"/>
          </a:xfrm>
          <a:prstGeom prst="rect">
            <a:avLst/>
          </a:prstGeom>
        </p:spPr>
        <p:txBody>
          <a:bodyPr wrap="square">
            <a:spAutoFit/>
          </a:bodyPr>
          <a:lstStyle/>
          <a:p>
            <a:pPr algn="ctr">
              <a:buClr>
                <a:srgbClr val="FF0000"/>
              </a:buClr>
              <a:buSzPct val="120000"/>
            </a:pPr>
            <a:r>
              <a:rPr lang="en-US" sz="2800" i="1" dirty="0" smtClean="0">
                <a:latin typeface="+mj-lt"/>
              </a:rPr>
              <a:t>In the mid-term, except in specific cases, </a:t>
            </a:r>
            <a:r>
              <a:rPr lang="en-US" sz="2800" i="1" dirty="0"/>
              <a:t>resource shortage </a:t>
            </a:r>
            <a:r>
              <a:rPr lang="en-US" sz="2800" i="1" dirty="0" smtClean="0">
                <a:latin typeface="+mj-lt"/>
              </a:rPr>
              <a:t>will not be the core limiting factor of our (economic) development </a:t>
            </a:r>
            <a:r>
              <a:rPr lang="mr-IN" sz="2800" i="1" dirty="0" smtClean="0">
                <a:latin typeface="+mj-lt"/>
              </a:rPr>
              <a:t>…</a:t>
            </a:r>
            <a:r>
              <a:rPr lang="en-US" sz="2800" i="1" dirty="0" smtClean="0">
                <a:latin typeface="+mj-lt"/>
              </a:rPr>
              <a:t> </a:t>
            </a:r>
          </a:p>
          <a:p>
            <a:pPr algn="ctr">
              <a:buClr>
                <a:srgbClr val="FF0000"/>
              </a:buClr>
              <a:buSzPct val="120000"/>
            </a:pPr>
            <a:r>
              <a:rPr lang="mr-IN" sz="2800" i="1" dirty="0" smtClean="0">
                <a:solidFill>
                  <a:srgbClr val="FF0000"/>
                </a:solidFill>
                <a:latin typeface="+mj-lt"/>
              </a:rPr>
              <a:t>…</a:t>
            </a:r>
            <a:r>
              <a:rPr lang="sl-SI" sz="2800" i="1" dirty="0" smtClean="0">
                <a:solidFill>
                  <a:srgbClr val="FF0000"/>
                </a:solidFill>
                <a:latin typeface="+mj-lt"/>
              </a:rPr>
              <a:t> </a:t>
            </a:r>
            <a:r>
              <a:rPr lang="en-US" sz="2800" i="1" dirty="0" smtClean="0">
                <a:solidFill>
                  <a:srgbClr val="FF0000"/>
                </a:solidFill>
                <a:latin typeface="+mj-lt"/>
              </a:rPr>
              <a:t>but the environmental consequences caused by this excessive and irresponsible use of resources will be!</a:t>
            </a:r>
            <a:endParaRPr lang="en-US" sz="2000" dirty="0" smtClean="0">
              <a:latin typeface="ArialMT"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57150"/>
            <a:ext cx="1555991" cy="730511"/>
          </a:xfrm>
          <a:prstGeom prst="rect">
            <a:avLst/>
          </a:prstGeom>
        </p:spPr>
      </p:pic>
      <p:pic>
        <p:nvPicPr>
          <p:cNvPr id="4" name="Picture 3" descr="unepbluetransp300"/>
          <p:cNvPicPr>
            <a:picLocks noChangeAspect="1" noChangeArrowheads="1"/>
          </p:cNvPicPr>
          <p:nvPr/>
        </p:nvPicPr>
        <p:blipFill>
          <a:blip r:embed="rId3" cstate="print"/>
          <a:srcRect/>
          <a:stretch>
            <a:fillRect/>
          </a:stretch>
        </p:blipFill>
        <p:spPr bwMode="auto">
          <a:xfrm>
            <a:off x="8268342" y="57150"/>
            <a:ext cx="723257" cy="748164"/>
          </a:xfrm>
          <a:prstGeom prst="rect">
            <a:avLst/>
          </a:prstGeom>
          <a:noFill/>
          <a:ln w="9525">
            <a:noFill/>
            <a:miter lim="800000"/>
            <a:headEnd/>
            <a:tailEnd/>
          </a:ln>
        </p:spPr>
      </p:pic>
    </p:spTree>
    <p:extLst>
      <p:ext uri="{BB962C8B-B14F-4D97-AF65-F5344CB8AC3E}">
        <p14:creationId xmlns:p14="http://schemas.microsoft.com/office/powerpoint/2010/main" val="1525894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l="371" b="18199"/>
          <a:stretch>
            <a:fillRect/>
          </a:stretch>
        </p:blipFill>
        <p:spPr bwMode="auto">
          <a:xfrm>
            <a:off x="567795" y="1094966"/>
            <a:ext cx="8119005" cy="3991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57150"/>
            <a:ext cx="1555991" cy="730511"/>
          </a:xfrm>
          <a:prstGeom prst="rect">
            <a:avLst/>
          </a:prstGeom>
        </p:spPr>
      </p:pic>
      <p:pic>
        <p:nvPicPr>
          <p:cNvPr id="7" name="Picture 5" descr="unepbluetransp300"/>
          <p:cNvPicPr>
            <a:picLocks noChangeAspect="1" noChangeArrowheads="1"/>
          </p:cNvPicPr>
          <p:nvPr/>
        </p:nvPicPr>
        <p:blipFill>
          <a:blip r:embed="rId4" cstate="print"/>
          <a:srcRect/>
          <a:stretch>
            <a:fillRect/>
          </a:stretch>
        </p:blipFill>
        <p:spPr bwMode="auto">
          <a:xfrm>
            <a:off x="8268342" y="57150"/>
            <a:ext cx="723257" cy="748164"/>
          </a:xfrm>
          <a:prstGeom prst="rect">
            <a:avLst/>
          </a:prstGeom>
          <a:noFill/>
          <a:ln w="9525">
            <a:noFill/>
            <a:miter lim="800000"/>
            <a:headEnd/>
            <a:tailEnd/>
          </a:ln>
        </p:spPr>
      </p:pic>
      <p:sp>
        <p:nvSpPr>
          <p:cNvPr id="6" name="Title 1"/>
          <p:cNvSpPr>
            <a:spLocks noGrp="1"/>
          </p:cNvSpPr>
          <p:nvPr>
            <p:ph type="title"/>
          </p:nvPr>
        </p:nvSpPr>
        <p:spPr>
          <a:xfrm>
            <a:off x="1447800" y="133350"/>
            <a:ext cx="6781800" cy="961616"/>
          </a:xfrm>
        </p:spPr>
        <p:txBody>
          <a:bodyPr>
            <a:noAutofit/>
          </a:bodyPr>
          <a:lstStyle/>
          <a:p>
            <a:pPr marL="0" indent="0" algn="ctr">
              <a:buNone/>
            </a:pPr>
            <a:r>
              <a:rPr lang="en-AU" sz="2100" b="0" i="1" dirty="0" smtClean="0">
                <a:solidFill>
                  <a:schemeClr val="tx1"/>
                </a:solidFill>
              </a:rPr>
              <a:t>DECOUPLING IS THE IMPERATIVE </a:t>
            </a:r>
            <a:br>
              <a:rPr lang="en-AU" sz="2100" b="0" i="1" dirty="0" smtClean="0">
                <a:solidFill>
                  <a:schemeClr val="tx1"/>
                </a:solidFill>
              </a:rPr>
            </a:br>
            <a:r>
              <a:rPr lang="en-AU" sz="2100" b="0" i="1" dirty="0" smtClean="0">
                <a:solidFill>
                  <a:schemeClr val="tx1"/>
                </a:solidFill>
              </a:rPr>
              <a:t>OF MODERN ENVIRONMENTAL AND ECONOMIC POLICY</a:t>
            </a:r>
            <a:endParaRPr lang="en-AU" sz="2100" b="0" i="1" dirty="0">
              <a:solidFill>
                <a:schemeClr val="tx1"/>
              </a:solidFill>
            </a:endParaRPr>
          </a:p>
        </p:txBody>
      </p:sp>
    </p:spTree>
    <p:extLst>
      <p:ext uri="{BB962C8B-B14F-4D97-AF65-F5344CB8AC3E}">
        <p14:creationId xmlns:p14="http://schemas.microsoft.com/office/powerpoint/2010/main" val="3956585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itle 1"/>
          <p:cNvSpPr>
            <a:spLocks noGrp="1"/>
          </p:cNvSpPr>
          <p:nvPr>
            <p:ph type="title"/>
          </p:nvPr>
        </p:nvSpPr>
        <p:spPr>
          <a:xfrm>
            <a:off x="1752600" y="285750"/>
            <a:ext cx="6342636" cy="832620"/>
          </a:xfrm>
        </p:spPr>
        <p:txBody>
          <a:bodyPr>
            <a:noAutofit/>
          </a:bodyPr>
          <a:lstStyle/>
          <a:p>
            <a:pPr marL="0" indent="0" algn="ctr">
              <a:buNone/>
            </a:pPr>
            <a:r>
              <a:rPr lang="en-GB" altLang="en-US" sz="2700" b="0" i="1" smtClean="0">
                <a:solidFill>
                  <a:schemeClr val="tx2">
                    <a:lumMod val="75000"/>
                  </a:schemeClr>
                </a:solidFill>
              </a:rPr>
              <a:t>CONCLUSIONS FROM THE RE REPORT: REALISING THE POTENTIAL</a:t>
            </a:r>
            <a:endParaRPr lang="en-GB" altLang="en-US" sz="2700" b="0" i="1">
              <a:solidFill>
                <a:schemeClr val="tx2">
                  <a:lumMod val="75000"/>
                </a:schemeClr>
              </a:solidFill>
            </a:endParaRPr>
          </a:p>
        </p:txBody>
      </p:sp>
      <p:sp>
        <p:nvSpPr>
          <p:cNvPr id="12293" name="Content Placeholder 1"/>
          <p:cNvSpPr>
            <a:spLocks noGrp="1"/>
          </p:cNvSpPr>
          <p:nvPr>
            <p:ph idx="4294967295"/>
          </p:nvPr>
        </p:nvSpPr>
        <p:spPr>
          <a:xfrm>
            <a:off x="228600" y="1352550"/>
            <a:ext cx="8039742" cy="3299202"/>
          </a:xfrm>
          <a:prstGeom prst="rect">
            <a:avLst/>
          </a:prstGeom>
        </p:spPr>
        <p:txBody>
          <a:bodyPr>
            <a:noAutofit/>
          </a:bodyPr>
          <a:lstStyle/>
          <a:p>
            <a:pPr>
              <a:lnSpc>
                <a:spcPct val="120000"/>
              </a:lnSpc>
              <a:spcBef>
                <a:spcPts val="0"/>
              </a:spcBef>
              <a:spcAft>
                <a:spcPts val="0"/>
              </a:spcAft>
              <a:buFont typeface="Arial" charset="0"/>
              <a:buChar char="•"/>
            </a:pPr>
            <a:r>
              <a:rPr lang="en-GB" altLang="en-US" sz="2000" i="1" dirty="0"/>
              <a:t>With concerted action, there is </a:t>
            </a:r>
            <a:r>
              <a:rPr lang="en-GB" altLang="en-US" sz="2000" i="1" dirty="0">
                <a:solidFill>
                  <a:srgbClr val="FF0000"/>
                </a:solidFill>
              </a:rPr>
              <a:t>significant potential for increasing resource </a:t>
            </a:r>
            <a:r>
              <a:rPr lang="en-GB" altLang="en-US" sz="2000" i="1" dirty="0" smtClean="0">
                <a:solidFill>
                  <a:srgbClr val="FF0000"/>
                </a:solidFill>
              </a:rPr>
              <a:t>efficiency</a:t>
            </a:r>
            <a:r>
              <a:rPr lang="en-GB" altLang="en-US" sz="2000" i="1" dirty="0" smtClean="0"/>
              <a:t>.</a:t>
            </a:r>
          </a:p>
          <a:p>
            <a:pPr>
              <a:lnSpc>
                <a:spcPct val="120000"/>
              </a:lnSpc>
              <a:spcBef>
                <a:spcPts val="0"/>
              </a:spcBef>
              <a:spcAft>
                <a:spcPts val="0"/>
              </a:spcAft>
              <a:buFont typeface="Arial" charset="0"/>
              <a:buChar char="•"/>
            </a:pPr>
            <a:r>
              <a:rPr lang="en-GB" altLang="en-US" sz="2000" i="1" dirty="0" smtClean="0">
                <a:solidFill>
                  <a:srgbClr val="FF0000"/>
                </a:solidFill>
              </a:rPr>
              <a:t>Markets</a:t>
            </a:r>
            <a:r>
              <a:rPr lang="en-GB" altLang="en-US" sz="2000" i="1" dirty="0" smtClean="0">
                <a:solidFill>
                  <a:schemeClr val="tx1"/>
                </a:solidFill>
              </a:rPr>
              <a:t> </a:t>
            </a:r>
            <a:r>
              <a:rPr lang="en-GB" altLang="en-US" sz="2000" i="1" dirty="0">
                <a:solidFill>
                  <a:srgbClr val="FF0000"/>
                </a:solidFill>
              </a:rPr>
              <a:t>will not</a:t>
            </a:r>
            <a:r>
              <a:rPr lang="en-GB" altLang="en-US" sz="2000" i="1" dirty="0">
                <a:solidFill>
                  <a:schemeClr val="tx1"/>
                </a:solidFill>
              </a:rPr>
              <a:t> </a:t>
            </a:r>
            <a:r>
              <a:rPr lang="en-GB" altLang="en-US" sz="2000" i="1" dirty="0">
                <a:solidFill>
                  <a:srgbClr val="FF0000"/>
                </a:solidFill>
              </a:rPr>
              <a:t>achieve</a:t>
            </a:r>
            <a:r>
              <a:rPr lang="en-GB" altLang="en-US" sz="2000" i="1" dirty="0">
                <a:solidFill>
                  <a:schemeClr val="tx1"/>
                </a:solidFill>
              </a:rPr>
              <a:t> higher rates of resource efficiency </a:t>
            </a:r>
            <a:r>
              <a:rPr lang="en-GB" altLang="en-US" sz="2000" i="1" dirty="0">
                <a:solidFill>
                  <a:srgbClr val="FF0000"/>
                </a:solidFill>
              </a:rPr>
              <a:t>by themselves. Public policy and political will </a:t>
            </a:r>
            <a:r>
              <a:rPr lang="en-GB" altLang="en-US" sz="2000" i="1" dirty="0">
                <a:solidFill>
                  <a:schemeClr val="tx1"/>
                </a:solidFill>
              </a:rPr>
              <a:t>be </a:t>
            </a:r>
            <a:r>
              <a:rPr lang="en-GB" altLang="en-US" sz="2000" i="1" dirty="0" smtClean="0">
                <a:solidFill>
                  <a:schemeClr val="tx1"/>
                </a:solidFill>
              </a:rPr>
              <a:t>needed. </a:t>
            </a:r>
            <a:endParaRPr lang="en-GB" altLang="en-US" sz="2000" i="1" dirty="0">
              <a:solidFill>
                <a:srgbClr val="FF0000"/>
              </a:solidFill>
            </a:endParaRPr>
          </a:p>
          <a:p>
            <a:pPr>
              <a:lnSpc>
                <a:spcPct val="120000"/>
              </a:lnSpc>
              <a:spcBef>
                <a:spcPts val="0"/>
              </a:spcBef>
              <a:spcAft>
                <a:spcPts val="0"/>
              </a:spcAft>
              <a:buFont typeface="Arial" charset="0"/>
              <a:buChar char="•"/>
            </a:pPr>
            <a:r>
              <a:rPr lang="en-GB" sz="2000" i="1" dirty="0">
                <a:solidFill>
                  <a:schemeClr val="tx1"/>
                </a:solidFill>
              </a:rPr>
              <a:t>There are </a:t>
            </a:r>
            <a:r>
              <a:rPr lang="en-GB" sz="2000" i="1" dirty="0">
                <a:solidFill>
                  <a:srgbClr val="FF0000"/>
                </a:solidFill>
              </a:rPr>
              <a:t>significant barriers </a:t>
            </a:r>
            <a:r>
              <a:rPr lang="en-GB" sz="2000" i="1" dirty="0">
                <a:solidFill>
                  <a:schemeClr val="tx1"/>
                </a:solidFill>
              </a:rPr>
              <a:t>to the increases in resource efficiency </a:t>
            </a:r>
            <a:r>
              <a:rPr lang="en-GB" sz="2000" i="1" dirty="0" smtClean="0">
                <a:solidFill>
                  <a:schemeClr val="tx1"/>
                </a:solidFill>
              </a:rPr>
              <a:t>required</a:t>
            </a:r>
            <a:r>
              <a:rPr lang="en-GB" sz="2000" i="1" dirty="0">
                <a:solidFill>
                  <a:schemeClr val="tx1"/>
                </a:solidFill>
              </a:rPr>
              <a:t>, </a:t>
            </a:r>
            <a:r>
              <a:rPr lang="en-GB" sz="2000" i="1" dirty="0">
                <a:solidFill>
                  <a:srgbClr val="FF0000"/>
                </a:solidFill>
              </a:rPr>
              <a:t>b</a:t>
            </a:r>
            <a:r>
              <a:rPr lang="en-GB" altLang="en-US" sz="2000" i="1" dirty="0">
                <a:solidFill>
                  <a:srgbClr val="FF0000"/>
                </a:solidFill>
              </a:rPr>
              <a:t>ut</a:t>
            </a:r>
            <a:r>
              <a:rPr lang="en-GB" altLang="en-US" sz="2000" i="1" dirty="0">
                <a:solidFill>
                  <a:schemeClr val="tx1"/>
                </a:solidFill>
              </a:rPr>
              <a:t> they </a:t>
            </a:r>
            <a:r>
              <a:rPr lang="en-GB" altLang="en-US" sz="2000" i="1" dirty="0">
                <a:solidFill>
                  <a:srgbClr val="FF0000"/>
                </a:solidFill>
              </a:rPr>
              <a:t>can be </a:t>
            </a:r>
            <a:r>
              <a:rPr lang="en-GB" altLang="en-US" sz="2000" i="1" dirty="0" smtClean="0">
                <a:solidFill>
                  <a:srgbClr val="FF0000"/>
                </a:solidFill>
              </a:rPr>
              <a:t>removed.</a:t>
            </a:r>
            <a:r>
              <a:rPr lang="en-GB" altLang="en-US" sz="2000" i="1" dirty="0">
                <a:ea typeface="ＭＳ Ｐゴシック" charset="-128"/>
              </a:rPr>
              <a:t> </a:t>
            </a:r>
            <a:endParaRPr lang="en-GB" altLang="en-US" sz="2000" i="1" dirty="0" smtClean="0">
              <a:ea typeface="ＭＳ Ｐゴシック" charset="-128"/>
            </a:endParaRPr>
          </a:p>
          <a:p>
            <a:pPr>
              <a:lnSpc>
                <a:spcPct val="120000"/>
              </a:lnSpc>
              <a:spcBef>
                <a:spcPts val="0"/>
              </a:spcBef>
              <a:spcAft>
                <a:spcPts val="0"/>
              </a:spcAft>
              <a:buFont typeface="Arial" charset="0"/>
              <a:buChar char="•"/>
            </a:pPr>
            <a:r>
              <a:rPr lang="en-GB" altLang="en-US" sz="2000" i="1" dirty="0" smtClean="0">
                <a:ea typeface="ＭＳ Ｐゴシック" charset="-128"/>
              </a:rPr>
              <a:t>Improving </a:t>
            </a:r>
            <a:r>
              <a:rPr lang="en-GB" altLang="en-US" sz="2000" i="1" dirty="0">
                <a:ea typeface="ＭＳ Ｐゴシック" charset="-128"/>
              </a:rPr>
              <a:t>resource efficiency is </a:t>
            </a:r>
            <a:r>
              <a:rPr lang="en-GB" altLang="en-US" sz="2000" i="1" dirty="0">
                <a:solidFill>
                  <a:srgbClr val="FF0000"/>
                </a:solidFill>
                <a:ea typeface="ＭＳ Ｐゴシック" charset="-128"/>
              </a:rPr>
              <a:t>indispensable for meeting climate change targets </a:t>
            </a:r>
            <a:r>
              <a:rPr lang="en-GB" altLang="en-US" sz="2000" i="1" dirty="0">
                <a:ea typeface="ＭＳ Ｐゴシック" charset="-128"/>
              </a:rPr>
              <a:t>cost effectively.</a:t>
            </a:r>
            <a:endParaRPr lang="en-GB" altLang="en-US" sz="2000" i="1" dirty="0">
              <a:solidFill>
                <a:srgbClr val="FF0000"/>
              </a:solidFill>
            </a:endParaRPr>
          </a:p>
          <a:p>
            <a:pPr>
              <a:lnSpc>
                <a:spcPct val="120000"/>
              </a:lnSpc>
              <a:spcBef>
                <a:spcPts val="0"/>
              </a:spcBef>
              <a:spcAft>
                <a:spcPts val="0"/>
              </a:spcAft>
              <a:buFont typeface="Arial" charset="0"/>
              <a:buChar char="•"/>
            </a:pPr>
            <a:endParaRPr lang="en-GB" altLang="en-US" sz="2000" i="1" dirty="0">
              <a:solidFill>
                <a:srgbClr val="FF0000"/>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57150"/>
            <a:ext cx="1555991" cy="730511"/>
          </a:xfrm>
          <a:prstGeom prst="rect">
            <a:avLst/>
          </a:prstGeom>
        </p:spPr>
      </p:pic>
      <p:pic>
        <p:nvPicPr>
          <p:cNvPr id="6" name="Picture 5" descr="unepbluetransp300"/>
          <p:cNvPicPr>
            <a:picLocks noChangeAspect="1" noChangeArrowheads="1"/>
          </p:cNvPicPr>
          <p:nvPr/>
        </p:nvPicPr>
        <p:blipFill>
          <a:blip r:embed="rId4" cstate="print"/>
          <a:srcRect/>
          <a:stretch>
            <a:fillRect/>
          </a:stretch>
        </p:blipFill>
        <p:spPr bwMode="auto">
          <a:xfrm>
            <a:off x="8268342" y="57150"/>
            <a:ext cx="723257" cy="748164"/>
          </a:xfrm>
          <a:prstGeom prst="rect">
            <a:avLst/>
          </a:prstGeom>
          <a:noFill/>
          <a:ln w="9525">
            <a:noFill/>
            <a:miter lim="800000"/>
            <a:headEnd/>
            <a:tailEnd/>
          </a:ln>
        </p:spPr>
      </p:pic>
      <p:pic>
        <p:nvPicPr>
          <p:cNvPr id="7" name="Picture 6"/>
          <p:cNvPicPr>
            <a:picLocks noChangeAspect="1"/>
          </p:cNvPicPr>
          <p:nvPr/>
        </p:nvPicPr>
        <p:blipFill>
          <a:blip r:embed="rId5" cstate="print"/>
          <a:stretch>
            <a:fillRect/>
          </a:stretch>
        </p:blipFill>
        <p:spPr>
          <a:xfrm>
            <a:off x="7391400" y="3409950"/>
            <a:ext cx="1361940" cy="1295400"/>
          </a:xfrm>
          <a:prstGeom prst="rect">
            <a:avLst/>
          </a:prstGeom>
        </p:spPr>
      </p:pic>
    </p:spTree>
    <p:extLst>
      <p:ext uri="{BB962C8B-B14F-4D97-AF65-F5344CB8AC3E}">
        <p14:creationId xmlns:p14="http://schemas.microsoft.com/office/powerpoint/2010/main" val="916487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39752" y="1701402"/>
            <a:ext cx="1871663" cy="917972"/>
          </a:xfrm>
          <a:prstGeom prst="rect">
            <a:avLst/>
          </a:prstGeom>
          <a:solidFill>
            <a:srgbClr val="4E67C8"/>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2000" i="1" dirty="0" smtClean="0">
                <a:solidFill>
                  <a:schemeClr val="bg1"/>
                </a:solidFill>
                <a:latin typeface="+mj-lt"/>
                <a:cs typeface="Arial"/>
              </a:rPr>
              <a:t>LAND</a:t>
            </a:r>
            <a:endParaRPr lang="en-GB" sz="2000" i="1" dirty="0">
              <a:solidFill>
                <a:schemeClr val="bg1"/>
              </a:solidFill>
              <a:latin typeface="+mj-lt"/>
              <a:cs typeface="Arial"/>
            </a:endParaRPr>
          </a:p>
        </p:txBody>
      </p:sp>
      <p:sp>
        <p:nvSpPr>
          <p:cNvPr id="7" name="Rectangle 6"/>
          <p:cNvSpPr/>
          <p:nvPr/>
        </p:nvSpPr>
        <p:spPr>
          <a:xfrm>
            <a:off x="6751638" y="1688307"/>
            <a:ext cx="1871662" cy="917972"/>
          </a:xfrm>
          <a:prstGeom prst="rect">
            <a:avLst/>
          </a:prstGeom>
          <a:solidFill>
            <a:srgbClr val="4E67C8"/>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2000" i="1" dirty="0" smtClean="0">
                <a:solidFill>
                  <a:srgbClr val="FFFFFF"/>
                </a:solidFill>
                <a:latin typeface="+mj-lt"/>
                <a:cs typeface="Arial"/>
              </a:rPr>
              <a:t>MATERIALS</a:t>
            </a:r>
            <a:endParaRPr lang="en-GB" sz="2000" i="1" dirty="0">
              <a:solidFill>
                <a:srgbClr val="FFFFFF"/>
              </a:solidFill>
              <a:latin typeface="+mj-lt"/>
              <a:cs typeface="Arial"/>
            </a:endParaRPr>
          </a:p>
        </p:txBody>
      </p:sp>
      <p:sp>
        <p:nvSpPr>
          <p:cNvPr id="8" name="Rectangle 7"/>
          <p:cNvSpPr/>
          <p:nvPr/>
        </p:nvSpPr>
        <p:spPr>
          <a:xfrm>
            <a:off x="4643438" y="1688307"/>
            <a:ext cx="1873250" cy="91797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2000" i="1" dirty="0" smtClean="0">
                <a:solidFill>
                  <a:srgbClr val="000090"/>
                </a:solidFill>
                <a:latin typeface="+mj-lt"/>
                <a:cs typeface="Arial"/>
              </a:rPr>
              <a:t>GHG</a:t>
            </a:r>
            <a:endParaRPr lang="en-GB" sz="2000" i="1" dirty="0">
              <a:solidFill>
                <a:srgbClr val="000090"/>
              </a:solidFill>
              <a:latin typeface="+mj-lt"/>
              <a:cs typeface="Arial"/>
            </a:endParaRPr>
          </a:p>
        </p:txBody>
      </p:sp>
      <p:sp>
        <p:nvSpPr>
          <p:cNvPr id="9" name="Rectangle 8"/>
          <p:cNvSpPr/>
          <p:nvPr/>
        </p:nvSpPr>
        <p:spPr>
          <a:xfrm>
            <a:off x="2581275" y="1701402"/>
            <a:ext cx="1873250" cy="917972"/>
          </a:xfrm>
          <a:prstGeom prst="rect">
            <a:avLst/>
          </a:prstGeom>
          <a:solidFill>
            <a:srgbClr val="4E67C8"/>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BE" sz="2000" i="1" dirty="0" smtClean="0">
                <a:solidFill>
                  <a:srgbClr val="FFFFFF"/>
                </a:solidFill>
                <a:latin typeface="+mj-lt"/>
                <a:cs typeface="Arial"/>
              </a:rPr>
              <a:t>WATER</a:t>
            </a:r>
            <a:endParaRPr lang="en-GB" sz="2000" i="1" dirty="0">
              <a:solidFill>
                <a:srgbClr val="FFFFFF"/>
              </a:solidFill>
              <a:latin typeface="+mj-lt"/>
              <a:cs typeface="Arial"/>
            </a:endParaRPr>
          </a:p>
        </p:txBody>
      </p:sp>
      <p:sp>
        <p:nvSpPr>
          <p:cNvPr id="10" name="Rectangle 9"/>
          <p:cNvSpPr/>
          <p:nvPr/>
        </p:nvSpPr>
        <p:spPr>
          <a:xfrm>
            <a:off x="539750" y="663178"/>
            <a:ext cx="8102600" cy="917972"/>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4000" i="1" dirty="0" smtClean="0">
                <a:solidFill>
                  <a:srgbClr val="000090"/>
                </a:solidFill>
                <a:latin typeface="+mj-lt"/>
                <a:cs typeface="Arial"/>
              </a:rPr>
              <a:t>CARBON MANAGEMENT</a:t>
            </a:r>
            <a:endParaRPr lang="en-GB" sz="2400" i="1" dirty="0">
              <a:solidFill>
                <a:srgbClr val="000090"/>
              </a:solidFill>
              <a:latin typeface="+mj-lt"/>
              <a:cs typeface="Arial"/>
            </a:endParaRPr>
          </a:p>
        </p:txBody>
      </p:sp>
      <p:sp>
        <p:nvSpPr>
          <p:cNvPr id="13" name="Rectangle 12"/>
          <p:cNvSpPr/>
          <p:nvPr/>
        </p:nvSpPr>
        <p:spPr>
          <a:xfrm>
            <a:off x="533400" y="2724150"/>
            <a:ext cx="8102600" cy="91797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4000" i="1" dirty="0" smtClean="0">
                <a:solidFill>
                  <a:srgbClr val="FFFFFF"/>
                </a:solidFill>
                <a:latin typeface="+mj-lt"/>
                <a:cs typeface="Arial"/>
              </a:rPr>
              <a:t>DECOUPLING</a:t>
            </a:r>
            <a:endParaRPr lang="en-GB" sz="2400" i="1" dirty="0">
              <a:solidFill>
                <a:srgbClr val="FFFFFF"/>
              </a:solidFill>
              <a:latin typeface="+mj-lt"/>
              <a:cs typeface="Arial"/>
            </a:endParaRPr>
          </a:p>
        </p:txBody>
      </p:sp>
      <p:sp>
        <p:nvSpPr>
          <p:cNvPr id="2" name="TextBox 1"/>
          <p:cNvSpPr txBox="1"/>
          <p:nvPr/>
        </p:nvSpPr>
        <p:spPr>
          <a:xfrm>
            <a:off x="2590800" y="133350"/>
            <a:ext cx="3886200" cy="461665"/>
          </a:xfrm>
          <a:prstGeom prst="rect">
            <a:avLst/>
          </a:prstGeom>
          <a:noFill/>
          <a:ln w="38100" cmpd="sng">
            <a:solidFill>
              <a:srgbClr val="FF8021"/>
            </a:solidFill>
          </a:ln>
        </p:spPr>
        <p:txBody>
          <a:bodyPr wrap="square" rtlCol="0">
            <a:spAutoFit/>
          </a:bodyPr>
          <a:lstStyle/>
          <a:p>
            <a:pPr algn="ctr"/>
            <a:r>
              <a:rPr lang="en-GB" sz="2400" i="1" dirty="0" smtClean="0">
                <a:solidFill>
                  <a:srgbClr val="000090"/>
                </a:solidFill>
                <a:latin typeface="+mj-lt"/>
                <a:cs typeface="Arial"/>
              </a:rPr>
              <a:t>CLIMATE </a:t>
            </a:r>
            <a:endParaRPr lang="en-GB" sz="2400" i="1" dirty="0">
              <a:solidFill>
                <a:srgbClr val="000090"/>
              </a:solidFill>
              <a:latin typeface="+mj-lt"/>
              <a:cs typeface="Arial"/>
            </a:endParaRPr>
          </a:p>
        </p:txBody>
      </p:sp>
      <p:sp>
        <p:nvSpPr>
          <p:cNvPr id="11" name="TextBox 10"/>
          <p:cNvSpPr txBox="1"/>
          <p:nvPr/>
        </p:nvSpPr>
        <p:spPr>
          <a:xfrm>
            <a:off x="2590800" y="3710285"/>
            <a:ext cx="3886200" cy="461665"/>
          </a:xfrm>
          <a:prstGeom prst="rect">
            <a:avLst/>
          </a:prstGeom>
          <a:noFill/>
          <a:ln w="38100" cmpd="sng">
            <a:solidFill>
              <a:schemeClr val="tx2">
                <a:lumMod val="60000"/>
                <a:lumOff val="40000"/>
              </a:schemeClr>
            </a:solidFill>
          </a:ln>
        </p:spPr>
        <p:txBody>
          <a:bodyPr wrap="square" rtlCol="0">
            <a:spAutoFit/>
          </a:bodyPr>
          <a:lstStyle/>
          <a:p>
            <a:pPr algn="ctr"/>
            <a:r>
              <a:rPr lang="en-GB" sz="2400" i="1" dirty="0" smtClean="0">
                <a:solidFill>
                  <a:srgbClr val="000090"/>
                </a:solidFill>
                <a:latin typeface="+mj-lt"/>
                <a:cs typeface="Arial"/>
              </a:rPr>
              <a:t>RESOURCES</a:t>
            </a:r>
            <a:endParaRPr lang="en-GB" sz="2400" i="1" dirty="0">
              <a:solidFill>
                <a:schemeClr val="bg1"/>
              </a:solidFill>
              <a:latin typeface="+mj-lt"/>
              <a:cs typeface="Arial"/>
            </a:endParaRPr>
          </a:p>
        </p:txBody>
      </p:sp>
      <p:sp>
        <p:nvSpPr>
          <p:cNvPr id="4" name="Rectangle 3"/>
          <p:cNvSpPr/>
          <p:nvPr/>
        </p:nvSpPr>
        <p:spPr>
          <a:xfrm>
            <a:off x="1112215" y="4334530"/>
            <a:ext cx="6991016" cy="477054"/>
          </a:xfrm>
          <a:prstGeom prst="rect">
            <a:avLst/>
          </a:prstGeom>
          <a:noFill/>
        </p:spPr>
        <p:txBody>
          <a:bodyPr wrap="none" lIns="91440" tIns="45720" rIns="91440" bIns="45720">
            <a:spAutoFit/>
          </a:bodyPr>
          <a:lstStyle/>
          <a:p>
            <a:pPr algn="ctr"/>
            <a:r>
              <a:rPr lang="en-GB" sz="2500" i="1" cap="none" spc="50" dirty="0" smtClean="0">
                <a:ln w="9525" cmpd="sng">
                  <a:solidFill>
                    <a:schemeClr val="accent1"/>
                  </a:solidFill>
                  <a:prstDash val="solid"/>
                </a:ln>
                <a:solidFill>
                  <a:srgbClr val="70AD47">
                    <a:tint val="1000"/>
                  </a:srgbClr>
                </a:solidFill>
                <a:effectLst>
                  <a:glow rad="38100">
                    <a:schemeClr val="accent1">
                      <a:alpha val="40000"/>
                    </a:schemeClr>
                  </a:glow>
                </a:effectLst>
                <a:latin typeface="+mj-lt"/>
                <a:cs typeface="Arial"/>
              </a:rPr>
              <a:t>LOW CARBON RESOURCE EFFICIENT ECONOMY</a:t>
            </a:r>
            <a:endParaRPr lang="en-US" sz="2500" i="1" cap="none" spc="50" dirty="0">
              <a:ln w="9525" cmpd="sng">
                <a:solidFill>
                  <a:schemeClr val="accent1"/>
                </a:solidFill>
                <a:prstDash val="solid"/>
              </a:ln>
              <a:solidFill>
                <a:srgbClr val="70AD47">
                  <a:tint val="1000"/>
                </a:srgbClr>
              </a:solidFill>
              <a:effectLst>
                <a:glow rad="38100">
                  <a:schemeClr val="accent1">
                    <a:alpha val="40000"/>
                  </a:schemeClr>
                </a:glow>
              </a:effectLst>
              <a:latin typeface="+mj-lt"/>
            </a:endParaRPr>
          </a:p>
        </p:txBody>
      </p:sp>
    </p:spTree>
    <p:extLst>
      <p:ext uri="{BB962C8B-B14F-4D97-AF65-F5344CB8AC3E}">
        <p14:creationId xmlns:p14="http://schemas.microsoft.com/office/powerpoint/2010/main" val="1750269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3" grpId="0" animBg="1"/>
      <p:bldP spid="2" grpId="0" animBg="1"/>
      <p:bldP spid="11"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1295400" y="971550"/>
            <a:ext cx="6629400" cy="289560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fr-BE" sz="8800" i="1" dirty="0" smtClean="0">
                <a:solidFill>
                  <a:srgbClr val="FF0000"/>
                </a:solidFill>
                <a:cs typeface="Arial"/>
              </a:rPr>
              <a:t>CIRCULAR </a:t>
            </a:r>
            <a:r>
              <a:rPr lang="fr-BE" sz="8800" i="1" dirty="0" smtClean="0">
                <a:solidFill>
                  <a:schemeClr val="tx1"/>
                </a:solidFill>
                <a:cs typeface="Arial"/>
              </a:rPr>
              <a:t>ECONOMY</a:t>
            </a:r>
          </a:p>
          <a:p>
            <a:pPr marL="0" indent="0" algn="ctr">
              <a:buNone/>
            </a:pPr>
            <a:endParaRPr lang="fr-BE" sz="11500" i="1" dirty="0" smtClean="0">
              <a:solidFill>
                <a:srgbClr val="FF0000"/>
              </a:solidFill>
              <a:cs typeface="Arial"/>
            </a:endParaRPr>
          </a:p>
        </p:txBody>
      </p:sp>
    </p:spTree>
    <p:extLst>
      <p:ext uri="{BB962C8B-B14F-4D97-AF65-F5344CB8AC3E}">
        <p14:creationId xmlns:p14="http://schemas.microsoft.com/office/powerpoint/2010/main" val="1587650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anim calcmode="lin" valueType="num">
                                      <p:cBhvr>
                                        <p:cTn id="8"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3970" name="Object 2" hidden="1"/>
          <p:cNvGraphicFramePr>
            <a:graphicFrameLocks noChangeAspect="1"/>
          </p:cNvGraphicFramePr>
          <p:nvPr>
            <p:custDataLst>
              <p:tags r:id="rId2"/>
            </p:custDataLst>
            <p:extLst/>
          </p:nvPr>
        </p:nvGraphicFramePr>
        <p:xfrm>
          <a:off x="270" y="1"/>
          <a:ext cx="161974" cy="121481"/>
        </p:xfrm>
        <a:graphic>
          <a:graphicData uri="http://schemas.openxmlformats.org/presentationml/2006/ole">
            <mc:AlternateContent xmlns:mc="http://schemas.openxmlformats.org/markup-compatibility/2006">
              <mc:Choice xmlns:v="urn:schemas-microsoft-com:vml" Requires="v">
                <p:oleObj spid="_x0000_s23605" name="think-cell Slide" r:id="rId5" imgW="360" imgH="360" progId="">
                  <p:embed/>
                </p:oleObj>
              </mc:Choice>
              <mc:Fallback>
                <p:oleObj name="think-cell Slide" r:id="rId5" imgW="360" imgH="360" progId="">
                  <p:embed/>
                  <p:pic>
                    <p:nvPicPr>
                      <p:cNvPr id="0" name="Picture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0" y="1"/>
                        <a:ext cx="161974" cy="1214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 name="Picture 1"/>
          <p:cNvPicPr>
            <a:picLocks noChangeAspect="1"/>
          </p:cNvPicPr>
          <p:nvPr/>
        </p:nvPicPr>
        <p:blipFill rotWithShape="1">
          <a:blip r:embed="rId7" cstate="print"/>
          <a:srcRect r="4007" b="9440"/>
          <a:stretch/>
        </p:blipFill>
        <p:spPr>
          <a:xfrm>
            <a:off x="0" y="-36740"/>
            <a:ext cx="9144000" cy="5180240"/>
          </a:xfrm>
          <a:prstGeom prst="rect">
            <a:avLst/>
          </a:prstGeom>
        </p:spPr>
      </p:pic>
      <p:pic>
        <p:nvPicPr>
          <p:cNvPr id="5" name="Picture 4"/>
          <p:cNvPicPr>
            <a:picLocks noChangeAspect="1"/>
          </p:cNvPicPr>
          <p:nvPr/>
        </p:nvPicPr>
        <p:blipFill rotWithShape="1">
          <a:blip r:embed="rId7" cstate="print"/>
          <a:srcRect l="69469" t="87151" r="4007" b="2674"/>
          <a:stretch/>
        </p:blipFill>
        <p:spPr>
          <a:xfrm>
            <a:off x="6308996" y="4466662"/>
            <a:ext cx="2393917" cy="522448"/>
          </a:xfrm>
          <a:prstGeom prst="rect">
            <a:avLst/>
          </a:prstGeom>
        </p:spPr>
      </p:pic>
      <p:sp>
        <p:nvSpPr>
          <p:cNvPr id="21" name="Rectangle 9"/>
          <p:cNvSpPr txBox="1"/>
          <p:nvPr/>
        </p:nvSpPr>
        <p:spPr>
          <a:xfrm>
            <a:off x="6400801" y="4146887"/>
            <a:ext cx="2743200" cy="1015663"/>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US" sz="700" b="1" dirty="0" smtClean="0">
                <a:solidFill>
                  <a:srgbClr val="000000"/>
                </a:solidFill>
              </a:rPr>
              <a:t>1. Hunting and fishing</a:t>
            </a:r>
          </a:p>
          <a:p>
            <a:pPr marL="115888" indent="-115888"/>
            <a:r>
              <a:rPr lang="en-US" sz="700" b="1" dirty="0" smtClean="0">
                <a:solidFill>
                  <a:srgbClr val="000000"/>
                </a:solidFill>
              </a:rPr>
              <a:t>2. Can take both post-harvest and post-consumer waste as an input</a:t>
            </a:r>
          </a:p>
          <a:p>
            <a:endParaRPr lang="en-US" sz="700" b="1" dirty="0">
              <a:solidFill>
                <a:srgbClr val="000000"/>
              </a:solidFill>
            </a:endParaRPr>
          </a:p>
          <a:p>
            <a:r>
              <a:rPr lang="en-US" sz="700" b="1" dirty="0" smtClean="0">
                <a:solidFill>
                  <a:srgbClr val="000000"/>
                </a:solidFill>
              </a:rPr>
              <a:t>Source: Ellen MacArthur Foundation; McKinsey Center </a:t>
            </a:r>
            <a:br>
              <a:rPr lang="en-US" sz="700" b="1" dirty="0" smtClean="0">
                <a:solidFill>
                  <a:srgbClr val="000000"/>
                </a:solidFill>
              </a:rPr>
            </a:br>
            <a:r>
              <a:rPr lang="en-US" sz="700" b="1" dirty="0" smtClean="0">
                <a:solidFill>
                  <a:srgbClr val="000000"/>
                </a:solidFill>
              </a:rPr>
              <a:t>for Business and Environment; Stiftungsfonds </a:t>
            </a:r>
            <a:r>
              <a:rPr lang="de-DE" sz="700" b="1" dirty="0" smtClean="0">
                <a:solidFill>
                  <a:srgbClr val="000000"/>
                </a:solidFill>
              </a:rPr>
              <a:t>Für Umweltökonomie und Nachhaltigkeit </a:t>
            </a:r>
            <a:r>
              <a:rPr lang="en-US" sz="700" b="1" dirty="0" smtClean="0">
                <a:solidFill>
                  <a:srgbClr val="000000"/>
                </a:solidFill>
              </a:rPr>
              <a:t>(SUN); Drawing </a:t>
            </a:r>
            <a:br>
              <a:rPr lang="en-US" sz="700" b="1" dirty="0" smtClean="0">
                <a:solidFill>
                  <a:srgbClr val="000000"/>
                </a:solidFill>
              </a:rPr>
            </a:br>
            <a:r>
              <a:rPr lang="en-US" sz="700" b="1" dirty="0" smtClean="0">
                <a:solidFill>
                  <a:srgbClr val="000000"/>
                </a:solidFill>
              </a:rPr>
              <a:t>from Braungart &amp; McDonough Cradle to Cradle (C2C)</a:t>
            </a:r>
          </a:p>
          <a:p>
            <a:endParaRPr lang="en-US" sz="500" dirty="0">
              <a:solidFill>
                <a:schemeClr val="accent6"/>
              </a:solidFill>
            </a:endParaRPr>
          </a:p>
          <a:p>
            <a:endParaRPr lang="en-US" sz="500" dirty="0" smtClean="0">
              <a:solidFill>
                <a:schemeClr val="accent6"/>
              </a:solidFill>
            </a:endParaRPr>
          </a:p>
        </p:txBody>
      </p:sp>
      <p:pic>
        <p:nvPicPr>
          <p:cNvPr id="19" name="Picture 18"/>
          <p:cNvPicPr>
            <a:picLocks noChangeAspect="1"/>
          </p:cNvPicPr>
          <p:nvPr/>
        </p:nvPicPr>
        <p:blipFill>
          <a:blip r:embed="rId8" cstate="print"/>
          <a:stretch>
            <a:fillRect/>
          </a:stretch>
        </p:blipFill>
        <p:spPr>
          <a:xfrm>
            <a:off x="3594893" y="1097824"/>
            <a:ext cx="695222" cy="105489"/>
          </a:xfrm>
          <a:prstGeom prst="rect">
            <a:avLst/>
          </a:prstGeom>
        </p:spPr>
      </p:pic>
      <p:sp>
        <p:nvSpPr>
          <p:cNvPr id="9" name="Rectangle 6"/>
          <p:cNvSpPr txBox="1">
            <a:spLocks/>
          </p:cNvSpPr>
          <p:nvPr/>
        </p:nvSpPr>
        <p:spPr>
          <a:xfrm>
            <a:off x="76200" y="103006"/>
            <a:ext cx="457200" cy="492443"/>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US" sz="3200" b="1" dirty="0" smtClean="0">
                <a:solidFill>
                  <a:srgbClr val="000000"/>
                </a:solidFill>
              </a:rPr>
              <a:t>1</a:t>
            </a:r>
            <a:endParaRPr lang="en-US" sz="3200" b="1" dirty="0">
              <a:solidFill>
                <a:srgbClr val="000000"/>
              </a:solidFill>
            </a:endParaRPr>
          </a:p>
        </p:txBody>
      </p:sp>
      <p:sp>
        <p:nvSpPr>
          <p:cNvPr id="4" name="Rectangle 6"/>
          <p:cNvSpPr txBox="1"/>
          <p:nvPr/>
        </p:nvSpPr>
        <p:spPr>
          <a:xfrm>
            <a:off x="77661" y="-19050"/>
            <a:ext cx="608139" cy="153888"/>
          </a:xfrm>
          <a:prstGeom prst="rect">
            <a:avLst/>
          </a:prstGeom>
          <a:solidFill>
            <a:schemeClr val="bg1"/>
          </a:solidFill>
          <a:ln w="9525">
            <a:noFill/>
            <a:miter lim="800000"/>
            <a:headEnd/>
            <a:tailEnd/>
          </a:ln>
          <a:effectLst/>
        </p:spPr>
        <p:txBody>
          <a:bodyPr vert="horz" wrap="non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US" sz="1000" b="1" dirty="0" smtClean="0">
                <a:solidFill>
                  <a:srgbClr val="000000"/>
                </a:solidFill>
              </a:rPr>
              <a:t>PRINCIPLE</a:t>
            </a:r>
            <a:endParaRPr lang="en-US" sz="1000" b="1" dirty="0">
              <a:solidFill>
                <a:srgbClr val="000000"/>
              </a:solidFill>
            </a:endParaRPr>
          </a:p>
        </p:txBody>
      </p:sp>
      <p:sp>
        <p:nvSpPr>
          <p:cNvPr id="8" name="Rectangle 9"/>
          <p:cNvSpPr txBox="1"/>
          <p:nvPr/>
        </p:nvSpPr>
        <p:spPr>
          <a:xfrm>
            <a:off x="48876" y="472338"/>
            <a:ext cx="2008524" cy="846386"/>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GB" sz="1100" b="1" dirty="0" smtClean="0">
                <a:solidFill>
                  <a:srgbClr val="000000"/>
                </a:solidFill>
              </a:rPr>
              <a:t>Preserve and enhance natural capital by controlling finite stocks and balancing renewable resource flows </a:t>
            </a:r>
            <a:br>
              <a:rPr lang="en-GB" sz="1100" b="1" dirty="0" smtClean="0">
                <a:solidFill>
                  <a:srgbClr val="000000"/>
                </a:solidFill>
              </a:rPr>
            </a:br>
            <a:endParaRPr lang="en-GB" sz="1100" b="1" dirty="0">
              <a:solidFill>
                <a:srgbClr val="000000"/>
              </a:solidFill>
            </a:endParaRPr>
          </a:p>
        </p:txBody>
      </p:sp>
      <p:sp>
        <p:nvSpPr>
          <p:cNvPr id="12" name="Rectangle 6"/>
          <p:cNvSpPr txBox="1">
            <a:spLocks/>
          </p:cNvSpPr>
          <p:nvPr/>
        </p:nvSpPr>
        <p:spPr>
          <a:xfrm>
            <a:off x="76200" y="1809750"/>
            <a:ext cx="685800" cy="533400"/>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no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US" sz="3200" b="1" dirty="0" smtClean="0">
                <a:solidFill>
                  <a:srgbClr val="000000"/>
                </a:solidFill>
              </a:rPr>
              <a:t>2</a:t>
            </a:r>
            <a:endParaRPr lang="en-US" sz="3200" b="1" dirty="0">
              <a:solidFill>
                <a:srgbClr val="000000"/>
              </a:solidFill>
            </a:endParaRPr>
          </a:p>
        </p:txBody>
      </p:sp>
      <p:sp>
        <p:nvSpPr>
          <p:cNvPr id="13" name="Rectangle 6"/>
          <p:cNvSpPr txBox="1"/>
          <p:nvPr/>
        </p:nvSpPr>
        <p:spPr>
          <a:xfrm>
            <a:off x="87181" y="1657350"/>
            <a:ext cx="903419" cy="153888"/>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US" sz="1000" b="1" dirty="0" smtClean="0">
                <a:solidFill>
                  <a:srgbClr val="000000"/>
                </a:solidFill>
              </a:rPr>
              <a:t>PRINCIPLE</a:t>
            </a:r>
            <a:endParaRPr lang="en-US" sz="1000" b="1" dirty="0">
              <a:solidFill>
                <a:srgbClr val="000000"/>
              </a:solidFill>
            </a:endParaRPr>
          </a:p>
        </p:txBody>
      </p:sp>
      <p:sp>
        <p:nvSpPr>
          <p:cNvPr id="14" name="Rectangle 9"/>
          <p:cNvSpPr txBox="1"/>
          <p:nvPr/>
        </p:nvSpPr>
        <p:spPr>
          <a:xfrm>
            <a:off x="46106" y="2329755"/>
            <a:ext cx="1401694" cy="1292662"/>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GB" sz="1050" b="1" dirty="0" smtClean="0">
                <a:solidFill>
                  <a:srgbClr val="000000"/>
                </a:solidFill>
              </a:rPr>
              <a:t>Optimise resource yields by circulating products, components and materials in use at the highest utility at all times in both technical and biological cycles</a:t>
            </a:r>
          </a:p>
        </p:txBody>
      </p:sp>
      <p:sp>
        <p:nvSpPr>
          <p:cNvPr id="16" name="Rectangle 6"/>
          <p:cNvSpPr txBox="1">
            <a:spLocks/>
          </p:cNvSpPr>
          <p:nvPr/>
        </p:nvSpPr>
        <p:spPr>
          <a:xfrm>
            <a:off x="76200" y="4171950"/>
            <a:ext cx="838200" cy="369332"/>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no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US" sz="3200" b="1" dirty="0" smtClean="0">
                <a:solidFill>
                  <a:srgbClr val="000000"/>
                </a:solidFill>
              </a:rPr>
              <a:t>3</a:t>
            </a:r>
            <a:endParaRPr lang="en-US" sz="3200" b="1" dirty="0">
              <a:solidFill>
                <a:srgbClr val="000000"/>
              </a:solidFill>
            </a:endParaRPr>
          </a:p>
        </p:txBody>
      </p:sp>
      <p:sp>
        <p:nvSpPr>
          <p:cNvPr id="17" name="Rectangle 6"/>
          <p:cNvSpPr txBox="1"/>
          <p:nvPr/>
        </p:nvSpPr>
        <p:spPr>
          <a:xfrm>
            <a:off x="77661" y="4095750"/>
            <a:ext cx="608139" cy="153888"/>
          </a:xfrm>
          <a:prstGeom prst="rect">
            <a:avLst/>
          </a:prstGeom>
          <a:solidFill>
            <a:schemeClr val="bg1"/>
          </a:solidFill>
          <a:ln w="9525">
            <a:noFill/>
            <a:miter lim="800000"/>
            <a:headEnd/>
            <a:tailEnd/>
          </a:ln>
          <a:effectLst/>
        </p:spPr>
        <p:txBody>
          <a:bodyPr vert="horz" wrap="non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US" sz="1000" b="1" dirty="0" smtClean="0">
                <a:solidFill>
                  <a:srgbClr val="000000"/>
                </a:solidFill>
              </a:rPr>
              <a:t>PRINCIPLE</a:t>
            </a:r>
            <a:endParaRPr lang="en-US" sz="1000" b="1" dirty="0">
              <a:solidFill>
                <a:srgbClr val="000000"/>
              </a:solidFill>
            </a:endParaRPr>
          </a:p>
        </p:txBody>
      </p:sp>
      <p:sp>
        <p:nvSpPr>
          <p:cNvPr id="18" name="Rectangle 9"/>
          <p:cNvSpPr txBox="1"/>
          <p:nvPr/>
        </p:nvSpPr>
        <p:spPr>
          <a:xfrm>
            <a:off x="76200" y="4596140"/>
            <a:ext cx="2438400" cy="507831"/>
          </a:xfrm>
          <a:prstGeom prst="rect">
            <a:avLst/>
          </a:prstGeom>
          <a:solidFill>
            <a:schemeClr val="bg1"/>
          </a:solidFill>
          <a:ln w="9525">
            <a:noFill/>
            <a:miter lim="800000"/>
            <a:headEnd/>
            <a:tailEnd/>
          </a:ln>
          <a:effectLst/>
        </p:spPr>
        <p:txBody>
          <a:bodyPr vert="horz" wrap="square" lIns="0" tIns="0" rIns="0" bIns="0" numCol="1" anchor="t" anchorCtr="0" compatLnSpc="1">
            <a:prstTxWarp prst="textNoShape">
              <a:avLst/>
            </a:prstTxWarp>
            <a:spAutoFit/>
          </a:bodyPr>
          <a:lstStyle>
            <a:lvl1pPr marL="0" lvl="0" indent="0" defTabSz="913429" eaLnBrk="1" hangingPunct="1">
              <a:buClr>
                <a:schemeClr val="tx2"/>
              </a:buClr>
              <a:defRPr baseline="0">
                <a:latin typeface="+mn-lt"/>
              </a:defRPr>
            </a:lvl1pPr>
            <a:lvl2pPr marL="197586" lvl="1" indent="-195966" defTabSz="913429" eaLnBrk="1" hangingPunct="1">
              <a:buClr>
                <a:schemeClr val="tx2"/>
              </a:buClr>
              <a:buSzPct val="125000"/>
              <a:buFont typeface="Arial" charset="0"/>
              <a:buChar char="▪"/>
              <a:defRPr baseline="0">
                <a:latin typeface="+mn-lt"/>
              </a:defRPr>
            </a:lvl2pPr>
            <a:lvl3pPr marL="466431" lvl="2" indent="-267227" defTabSz="913429" eaLnBrk="1" hangingPunct="1">
              <a:buClr>
                <a:schemeClr val="tx2"/>
              </a:buClr>
              <a:buSzPct val="120000"/>
              <a:buFont typeface="Arial" charset="0"/>
              <a:buChar char="–"/>
              <a:defRPr baseline="0">
                <a:latin typeface="+mn-lt"/>
              </a:defRPr>
            </a:lvl3pPr>
            <a:lvl4pPr marL="626768" lvl="3" indent="-158716" defTabSz="913429" eaLnBrk="1" hangingPunct="1">
              <a:buClr>
                <a:schemeClr val="tx2"/>
              </a:buClr>
              <a:buSzPct val="120000"/>
              <a:buFont typeface="Arial" charset="0"/>
              <a:buChar char="▫"/>
              <a:defRPr baseline="0">
                <a:latin typeface="+mn-lt"/>
              </a:defRPr>
            </a:lvl4pPr>
            <a:lvl5pPr marL="764947" lvl="4" indent="-132804" defTabSz="913429" eaLnBrk="1" hangingPunct="1">
              <a:buClr>
                <a:schemeClr val="tx2"/>
              </a:buClr>
              <a:buSzPct val="89000"/>
              <a:buFont typeface="Arial" charset="0"/>
              <a:buChar char="-"/>
              <a:defRPr baseline="0">
                <a:latin typeface="+mn-lt"/>
              </a:defRPr>
            </a:lvl5pPr>
            <a:lvl6pPr marL="764947" indent="-132804" defTabSz="913429" fontAlgn="base">
              <a:spcBef>
                <a:spcPct val="0"/>
              </a:spcBef>
              <a:spcAft>
                <a:spcPct val="0"/>
              </a:spcAft>
              <a:buClr>
                <a:schemeClr val="tx2"/>
              </a:buClr>
              <a:buSzPct val="89000"/>
              <a:buFont typeface="Arial" charset="0"/>
              <a:buChar char="-"/>
              <a:defRPr baseline="0">
                <a:latin typeface="+mn-lt"/>
              </a:defRPr>
            </a:lvl6pPr>
            <a:lvl7pPr marL="764947" indent="-132804" defTabSz="913429" fontAlgn="base">
              <a:spcBef>
                <a:spcPct val="0"/>
              </a:spcBef>
              <a:spcAft>
                <a:spcPct val="0"/>
              </a:spcAft>
              <a:buClr>
                <a:schemeClr val="tx2"/>
              </a:buClr>
              <a:buSzPct val="89000"/>
              <a:buFont typeface="Arial" charset="0"/>
              <a:buChar char="-"/>
              <a:defRPr baseline="0">
                <a:latin typeface="+mn-lt"/>
              </a:defRPr>
            </a:lvl7pPr>
            <a:lvl8pPr marL="764947" indent="-132804" defTabSz="913429" fontAlgn="base">
              <a:spcBef>
                <a:spcPct val="0"/>
              </a:spcBef>
              <a:spcAft>
                <a:spcPct val="0"/>
              </a:spcAft>
              <a:buClr>
                <a:schemeClr val="tx2"/>
              </a:buClr>
              <a:buSzPct val="89000"/>
              <a:buFont typeface="Arial" charset="0"/>
              <a:buChar char="-"/>
              <a:defRPr baseline="0">
                <a:latin typeface="+mn-lt"/>
              </a:defRPr>
            </a:lvl8pPr>
            <a:lvl9pPr marL="764947" indent="-132804" defTabSz="913429" fontAlgn="base">
              <a:spcBef>
                <a:spcPct val="0"/>
              </a:spcBef>
              <a:spcAft>
                <a:spcPct val="0"/>
              </a:spcAft>
              <a:buClr>
                <a:schemeClr val="tx2"/>
              </a:buClr>
              <a:buSzPct val="89000"/>
              <a:buFont typeface="Arial" charset="0"/>
              <a:buChar char="-"/>
              <a:defRPr baseline="0">
                <a:latin typeface="+mn-lt"/>
              </a:defRPr>
            </a:lvl9pPr>
          </a:lstStyle>
          <a:p>
            <a:r>
              <a:rPr lang="en-GB" sz="1100" b="1" dirty="0" smtClean="0">
                <a:solidFill>
                  <a:srgbClr val="000000"/>
                </a:solidFill>
              </a:rPr>
              <a:t>Foster system effectiveness by revealing and designing out negative externalities </a:t>
            </a:r>
            <a:endParaRPr lang="en-GB" sz="900" b="1" dirty="0" smtClean="0">
              <a:solidFill>
                <a:srgbClr val="000000"/>
              </a:solidFill>
            </a:endParaRPr>
          </a:p>
        </p:txBody>
      </p:sp>
    </p:spTree>
    <p:extLst>
      <p:ext uri="{BB962C8B-B14F-4D97-AF65-F5344CB8AC3E}">
        <p14:creationId xmlns:p14="http://schemas.microsoft.com/office/powerpoint/2010/main" val="11493368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533400" y="742950"/>
            <a:ext cx="8153400" cy="350520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fr-BE" sz="7200" i="1" dirty="0" smtClean="0">
                <a:solidFill>
                  <a:srgbClr val="FF0000"/>
                </a:solidFill>
                <a:cs typeface="Arial"/>
              </a:rPr>
              <a:t>THE WORLD WE LIVE IN </a:t>
            </a:r>
            <a:endParaRPr lang="fr-BE" sz="4400" i="1" dirty="0">
              <a:solidFill>
                <a:schemeClr val="tx1"/>
              </a:solidFill>
              <a:cs typeface="Arial"/>
            </a:endParaRPr>
          </a:p>
          <a:p>
            <a:pPr marL="0" indent="0" algn="ctr">
              <a:buNone/>
            </a:pPr>
            <a:r>
              <a:rPr lang="fr-BE" sz="4400" i="1" dirty="0" smtClean="0">
                <a:solidFill>
                  <a:schemeClr val="tx1"/>
                </a:solidFill>
                <a:cs typeface="Arial"/>
              </a:rPr>
              <a:t>AND CHALLENGES WE ARE FACING</a:t>
            </a:r>
          </a:p>
        </p:txBody>
      </p:sp>
    </p:spTree>
    <p:extLst>
      <p:ext uri="{BB962C8B-B14F-4D97-AF65-F5344CB8AC3E}">
        <p14:creationId xmlns:p14="http://schemas.microsoft.com/office/powerpoint/2010/main" val="1748031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80">
                                          <p:stCondLst>
                                            <p:cond delay="0"/>
                                          </p:stCondLst>
                                        </p:cTn>
                                        <p:tgtEl>
                                          <p:spTgt spid="6">
                                            <p:txEl>
                                              <p:pRg st="0" end="0"/>
                                            </p:txEl>
                                          </p:spTgt>
                                        </p:tgtEl>
                                      </p:cBhvr>
                                    </p:animEffect>
                                    <p:anim calcmode="lin" valueType="num">
                                      <p:cBhvr>
                                        <p:cTn id="8"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0" end="0"/>
                                            </p:txEl>
                                          </p:spTgt>
                                        </p:tgtEl>
                                      </p:cBhvr>
                                      <p:to x="100000" y="60000"/>
                                    </p:animScale>
                                    <p:animScale>
                                      <p:cBhvr>
                                        <p:cTn id="14" dur="166" decel="50000">
                                          <p:stCondLst>
                                            <p:cond delay="676"/>
                                          </p:stCondLst>
                                        </p:cTn>
                                        <p:tgtEl>
                                          <p:spTgt spid="6">
                                            <p:txEl>
                                              <p:pRg st="0" end="0"/>
                                            </p:txEl>
                                          </p:spTgt>
                                        </p:tgtEl>
                                      </p:cBhvr>
                                      <p:to x="100000" y="100000"/>
                                    </p:animScale>
                                    <p:animScale>
                                      <p:cBhvr>
                                        <p:cTn id="15" dur="26">
                                          <p:stCondLst>
                                            <p:cond delay="1312"/>
                                          </p:stCondLst>
                                        </p:cTn>
                                        <p:tgtEl>
                                          <p:spTgt spid="6">
                                            <p:txEl>
                                              <p:pRg st="0" end="0"/>
                                            </p:txEl>
                                          </p:spTgt>
                                        </p:tgtEl>
                                      </p:cBhvr>
                                      <p:to x="100000" y="80000"/>
                                    </p:animScale>
                                    <p:animScale>
                                      <p:cBhvr>
                                        <p:cTn id="16" dur="166" decel="50000">
                                          <p:stCondLst>
                                            <p:cond delay="1338"/>
                                          </p:stCondLst>
                                        </p:cTn>
                                        <p:tgtEl>
                                          <p:spTgt spid="6">
                                            <p:txEl>
                                              <p:pRg st="0" end="0"/>
                                            </p:txEl>
                                          </p:spTgt>
                                        </p:tgtEl>
                                      </p:cBhvr>
                                      <p:to x="100000" y="100000"/>
                                    </p:animScale>
                                    <p:animScale>
                                      <p:cBhvr>
                                        <p:cTn id="17" dur="26">
                                          <p:stCondLst>
                                            <p:cond delay="1642"/>
                                          </p:stCondLst>
                                        </p:cTn>
                                        <p:tgtEl>
                                          <p:spTgt spid="6">
                                            <p:txEl>
                                              <p:pRg st="0" end="0"/>
                                            </p:txEl>
                                          </p:spTgt>
                                        </p:tgtEl>
                                      </p:cBhvr>
                                      <p:to x="100000" y="90000"/>
                                    </p:animScale>
                                    <p:animScale>
                                      <p:cBhvr>
                                        <p:cTn id="18" dur="166" decel="50000">
                                          <p:stCondLst>
                                            <p:cond delay="1668"/>
                                          </p:stCondLst>
                                        </p:cTn>
                                        <p:tgtEl>
                                          <p:spTgt spid="6">
                                            <p:txEl>
                                              <p:pRg st="0" end="0"/>
                                            </p:txEl>
                                          </p:spTgt>
                                        </p:tgtEl>
                                      </p:cBhvr>
                                      <p:to x="100000" y="100000"/>
                                    </p:animScale>
                                    <p:animScale>
                                      <p:cBhvr>
                                        <p:cTn id="19" dur="26">
                                          <p:stCondLst>
                                            <p:cond delay="1808"/>
                                          </p:stCondLst>
                                        </p:cTn>
                                        <p:tgtEl>
                                          <p:spTgt spid="6">
                                            <p:txEl>
                                              <p:pRg st="0" end="0"/>
                                            </p:txEl>
                                          </p:spTgt>
                                        </p:tgtEl>
                                      </p:cBhvr>
                                      <p:to x="100000" y="95000"/>
                                    </p:animScale>
                                    <p:animScale>
                                      <p:cBhvr>
                                        <p:cTn id="20"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3"/>
          <p:cNvPicPr>
            <a:picLocks noChangeAspect="1" noChangeArrowheads="1"/>
          </p:cNvPicPr>
          <p:nvPr/>
        </p:nvPicPr>
        <p:blipFill>
          <a:blip r:embed="rId3" cstate="print"/>
          <a:srcRect l="38872" t="68750" r="41801" b="9375"/>
          <a:stretch>
            <a:fillRect/>
          </a:stretch>
        </p:blipFill>
        <p:spPr bwMode="auto">
          <a:xfrm>
            <a:off x="324792" y="3501721"/>
            <a:ext cx="2514600" cy="1200150"/>
          </a:xfrm>
          <a:prstGeom prst="rect">
            <a:avLst/>
          </a:prstGeom>
          <a:noFill/>
          <a:ln w="9525">
            <a:noFill/>
            <a:miter lim="800000"/>
            <a:headEnd/>
            <a:tailEnd/>
          </a:ln>
        </p:spPr>
      </p:pic>
      <p:sp>
        <p:nvSpPr>
          <p:cNvPr id="27" name="Rectangle 4"/>
          <p:cNvSpPr txBox="1">
            <a:spLocks noChangeArrowheads="1"/>
          </p:cNvSpPr>
          <p:nvPr/>
        </p:nvSpPr>
        <p:spPr bwMode="auto">
          <a:xfrm>
            <a:off x="6934200" y="4743450"/>
            <a:ext cx="2209800" cy="2857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endParaRPr kumimoji="0" lang="en-US" sz="1600" b="1" i="1" u="none" strike="noStrike" kern="0" cap="none" spc="0" normalizeH="0" baseline="0" noProof="0" dirty="0" smtClean="0">
              <a:ln>
                <a:noFill/>
              </a:ln>
              <a:solidFill>
                <a:srgbClr val="357C6B"/>
              </a:solidFill>
              <a:effectLst/>
              <a:uLnTx/>
              <a:uFillTx/>
              <a:latin typeface="+mj-lt"/>
              <a:ea typeface="+mj-ea"/>
              <a:cs typeface="Arial" pitchFamily="34" charset="0"/>
            </a:endParaRPr>
          </a:p>
        </p:txBody>
      </p:sp>
      <p:sp>
        <p:nvSpPr>
          <p:cNvPr id="11" name="TextBox 10"/>
          <p:cNvSpPr txBox="1"/>
          <p:nvPr/>
        </p:nvSpPr>
        <p:spPr>
          <a:xfrm>
            <a:off x="57150" y="319034"/>
            <a:ext cx="9010650" cy="461665"/>
          </a:xfrm>
          <a:prstGeom prst="rect">
            <a:avLst/>
          </a:prstGeom>
          <a:solidFill>
            <a:schemeClr val="bg1"/>
          </a:solidFill>
        </p:spPr>
        <p:txBody>
          <a:bodyPr wrap="square" rtlCol="0">
            <a:spAutoFit/>
          </a:bodyPr>
          <a:lstStyle/>
          <a:p>
            <a:pPr algn="ctr"/>
            <a:r>
              <a:rPr lang="en-US" sz="2400" b="1" i="1" dirty="0" smtClean="0">
                <a:solidFill>
                  <a:schemeClr val="tx2">
                    <a:lumMod val="75000"/>
                  </a:schemeClr>
                </a:solidFill>
                <a:latin typeface="+mj-lt"/>
                <a:ea typeface="+mj-ea"/>
                <a:cs typeface="Arial"/>
              </a:rPr>
              <a:t>REMANUFACTURING AND THE CIRCULAR ECONOMY</a:t>
            </a:r>
            <a:endParaRPr lang="en-US" sz="2400" b="1" i="1" dirty="0">
              <a:solidFill>
                <a:schemeClr val="tx2">
                  <a:lumMod val="75000"/>
                </a:schemeClr>
              </a:solidFill>
              <a:latin typeface="+mj-lt"/>
              <a:ea typeface="+mj-ea"/>
              <a:cs typeface="Arial"/>
            </a:endParaRPr>
          </a:p>
        </p:txBody>
      </p:sp>
      <p:sp>
        <p:nvSpPr>
          <p:cNvPr id="59" name="TextBox 58"/>
          <p:cNvSpPr txBox="1"/>
          <p:nvPr/>
        </p:nvSpPr>
        <p:spPr>
          <a:xfrm>
            <a:off x="381000" y="955272"/>
            <a:ext cx="2266008" cy="584776"/>
          </a:xfrm>
          <a:prstGeom prst="rect">
            <a:avLst/>
          </a:prstGeom>
          <a:noFill/>
        </p:spPr>
        <p:txBody>
          <a:bodyPr wrap="square" rtlCol="0">
            <a:spAutoFit/>
          </a:bodyPr>
          <a:lstStyle/>
          <a:p>
            <a:pPr algn="ctr"/>
            <a:r>
              <a:rPr lang="en-US" sz="1600" b="1" i="1" dirty="0" smtClean="0">
                <a:latin typeface="+mj-lt"/>
                <a:cs typeface="Arial"/>
              </a:rPr>
              <a:t>BEFORE REMANUFACTURING </a:t>
            </a:r>
            <a:endParaRPr lang="en-US" sz="1600" b="1" i="1" dirty="0">
              <a:latin typeface="+mj-lt"/>
              <a:cs typeface="Arial"/>
            </a:endParaRPr>
          </a:p>
        </p:txBody>
      </p:sp>
      <p:sp>
        <p:nvSpPr>
          <p:cNvPr id="60" name="TextBox 59"/>
          <p:cNvSpPr txBox="1"/>
          <p:nvPr/>
        </p:nvSpPr>
        <p:spPr>
          <a:xfrm>
            <a:off x="228600" y="2901374"/>
            <a:ext cx="2590799" cy="584776"/>
          </a:xfrm>
          <a:prstGeom prst="rect">
            <a:avLst/>
          </a:prstGeom>
          <a:noFill/>
        </p:spPr>
        <p:txBody>
          <a:bodyPr wrap="square" rtlCol="0">
            <a:spAutoFit/>
          </a:bodyPr>
          <a:lstStyle/>
          <a:p>
            <a:pPr algn="ctr"/>
            <a:r>
              <a:rPr lang="en-US" sz="1600" b="1" i="1" dirty="0" smtClean="0">
                <a:latin typeface="+mj-lt"/>
                <a:cs typeface="Arial"/>
              </a:rPr>
              <a:t>AFTER REMANUFACTURING </a:t>
            </a:r>
            <a:endParaRPr lang="en-US" sz="1600" b="1" i="1" dirty="0">
              <a:latin typeface="+mj-lt"/>
              <a:cs typeface="Arial"/>
            </a:endParaRPr>
          </a:p>
        </p:txBody>
      </p:sp>
      <p:pic>
        <p:nvPicPr>
          <p:cNvPr id="66" name="Picture 2"/>
          <p:cNvPicPr>
            <a:picLocks noChangeAspect="1" noChangeArrowheads="1"/>
          </p:cNvPicPr>
          <p:nvPr/>
        </p:nvPicPr>
        <p:blipFill>
          <a:blip r:embed="rId4" cstate="print"/>
          <a:srcRect l="39239" t="19791" r="42021" b="57292"/>
          <a:stretch>
            <a:fillRect/>
          </a:stretch>
        </p:blipFill>
        <p:spPr bwMode="auto">
          <a:xfrm>
            <a:off x="224804" y="1545433"/>
            <a:ext cx="2581561" cy="1331117"/>
          </a:xfrm>
          <a:prstGeom prst="rect">
            <a:avLst/>
          </a:prstGeom>
          <a:noFill/>
          <a:ln w="9525">
            <a:noFill/>
            <a:miter lim="800000"/>
            <a:headEnd/>
            <a:tailEnd/>
          </a:ln>
        </p:spPr>
      </p:pic>
      <p:pic>
        <p:nvPicPr>
          <p:cNvPr id="38" name="Picture 37"/>
          <p:cNvPicPr>
            <a:picLocks noChangeAspect="1"/>
          </p:cNvPicPr>
          <p:nvPr/>
        </p:nvPicPr>
        <p:blipFill>
          <a:blip r:embed="rId5" cstate="print"/>
          <a:stretch>
            <a:fillRect/>
          </a:stretch>
        </p:blipFill>
        <p:spPr>
          <a:xfrm>
            <a:off x="3303495" y="2961864"/>
            <a:ext cx="5394743" cy="1756522"/>
          </a:xfrm>
          <a:prstGeom prst="rect">
            <a:avLst/>
          </a:prstGeom>
        </p:spPr>
      </p:pic>
      <p:sp>
        <p:nvSpPr>
          <p:cNvPr id="45" name="Rectangle 44"/>
          <p:cNvSpPr/>
          <p:nvPr/>
        </p:nvSpPr>
        <p:spPr>
          <a:xfrm>
            <a:off x="3259160" y="1169134"/>
            <a:ext cx="5483411" cy="1631216"/>
          </a:xfrm>
          <a:prstGeom prst="rect">
            <a:avLst/>
          </a:prstGeom>
        </p:spPr>
        <p:txBody>
          <a:bodyPr wrap="square">
            <a:spAutoFit/>
          </a:bodyPr>
          <a:lstStyle/>
          <a:p>
            <a:pPr algn="just"/>
            <a:r>
              <a:rPr lang="en-US" sz="2000" i="1" dirty="0" smtClean="0">
                <a:solidFill>
                  <a:srgbClr val="000000"/>
                </a:solidFill>
                <a:latin typeface="+mj-lt"/>
                <a:cs typeface="Arial"/>
              </a:rPr>
              <a:t>Remanufacturing is a comprehensive and </a:t>
            </a:r>
            <a:r>
              <a:rPr lang="en-US" sz="2000" b="1" i="1" dirty="0" smtClean="0">
                <a:solidFill>
                  <a:srgbClr val="000000"/>
                </a:solidFill>
                <a:latin typeface="+mj-lt"/>
                <a:cs typeface="Arial"/>
              </a:rPr>
              <a:t>rigorous industrial process </a:t>
            </a:r>
            <a:r>
              <a:rPr lang="en-US" sz="2000" i="1" dirty="0" smtClean="0">
                <a:solidFill>
                  <a:srgbClr val="000000"/>
                </a:solidFill>
                <a:latin typeface="+mj-lt"/>
                <a:cs typeface="Arial"/>
              </a:rPr>
              <a:t>by which a previously sold, worn, or non-functional product or component is returned to a </a:t>
            </a:r>
            <a:r>
              <a:rPr lang="en-US" sz="2000" b="1" i="1" dirty="0" smtClean="0">
                <a:solidFill>
                  <a:srgbClr val="000000"/>
                </a:solidFill>
                <a:latin typeface="+mj-lt"/>
                <a:cs typeface="Arial"/>
              </a:rPr>
              <a:t>“like-new” </a:t>
            </a:r>
            <a:r>
              <a:rPr lang="en-US" sz="2000" i="1" dirty="0" smtClean="0">
                <a:solidFill>
                  <a:srgbClr val="000000"/>
                </a:solidFill>
                <a:latin typeface="+mj-lt"/>
                <a:cs typeface="Arial"/>
              </a:rPr>
              <a:t>or </a:t>
            </a:r>
            <a:r>
              <a:rPr lang="en-US" sz="2000" b="1" i="1" dirty="0" smtClean="0">
                <a:solidFill>
                  <a:srgbClr val="000000"/>
                </a:solidFill>
                <a:latin typeface="+mj-lt"/>
                <a:cs typeface="Arial"/>
              </a:rPr>
              <a:t>“better-than-new” </a:t>
            </a:r>
            <a:r>
              <a:rPr lang="en-US" sz="2000" i="1" dirty="0" smtClean="0">
                <a:solidFill>
                  <a:srgbClr val="000000"/>
                </a:solidFill>
                <a:latin typeface="+mj-lt"/>
                <a:cs typeface="Arial"/>
              </a:rPr>
              <a:t>condition.</a:t>
            </a:r>
            <a:endParaRPr lang="en-US" sz="2000" i="1" dirty="0">
              <a:solidFill>
                <a:srgbClr val="000000"/>
              </a:solidFill>
              <a:latin typeface="+mj-lt"/>
              <a:cs typeface="Arial"/>
            </a:endParaRPr>
          </a:p>
        </p:txBody>
      </p:sp>
    </p:spTree>
    <p:extLst>
      <p:ext uri="{BB962C8B-B14F-4D97-AF65-F5344CB8AC3E}">
        <p14:creationId xmlns:p14="http://schemas.microsoft.com/office/powerpoint/2010/main" val="679842720"/>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4"/>
          <p:cNvSpPr>
            <a:spLocks noChangeArrowheads="1"/>
          </p:cNvSpPr>
          <p:nvPr/>
        </p:nvSpPr>
        <p:spPr bwMode="auto">
          <a:xfrm>
            <a:off x="685800" y="4686300"/>
            <a:ext cx="1905000"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i="1"/>
          </a:p>
        </p:txBody>
      </p:sp>
      <p:sp>
        <p:nvSpPr>
          <p:cNvPr id="69637" name="Rectangle 5"/>
          <p:cNvSpPr>
            <a:spLocks noGrp="1" noChangeArrowheads="1"/>
          </p:cNvSpPr>
          <p:nvPr>
            <p:ph type="title"/>
          </p:nvPr>
        </p:nvSpPr>
        <p:spPr bwMode="auto">
          <a:xfrm>
            <a:off x="685800" y="514350"/>
            <a:ext cx="7772400" cy="1219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numCol="1" anchor="ctr" anchorCtr="0" compatLnSpc="1">
            <a:prstTxWarp prst="textNoShape">
              <a:avLst/>
            </a:prstTxWarp>
            <a:normAutofit fontScale="90000"/>
          </a:bodyPr>
          <a:lstStyle/>
          <a:p>
            <a:pPr marL="0" indent="0" algn="ctr">
              <a:buNone/>
            </a:pPr>
            <a:r>
              <a:rPr lang="en-US" sz="3200" b="0" i="1" dirty="0" smtClean="0">
                <a:solidFill>
                  <a:srgbClr val="000000"/>
                </a:solidFill>
                <a:ea typeface="ＭＳ Ｐゴシック" charset="0"/>
                <a:cs typeface="ＭＳ Ｐゴシック" charset="0"/>
              </a:rPr>
              <a:t>BENEFITS OF REMANUFACTURING</a:t>
            </a:r>
            <a:br>
              <a:rPr lang="en-US" sz="3200" b="0" i="1" dirty="0" smtClean="0">
                <a:solidFill>
                  <a:srgbClr val="000000"/>
                </a:solidFill>
                <a:ea typeface="ＭＳ Ｐゴシック" charset="0"/>
                <a:cs typeface="ＭＳ Ｐゴシック" charset="0"/>
              </a:rPr>
            </a:br>
            <a:r>
              <a:rPr lang="en-US" sz="3200" b="0" i="1" dirty="0">
                <a:solidFill>
                  <a:srgbClr val="FF0000"/>
                </a:solidFill>
                <a:cs typeface="Arial"/>
              </a:rPr>
              <a:t>CASE STUDY: CYLINDER HEAD</a:t>
            </a:r>
            <a:br>
              <a:rPr lang="en-US" sz="3200" b="0" i="1" dirty="0">
                <a:solidFill>
                  <a:srgbClr val="FF0000"/>
                </a:solidFill>
                <a:cs typeface="Arial"/>
              </a:rPr>
            </a:br>
            <a:endParaRPr lang="en-US" sz="3200" b="0" i="1" dirty="0">
              <a:solidFill>
                <a:srgbClr val="FF0000"/>
              </a:solidFill>
              <a:ea typeface="ＭＳ Ｐゴシック" charset="0"/>
              <a:cs typeface="ＭＳ Ｐゴシック" charset="0"/>
            </a:endParaRPr>
          </a:p>
        </p:txBody>
      </p:sp>
      <p:sp>
        <p:nvSpPr>
          <p:cNvPr id="2" name="Rectangle 1"/>
          <p:cNvSpPr/>
          <p:nvPr/>
        </p:nvSpPr>
        <p:spPr>
          <a:xfrm>
            <a:off x="533400" y="2083534"/>
            <a:ext cx="8153400" cy="1938992"/>
          </a:xfrm>
          <a:prstGeom prst="rect">
            <a:avLst/>
          </a:prstGeom>
        </p:spPr>
        <p:txBody>
          <a:bodyPr wrap="square">
            <a:spAutoFit/>
          </a:bodyPr>
          <a:lstStyle/>
          <a:p>
            <a:pPr marL="342900" indent="-342900">
              <a:buFont typeface="Arial"/>
              <a:buChar char="•"/>
              <a:tabLst>
                <a:tab pos="1257300" algn="l"/>
              </a:tabLst>
            </a:pPr>
            <a:r>
              <a:rPr lang="en-US" sz="2400" i="1" dirty="0" smtClean="0">
                <a:latin typeface="+mj-lt"/>
                <a:cs typeface="Arial"/>
              </a:rPr>
              <a:t>GH</a:t>
            </a:r>
            <a:r>
              <a:rPr lang="en-US" sz="2400" i="1" dirty="0" smtClean="0">
                <a:solidFill>
                  <a:srgbClr val="000000"/>
                </a:solidFill>
                <a:latin typeface="+mj-lt"/>
                <a:cs typeface="Arial"/>
              </a:rPr>
              <a:t>G</a:t>
            </a:r>
            <a:r>
              <a:rPr lang="en-US" sz="2400" i="1" dirty="0" smtClean="0">
                <a:latin typeface="+mj-lt"/>
                <a:cs typeface="Arial"/>
              </a:rPr>
              <a:t> EMISSIONS: 					50% LESS</a:t>
            </a:r>
          </a:p>
          <a:p>
            <a:pPr marL="342900" indent="-342900">
              <a:buFont typeface="Arial"/>
              <a:buChar char="•"/>
              <a:tabLst>
                <a:tab pos="1257300" algn="l"/>
              </a:tabLst>
            </a:pPr>
            <a:r>
              <a:rPr lang="en-US" sz="2400" i="1" dirty="0" smtClean="0">
                <a:latin typeface="+mj-lt"/>
                <a:cs typeface="Arial"/>
              </a:rPr>
              <a:t>WATER USE:					90% LESS</a:t>
            </a:r>
          </a:p>
          <a:p>
            <a:pPr marL="342900" indent="-342900">
              <a:buFont typeface="Arial"/>
              <a:buChar char="•"/>
              <a:tabLst>
                <a:tab pos="1257300" algn="l"/>
              </a:tabLst>
            </a:pPr>
            <a:r>
              <a:rPr lang="en-US" sz="2400" i="1" dirty="0" smtClean="0">
                <a:latin typeface="+mj-lt"/>
                <a:cs typeface="Arial"/>
              </a:rPr>
              <a:t>ENERGY USE: 					80% LESS</a:t>
            </a:r>
          </a:p>
          <a:p>
            <a:pPr marL="342900" indent="-342900">
              <a:buFont typeface="Arial"/>
              <a:buChar char="•"/>
              <a:tabLst>
                <a:tab pos="1257300" algn="l"/>
              </a:tabLst>
            </a:pPr>
            <a:r>
              <a:rPr lang="en-US" sz="2400" i="1" dirty="0" smtClean="0">
                <a:latin typeface="+mj-lt"/>
                <a:cs typeface="Arial"/>
              </a:rPr>
              <a:t>MATERIAL USE:					99% LESS</a:t>
            </a:r>
          </a:p>
          <a:p>
            <a:pPr marL="342900" indent="-342900">
              <a:buFont typeface="Arial"/>
              <a:buChar char="•"/>
              <a:tabLst>
                <a:tab pos="1257300" algn="l"/>
              </a:tabLst>
            </a:pPr>
            <a:r>
              <a:rPr lang="en-US" sz="2400" i="1" dirty="0" smtClean="0">
                <a:latin typeface="+mj-lt"/>
                <a:cs typeface="Arial"/>
              </a:rPr>
              <a:t>LANDFILL SPACE:					99% LESS</a:t>
            </a:r>
          </a:p>
        </p:txBody>
      </p:sp>
      <p:pic>
        <p:nvPicPr>
          <p:cNvPr id="8"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1068" y="2190750"/>
            <a:ext cx="2639732"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74767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04800" y="1333500"/>
            <a:ext cx="7239001" cy="3524250"/>
          </a:xfrm>
        </p:spPr>
        <p:txBody>
          <a:bodyPr>
            <a:normAutofit fontScale="92500" lnSpcReduction="20000"/>
          </a:bodyPr>
          <a:lstStyle/>
          <a:p>
            <a:pPr>
              <a:buFont typeface="Arial" panose="020B0604020202020204" pitchFamily="34" charset="0"/>
              <a:buChar char="•"/>
            </a:pPr>
            <a:r>
              <a:rPr lang="en-GB" sz="2400" i="1" dirty="0" smtClean="0">
                <a:solidFill>
                  <a:srgbClr val="000000"/>
                </a:solidFill>
                <a:latin typeface="+mj-lt"/>
                <a:cs typeface="Arial"/>
              </a:rPr>
              <a:t>Wedding ring: 	10 tonnes of gold ore </a:t>
            </a:r>
            <a:br>
              <a:rPr lang="en-GB" sz="2400" i="1" dirty="0" smtClean="0">
                <a:solidFill>
                  <a:srgbClr val="000000"/>
                </a:solidFill>
                <a:latin typeface="+mj-lt"/>
                <a:cs typeface="Arial"/>
              </a:rPr>
            </a:br>
            <a:r>
              <a:rPr lang="en-GB" sz="2400" i="1" dirty="0" smtClean="0">
                <a:solidFill>
                  <a:srgbClr val="000000"/>
                </a:solidFill>
                <a:latin typeface="+mj-lt"/>
                <a:cs typeface="Arial"/>
              </a:rPr>
              <a:t>                     	10 kilos of mobile phones</a:t>
            </a:r>
          </a:p>
          <a:p>
            <a:pPr>
              <a:buFont typeface="Arial" panose="020B0604020202020204" pitchFamily="34" charset="0"/>
              <a:buChar char="•"/>
            </a:pPr>
            <a:r>
              <a:rPr lang="en-GB" sz="2400" i="1" dirty="0" smtClean="0">
                <a:solidFill>
                  <a:srgbClr val="000000"/>
                </a:solidFill>
                <a:latin typeface="+mj-lt"/>
                <a:cs typeface="Arial"/>
              </a:rPr>
              <a:t>Less than 10% recycled</a:t>
            </a:r>
          </a:p>
          <a:p>
            <a:pPr>
              <a:buFont typeface="Arial" panose="020B0604020202020204" pitchFamily="34" charset="0"/>
              <a:buChar char="•"/>
            </a:pPr>
            <a:r>
              <a:rPr lang="en-GB" sz="2400" i="1" dirty="0" smtClean="0">
                <a:solidFill>
                  <a:srgbClr val="000000"/>
                </a:solidFill>
                <a:latin typeface="+mj-lt"/>
                <a:cs typeface="Arial"/>
              </a:rPr>
              <a:t>In EU more than 100 mil each year in the drawers</a:t>
            </a:r>
          </a:p>
          <a:p>
            <a:pPr marL="45720" indent="0">
              <a:buNone/>
            </a:pPr>
            <a:endParaRPr lang="en-GB" sz="2400" i="1" dirty="0" smtClean="0">
              <a:solidFill>
                <a:srgbClr val="000000"/>
              </a:solidFill>
              <a:latin typeface="+mj-lt"/>
              <a:cs typeface="Arial"/>
            </a:endParaRPr>
          </a:p>
          <a:p>
            <a:pPr marL="1554480" lvl="5" indent="0">
              <a:buNone/>
            </a:pPr>
            <a:r>
              <a:rPr lang="en-GB" sz="2400" i="1" dirty="0" smtClean="0">
                <a:solidFill>
                  <a:srgbClr val="000000"/>
                </a:solidFill>
                <a:latin typeface="+mj-lt"/>
                <a:cs typeface="Arial"/>
              </a:rPr>
              <a:t>2.4 tonnes of gold</a:t>
            </a:r>
          </a:p>
          <a:p>
            <a:pPr marL="1554480" lvl="5" indent="0">
              <a:buNone/>
            </a:pPr>
            <a:r>
              <a:rPr lang="en-GB" sz="2400" i="1" dirty="0" smtClean="0">
                <a:solidFill>
                  <a:srgbClr val="000000"/>
                </a:solidFill>
                <a:latin typeface="+mj-lt"/>
                <a:cs typeface="Arial"/>
              </a:rPr>
              <a:t>25 tonnes of silver</a:t>
            </a:r>
          </a:p>
          <a:p>
            <a:pPr marL="1554480" lvl="5" indent="0">
              <a:buNone/>
            </a:pPr>
            <a:r>
              <a:rPr lang="en-GB" sz="2400" i="1" dirty="0" smtClean="0">
                <a:solidFill>
                  <a:srgbClr val="000000"/>
                </a:solidFill>
                <a:latin typeface="+mj-lt"/>
                <a:cs typeface="Arial"/>
              </a:rPr>
              <a:t>1 tonne of palladium</a:t>
            </a:r>
          </a:p>
          <a:p>
            <a:pPr marL="1554480" lvl="5" indent="0">
              <a:buNone/>
            </a:pPr>
            <a:r>
              <a:rPr lang="en-GB" sz="2400" i="1" dirty="0" smtClean="0">
                <a:solidFill>
                  <a:srgbClr val="000000"/>
                </a:solidFill>
                <a:latin typeface="+mj-lt"/>
                <a:cs typeface="Arial"/>
              </a:rPr>
              <a:t>900 tonnes of copper</a:t>
            </a:r>
          </a:p>
          <a:p>
            <a:pPr>
              <a:buFont typeface="Arial" panose="020B0604020202020204" pitchFamily="34" charset="0"/>
              <a:buChar char="•"/>
            </a:pPr>
            <a:endParaRPr lang="fr-BE" sz="2000" dirty="0" smtClean="0">
              <a:latin typeface="+mj-lt"/>
              <a:cs typeface="Times New Roman" panose="02020603050405020304" pitchFamily="18" charset="0"/>
            </a:endParaRPr>
          </a:p>
          <a:p>
            <a:pPr>
              <a:buFont typeface="Arial" panose="020B0604020202020204" pitchFamily="34" charset="0"/>
              <a:buChar char="•"/>
            </a:pPr>
            <a:endParaRPr lang="en-GB" dirty="0">
              <a:latin typeface="+mj-lt"/>
            </a:endParaRPr>
          </a:p>
        </p:txBody>
      </p:sp>
      <p:sp>
        <p:nvSpPr>
          <p:cNvPr id="5" name="Title 2"/>
          <p:cNvSpPr txBox="1">
            <a:spLocks/>
          </p:cNvSpPr>
          <p:nvPr/>
        </p:nvSpPr>
        <p:spPr>
          <a:xfrm>
            <a:off x="304800" y="514350"/>
            <a:ext cx="8610600" cy="60960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sl-SI" sz="2800" b="0" i="1" dirty="0">
                <a:solidFill>
                  <a:schemeClr val="tx1"/>
                </a:solidFill>
                <a:cs typeface="Arial"/>
              </a:rPr>
              <a:t>M</a:t>
            </a:r>
            <a:r>
              <a:rPr lang="sl-SI" sz="2800" b="0" i="1" dirty="0" smtClean="0">
                <a:solidFill>
                  <a:schemeClr val="tx1"/>
                </a:solidFill>
                <a:cs typeface="Arial"/>
              </a:rPr>
              <a:t>OBILE PHONE ... OUR POCKET PARTNER</a:t>
            </a:r>
            <a:endParaRPr lang="en-GB" sz="2800" b="0" i="1" dirty="0">
              <a:solidFill>
                <a:schemeClr val="tx1"/>
              </a:solidFill>
              <a:cs typeface="Arial"/>
            </a:endParaRPr>
          </a:p>
        </p:txBody>
      </p:sp>
      <p:pic>
        <p:nvPicPr>
          <p:cNvPr id="4" name="Picture 3" descr="skd186802sdc.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400" y="1428750"/>
            <a:ext cx="2987040" cy="3206496"/>
          </a:xfrm>
          <a:prstGeom prst="rect">
            <a:avLst/>
          </a:prstGeom>
        </p:spPr>
      </p:pic>
    </p:spTree>
    <p:extLst>
      <p:ext uri="{BB962C8B-B14F-4D97-AF65-F5344CB8AC3E}">
        <p14:creationId xmlns:p14="http://schemas.microsoft.com/office/powerpoint/2010/main" val="462131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509587"/>
            <a:ext cx="8229600"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3"/>
          <p:cNvSpPr txBox="1">
            <a:spLocks noChangeArrowheads="1"/>
          </p:cNvSpPr>
          <p:nvPr/>
        </p:nvSpPr>
        <p:spPr bwMode="auto">
          <a:xfrm>
            <a:off x="2422525" y="255985"/>
            <a:ext cx="184622"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eaLnBrk="0" hangingPunct="0">
              <a:defRPr sz="1600">
                <a:solidFill>
                  <a:schemeClr val="tx1"/>
                </a:solidFill>
                <a:latin typeface="Arial" charset="0"/>
                <a:ea typeface="ＭＳ Ｐゴシック" charset="0"/>
              </a:defRPr>
            </a:lvl1pPr>
            <a:lvl2pPr marL="742950" indent="-285750" eaLnBrk="0" hangingPunct="0">
              <a:defRPr sz="1600">
                <a:solidFill>
                  <a:schemeClr val="tx1"/>
                </a:solidFill>
                <a:latin typeface="Arial" charset="0"/>
                <a:ea typeface="ＭＳ Ｐゴシック" charset="0"/>
              </a:defRPr>
            </a:lvl2pPr>
            <a:lvl3pPr marL="1143000" indent="-228600" eaLnBrk="0" hangingPunct="0">
              <a:defRPr sz="1600">
                <a:solidFill>
                  <a:schemeClr val="tx1"/>
                </a:solidFill>
                <a:latin typeface="Arial" charset="0"/>
                <a:ea typeface="ＭＳ Ｐゴシック" charset="0"/>
              </a:defRPr>
            </a:lvl3pPr>
            <a:lvl4pPr marL="1600200" indent="-228600" eaLnBrk="0" hangingPunct="0">
              <a:defRPr sz="1600">
                <a:solidFill>
                  <a:schemeClr val="tx1"/>
                </a:solidFill>
                <a:latin typeface="Arial" charset="0"/>
                <a:ea typeface="ＭＳ Ｐゴシック" charset="0"/>
              </a:defRPr>
            </a:lvl4pPr>
            <a:lvl5pPr marL="2057400" indent="-228600" eaLnBrk="0" hangingPunct="0">
              <a:defRPr sz="1600">
                <a:solidFill>
                  <a:schemeClr val="tx1"/>
                </a:solidFill>
                <a:latin typeface="Arial" charset="0"/>
                <a:ea typeface="ＭＳ Ｐゴシック" charset="0"/>
              </a:defRPr>
            </a:lvl5pPr>
            <a:lvl6pPr marL="2514600" indent="-228600" eaLnBrk="0" fontAlgn="base" hangingPunct="0">
              <a:spcBef>
                <a:spcPct val="0"/>
              </a:spcBef>
              <a:spcAft>
                <a:spcPct val="0"/>
              </a:spcAft>
              <a:defRPr sz="1600">
                <a:solidFill>
                  <a:schemeClr val="tx1"/>
                </a:solidFill>
                <a:latin typeface="Arial" charset="0"/>
                <a:ea typeface="ＭＳ Ｐゴシック" charset="0"/>
              </a:defRPr>
            </a:lvl6pPr>
            <a:lvl7pPr marL="2971800" indent="-228600" eaLnBrk="0" fontAlgn="base" hangingPunct="0">
              <a:spcBef>
                <a:spcPct val="0"/>
              </a:spcBef>
              <a:spcAft>
                <a:spcPct val="0"/>
              </a:spcAft>
              <a:defRPr sz="1600">
                <a:solidFill>
                  <a:schemeClr val="tx1"/>
                </a:solidFill>
                <a:latin typeface="Arial" charset="0"/>
                <a:ea typeface="ＭＳ Ｐゴシック" charset="0"/>
              </a:defRPr>
            </a:lvl7pPr>
            <a:lvl8pPr marL="3429000" indent="-228600" eaLnBrk="0" fontAlgn="base" hangingPunct="0">
              <a:spcBef>
                <a:spcPct val="0"/>
              </a:spcBef>
              <a:spcAft>
                <a:spcPct val="0"/>
              </a:spcAft>
              <a:defRPr sz="1600">
                <a:solidFill>
                  <a:schemeClr val="tx1"/>
                </a:solidFill>
                <a:latin typeface="Arial" charset="0"/>
                <a:ea typeface="ＭＳ Ｐゴシック" charset="0"/>
              </a:defRPr>
            </a:lvl8pPr>
            <a:lvl9pPr marL="3886200" indent="-228600" eaLnBrk="0" fontAlgn="base" hangingPunct="0">
              <a:spcBef>
                <a:spcPct val="0"/>
              </a:spcBef>
              <a:spcAft>
                <a:spcPct val="0"/>
              </a:spcAft>
              <a:defRPr sz="1600">
                <a:solidFill>
                  <a:schemeClr val="tx1"/>
                </a:solidFill>
                <a:latin typeface="Arial" charset="0"/>
                <a:ea typeface="ＭＳ Ｐゴシック" charset="0"/>
              </a:defRPr>
            </a:lvl9pPr>
          </a:lstStyle>
          <a:p>
            <a:pPr eaLnBrk="1" hangingPunct="1"/>
            <a:endParaRPr lang="en-US" sz="1800">
              <a:solidFill>
                <a:srgbClr val="000000"/>
              </a:solidFill>
              <a:cs typeface="Arial" charset="0"/>
            </a:endParaRPr>
          </a:p>
        </p:txBody>
      </p:sp>
      <p:sp>
        <p:nvSpPr>
          <p:cNvPr id="32772" name="Text Box 4"/>
          <p:cNvSpPr txBox="1">
            <a:spLocks noChangeArrowheads="1"/>
          </p:cNvSpPr>
          <p:nvPr/>
        </p:nvSpPr>
        <p:spPr bwMode="auto">
          <a:xfrm>
            <a:off x="533400" y="187486"/>
            <a:ext cx="8229600" cy="707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8" tIns="45709" rIns="91418" bIns="45709">
            <a:spAutoFit/>
          </a:bodyPr>
          <a:lstStyle>
            <a:lvl1pPr eaLnBrk="0" hangingPunct="0">
              <a:defRPr sz="1600">
                <a:solidFill>
                  <a:schemeClr val="tx1"/>
                </a:solidFill>
                <a:latin typeface="Arial" charset="0"/>
                <a:ea typeface="ＭＳ Ｐゴシック" charset="0"/>
              </a:defRPr>
            </a:lvl1pPr>
            <a:lvl2pPr marL="742950" indent="-285750" eaLnBrk="0" hangingPunct="0">
              <a:defRPr sz="1600">
                <a:solidFill>
                  <a:schemeClr val="tx1"/>
                </a:solidFill>
                <a:latin typeface="Arial" charset="0"/>
                <a:ea typeface="ＭＳ Ｐゴシック" charset="0"/>
              </a:defRPr>
            </a:lvl2pPr>
            <a:lvl3pPr marL="1143000" indent="-228600" eaLnBrk="0" hangingPunct="0">
              <a:defRPr sz="1600">
                <a:solidFill>
                  <a:schemeClr val="tx1"/>
                </a:solidFill>
                <a:latin typeface="Arial" charset="0"/>
                <a:ea typeface="ＭＳ Ｐゴシック" charset="0"/>
              </a:defRPr>
            </a:lvl3pPr>
            <a:lvl4pPr marL="1600200" indent="-228600" eaLnBrk="0" hangingPunct="0">
              <a:defRPr sz="1600">
                <a:solidFill>
                  <a:schemeClr val="tx1"/>
                </a:solidFill>
                <a:latin typeface="Arial" charset="0"/>
                <a:ea typeface="ＭＳ Ｐゴシック" charset="0"/>
              </a:defRPr>
            </a:lvl4pPr>
            <a:lvl5pPr marL="2057400" indent="-228600" eaLnBrk="0" hangingPunct="0">
              <a:defRPr sz="1600">
                <a:solidFill>
                  <a:schemeClr val="tx1"/>
                </a:solidFill>
                <a:latin typeface="Arial" charset="0"/>
                <a:ea typeface="ＭＳ Ｐゴシック" charset="0"/>
              </a:defRPr>
            </a:lvl5pPr>
            <a:lvl6pPr marL="2514600" indent="-228600" eaLnBrk="0" fontAlgn="base" hangingPunct="0">
              <a:spcBef>
                <a:spcPct val="0"/>
              </a:spcBef>
              <a:spcAft>
                <a:spcPct val="0"/>
              </a:spcAft>
              <a:defRPr sz="1600">
                <a:solidFill>
                  <a:schemeClr val="tx1"/>
                </a:solidFill>
                <a:latin typeface="Arial" charset="0"/>
                <a:ea typeface="ＭＳ Ｐゴシック" charset="0"/>
              </a:defRPr>
            </a:lvl6pPr>
            <a:lvl7pPr marL="2971800" indent="-228600" eaLnBrk="0" fontAlgn="base" hangingPunct="0">
              <a:spcBef>
                <a:spcPct val="0"/>
              </a:spcBef>
              <a:spcAft>
                <a:spcPct val="0"/>
              </a:spcAft>
              <a:defRPr sz="1600">
                <a:solidFill>
                  <a:schemeClr val="tx1"/>
                </a:solidFill>
                <a:latin typeface="Arial" charset="0"/>
                <a:ea typeface="ＭＳ Ｐゴシック" charset="0"/>
              </a:defRPr>
            </a:lvl7pPr>
            <a:lvl8pPr marL="3429000" indent="-228600" eaLnBrk="0" fontAlgn="base" hangingPunct="0">
              <a:spcBef>
                <a:spcPct val="0"/>
              </a:spcBef>
              <a:spcAft>
                <a:spcPct val="0"/>
              </a:spcAft>
              <a:defRPr sz="1600">
                <a:solidFill>
                  <a:schemeClr val="tx1"/>
                </a:solidFill>
                <a:latin typeface="Arial" charset="0"/>
                <a:ea typeface="ＭＳ Ｐゴシック" charset="0"/>
              </a:defRPr>
            </a:lvl8pPr>
            <a:lvl9pPr marL="3886200" indent="-228600" eaLnBrk="0" fontAlgn="base" hangingPunct="0">
              <a:spcBef>
                <a:spcPct val="0"/>
              </a:spcBef>
              <a:spcAft>
                <a:spcPct val="0"/>
              </a:spcAft>
              <a:defRPr sz="1600">
                <a:solidFill>
                  <a:schemeClr val="tx1"/>
                </a:solidFill>
                <a:latin typeface="Arial" charset="0"/>
                <a:ea typeface="ＭＳ Ｐゴシック" charset="0"/>
              </a:defRPr>
            </a:lvl9pPr>
          </a:lstStyle>
          <a:p>
            <a:pPr algn="ctr" eaLnBrk="1" hangingPunct="1"/>
            <a:r>
              <a:rPr lang="en-US" sz="2000" i="1" dirty="0" smtClean="0">
                <a:latin typeface="+mj-lt"/>
                <a:cs typeface="Arial" charset="0"/>
              </a:rPr>
              <a:t>END OF LIFE RECYCLING RATE (GLOBAL) FOR 62 METALS</a:t>
            </a:r>
            <a:endParaRPr lang="en-US" sz="2000" i="1" dirty="0">
              <a:latin typeface="+mj-lt"/>
              <a:cs typeface="Arial" charset="0"/>
            </a:endParaRPr>
          </a:p>
          <a:p>
            <a:pPr eaLnBrk="1" hangingPunct="1"/>
            <a:r>
              <a:rPr lang="en-US" sz="2000" i="1" dirty="0">
                <a:solidFill>
                  <a:srgbClr val="000000"/>
                </a:solidFill>
                <a:latin typeface="+mj-lt"/>
                <a:cs typeface="Arial" charset="0"/>
              </a:rPr>
              <a:t>                </a:t>
            </a:r>
            <a:r>
              <a:rPr lang="en-US" sz="2000" i="1" dirty="0" smtClean="0">
                <a:solidFill>
                  <a:srgbClr val="000000"/>
                </a:solidFill>
                <a:latin typeface="+mj-lt"/>
                <a:cs typeface="Arial" charset="0"/>
              </a:rPr>
              <a:t>	UNEP EVALUATION JANUARY, </a:t>
            </a:r>
            <a:r>
              <a:rPr lang="en-US" sz="2000" i="1" dirty="0">
                <a:solidFill>
                  <a:srgbClr val="000000"/>
                </a:solidFill>
                <a:latin typeface="+mj-lt"/>
                <a:cs typeface="Arial" charset="0"/>
              </a:rPr>
              <a:t>2010</a:t>
            </a:r>
          </a:p>
        </p:txBody>
      </p:sp>
      <p:sp>
        <p:nvSpPr>
          <p:cNvPr id="32774" name="Rectangle 6"/>
          <p:cNvSpPr>
            <a:spLocks noChangeArrowheads="1"/>
          </p:cNvSpPr>
          <p:nvPr/>
        </p:nvSpPr>
        <p:spPr bwMode="auto">
          <a:xfrm>
            <a:off x="1371600" y="1143000"/>
            <a:ext cx="4267200" cy="2286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nchor="ctr"/>
          <a:lstStyle/>
          <a:p>
            <a:endParaRPr lang="en-GB" sz="1800">
              <a:solidFill>
                <a:srgbClr val="000000"/>
              </a:solidFill>
              <a:cs typeface="Arial" charset="0"/>
            </a:endParaRPr>
          </a:p>
        </p:txBody>
      </p:sp>
      <p:sp>
        <p:nvSpPr>
          <p:cNvPr id="32777" name="Rectangle 9"/>
          <p:cNvSpPr>
            <a:spLocks noChangeArrowheads="1"/>
          </p:cNvSpPr>
          <p:nvPr/>
        </p:nvSpPr>
        <p:spPr bwMode="auto">
          <a:xfrm>
            <a:off x="1371600" y="2743200"/>
            <a:ext cx="304800" cy="685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nchor="ctr"/>
          <a:lstStyle/>
          <a:p>
            <a:endParaRPr lang="en-GB" sz="1800">
              <a:solidFill>
                <a:srgbClr val="000000"/>
              </a:solidFill>
              <a:cs typeface="Arial" charset="0"/>
            </a:endParaRPr>
          </a:p>
        </p:txBody>
      </p:sp>
      <p:sp>
        <p:nvSpPr>
          <p:cNvPr id="32778" name="AutoShape 10"/>
          <p:cNvSpPr>
            <a:spLocks noChangeArrowheads="1"/>
          </p:cNvSpPr>
          <p:nvPr/>
        </p:nvSpPr>
        <p:spPr bwMode="auto">
          <a:xfrm>
            <a:off x="1447800" y="2914650"/>
            <a:ext cx="228600" cy="1143000"/>
          </a:xfrm>
          <a:prstGeom prst="curvedRightArrow">
            <a:avLst>
              <a:gd name="adj1" fmla="val 133333"/>
              <a:gd name="adj2" fmla="val 266667"/>
              <a:gd name="adj3" fmla="val 33333"/>
            </a:avLst>
          </a:prstGeom>
          <a:solidFill>
            <a:schemeClr val="accent1"/>
          </a:solidFill>
          <a:ln w="9525">
            <a:solidFill>
              <a:schemeClr val="tx1"/>
            </a:solidFill>
            <a:miter lim="800000"/>
            <a:headEnd/>
            <a:tailEnd/>
          </a:ln>
        </p:spPr>
        <p:txBody>
          <a:bodyPr wrap="none" lIns="91418" tIns="45709" rIns="91418" bIns="45709" anchor="ctr"/>
          <a:lstStyle/>
          <a:p>
            <a:endParaRPr lang="en-GB" sz="1800">
              <a:solidFill>
                <a:srgbClr val="000000"/>
              </a:solidFill>
              <a:cs typeface="Arial" charset="0"/>
            </a:endParaRPr>
          </a:p>
        </p:txBody>
      </p:sp>
      <p:sp>
        <p:nvSpPr>
          <p:cNvPr id="32779" name="Text Box 11"/>
          <p:cNvSpPr txBox="1">
            <a:spLocks noChangeArrowheads="1"/>
          </p:cNvSpPr>
          <p:nvPr/>
        </p:nvSpPr>
        <p:spPr bwMode="auto">
          <a:xfrm>
            <a:off x="288925" y="4370785"/>
            <a:ext cx="184622" cy="369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18" tIns="45709" rIns="91418" bIns="45709">
            <a:spAutoFit/>
          </a:bodyPr>
          <a:lstStyle>
            <a:lvl1pPr eaLnBrk="0" hangingPunct="0">
              <a:defRPr sz="1600">
                <a:solidFill>
                  <a:schemeClr val="tx1"/>
                </a:solidFill>
                <a:latin typeface="Arial" charset="0"/>
                <a:ea typeface="ＭＳ Ｐゴシック" charset="0"/>
              </a:defRPr>
            </a:lvl1pPr>
            <a:lvl2pPr marL="742950" indent="-285750" eaLnBrk="0" hangingPunct="0">
              <a:defRPr sz="1600">
                <a:solidFill>
                  <a:schemeClr val="tx1"/>
                </a:solidFill>
                <a:latin typeface="Arial" charset="0"/>
                <a:ea typeface="ＭＳ Ｐゴシック" charset="0"/>
              </a:defRPr>
            </a:lvl2pPr>
            <a:lvl3pPr marL="1143000" indent="-228600" eaLnBrk="0" hangingPunct="0">
              <a:defRPr sz="1600">
                <a:solidFill>
                  <a:schemeClr val="tx1"/>
                </a:solidFill>
                <a:latin typeface="Arial" charset="0"/>
                <a:ea typeface="ＭＳ Ｐゴシック" charset="0"/>
              </a:defRPr>
            </a:lvl3pPr>
            <a:lvl4pPr marL="1600200" indent="-228600" eaLnBrk="0" hangingPunct="0">
              <a:defRPr sz="1600">
                <a:solidFill>
                  <a:schemeClr val="tx1"/>
                </a:solidFill>
                <a:latin typeface="Arial" charset="0"/>
                <a:ea typeface="ＭＳ Ｐゴシック" charset="0"/>
              </a:defRPr>
            </a:lvl4pPr>
            <a:lvl5pPr marL="2057400" indent="-228600" eaLnBrk="0" hangingPunct="0">
              <a:defRPr sz="1600">
                <a:solidFill>
                  <a:schemeClr val="tx1"/>
                </a:solidFill>
                <a:latin typeface="Arial" charset="0"/>
                <a:ea typeface="ＭＳ Ｐゴシック" charset="0"/>
              </a:defRPr>
            </a:lvl5pPr>
            <a:lvl6pPr marL="2514600" indent="-228600" eaLnBrk="0" fontAlgn="base" hangingPunct="0">
              <a:spcBef>
                <a:spcPct val="0"/>
              </a:spcBef>
              <a:spcAft>
                <a:spcPct val="0"/>
              </a:spcAft>
              <a:defRPr sz="1600">
                <a:solidFill>
                  <a:schemeClr val="tx1"/>
                </a:solidFill>
                <a:latin typeface="Arial" charset="0"/>
                <a:ea typeface="ＭＳ Ｐゴシック" charset="0"/>
              </a:defRPr>
            </a:lvl6pPr>
            <a:lvl7pPr marL="2971800" indent="-228600" eaLnBrk="0" fontAlgn="base" hangingPunct="0">
              <a:spcBef>
                <a:spcPct val="0"/>
              </a:spcBef>
              <a:spcAft>
                <a:spcPct val="0"/>
              </a:spcAft>
              <a:defRPr sz="1600">
                <a:solidFill>
                  <a:schemeClr val="tx1"/>
                </a:solidFill>
                <a:latin typeface="Arial" charset="0"/>
                <a:ea typeface="ＭＳ Ｐゴシック" charset="0"/>
              </a:defRPr>
            </a:lvl7pPr>
            <a:lvl8pPr marL="3429000" indent="-228600" eaLnBrk="0" fontAlgn="base" hangingPunct="0">
              <a:spcBef>
                <a:spcPct val="0"/>
              </a:spcBef>
              <a:spcAft>
                <a:spcPct val="0"/>
              </a:spcAft>
              <a:defRPr sz="1600">
                <a:solidFill>
                  <a:schemeClr val="tx1"/>
                </a:solidFill>
                <a:latin typeface="Arial" charset="0"/>
                <a:ea typeface="ＭＳ Ｐゴシック" charset="0"/>
              </a:defRPr>
            </a:lvl8pPr>
            <a:lvl9pPr marL="3886200" indent="-228600" eaLnBrk="0" fontAlgn="base" hangingPunct="0">
              <a:spcBef>
                <a:spcPct val="0"/>
              </a:spcBef>
              <a:spcAft>
                <a:spcPct val="0"/>
              </a:spcAft>
              <a:defRPr sz="1600">
                <a:solidFill>
                  <a:schemeClr val="tx1"/>
                </a:solidFill>
                <a:latin typeface="Arial" charset="0"/>
                <a:ea typeface="ＭＳ Ｐゴシック" charset="0"/>
              </a:defRPr>
            </a:lvl9pPr>
          </a:lstStyle>
          <a:p>
            <a:pPr eaLnBrk="1" hangingPunct="1"/>
            <a:endParaRPr lang="en-US" sz="1800">
              <a:solidFill>
                <a:srgbClr val="000000"/>
              </a:solidFill>
              <a:cs typeface="Arial" charset="0"/>
            </a:endParaRPr>
          </a:p>
        </p:txBody>
      </p:sp>
      <p:grpSp>
        <p:nvGrpSpPr>
          <p:cNvPr id="32780" name="Group 12"/>
          <p:cNvGrpSpPr>
            <a:grpSpLocks/>
          </p:cNvGrpSpPr>
          <p:nvPr/>
        </p:nvGrpSpPr>
        <p:grpSpPr bwMode="auto">
          <a:xfrm>
            <a:off x="288926" y="4599385"/>
            <a:ext cx="8982076" cy="426243"/>
            <a:chOff x="182" y="3863"/>
            <a:chExt cx="5658" cy="358"/>
          </a:xfrm>
        </p:grpSpPr>
        <p:sp>
          <p:nvSpPr>
            <p:cNvPr id="32781" name="Text Box 13"/>
            <p:cNvSpPr txBox="1">
              <a:spLocks noChangeArrowheads="1"/>
            </p:cNvSpPr>
            <p:nvPr/>
          </p:nvSpPr>
          <p:spPr bwMode="auto">
            <a:xfrm>
              <a:off x="182" y="3911"/>
              <a:ext cx="116"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Arial" charset="0"/>
                  <a:ea typeface="ＭＳ Ｐゴシック" charset="0"/>
                </a:defRPr>
              </a:lvl1pPr>
              <a:lvl2pPr marL="742950" indent="-285750" eaLnBrk="0" hangingPunct="0">
                <a:defRPr sz="1600">
                  <a:solidFill>
                    <a:schemeClr val="tx1"/>
                  </a:solidFill>
                  <a:latin typeface="Arial" charset="0"/>
                  <a:ea typeface="ＭＳ Ｐゴシック" charset="0"/>
                </a:defRPr>
              </a:lvl2pPr>
              <a:lvl3pPr marL="1143000" indent="-228600" eaLnBrk="0" hangingPunct="0">
                <a:defRPr sz="1600">
                  <a:solidFill>
                    <a:schemeClr val="tx1"/>
                  </a:solidFill>
                  <a:latin typeface="Arial" charset="0"/>
                  <a:ea typeface="ＭＳ Ｐゴシック" charset="0"/>
                </a:defRPr>
              </a:lvl3pPr>
              <a:lvl4pPr marL="1600200" indent="-228600" eaLnBrk="0" hangingPunct="0">
                <a:defRPr sz="1600">
                  <a:solidFill>
                    <a:schemeClr val="tx1"/>
                  </a:solidFill>
                  <a:latin typeface="Arial" charset="0"/>
                  <a:ea typeface="ＭＳ Ｐゴシック" charset="0"/>
                </a:defRPr>
              </a:lvl4pPr>
              <a:lvl5pPr marL="2057400" indent="-228600" eaLnBrk="0" hangingPunct="0">
                <a:defRPr sz="1600">
                  <a:solidFill>
                    <a:schemeClr val="tx1"/>
                  </a:solidFill>
                  <a:latin typeface="Arial" charset="0"/>
                  <a:ea typeface="ＭＳ Ｐゴシック" charset="0"/>
                </a:defRPr>
              </a:lvl5pPr>
              <a:lvl6pPr marL="2514600" indent="-228600" eaLnBrk="0" fontAlgn="base" hangingPunct="0">
                <a:spcBef>
                  <a:spcPct val="0"/>
                </a:spcBef>
                <a:spcAft>
                  <a:spcPct val="0"/>
                </a:spcAft>
                <a:defRPr sz="1600">
                  <a:solidFill>
                    <a:schemeClr val="tx1"/>
                  </a:solidFill>
                  <a:latin typeface="Arial" charset="0"/>
                  <a:ea typeface="ＭＳ Ｐゴシック" charset="0"/>
                </a:defRPr>
              </a:lvl6pPr>
              <a:lvl7pPr marL="2971800" indent="-228600" eaLnBrk="0" fontAlgn="base" hangingPunct="0">
                <a:spcBef>
                  <a:spcPct val="0"/>
                </a:spcBef>
                <a:spcAft>
                  <a:spcPct val="0"/>
                </a:spcAft>
                <a:defRPr sz="1600">
                  <a:solidFill>
                    <a:schemeClr val="tx1"/>
                  </a:solidFill>
                  <a:latin typeface="Arial" charset="0"/>
                  <a:ea typeface="ＭＳ Ｐゴシック" charset="0"/>
                </a:defRPr>
              </a:lvl7pPr>
              <a:lvl8pPr marL="3429000" indent="-228600" eaLnBrk="0" fontAlgn="base" hangingPunct="0">
                <a:spcBef>
                  <a:spcPct val="0"/>
                </a:spcBef>
                <a:spcAft>
                  <a:spcPct val="0"/>
                </a:spcAft>
                <a:defRPr sz="1600">
                  <a:solidFill>
                    <a:schemeClr val="tx1"/>
                  </a:solidFill>
                  <a:latin typeface="Arial" charset="0"/>
                  <a:ea typeface="ＭＳ Ｐゴシック" charset="0"/>
                </a:defRPr>
              </a:lvl8pPr>
              <a:lvl9pPr marL="3886200" indent="-228600" eaLnBrk="0" fontAlgn="base" hangingPunct="0">
                <a:spcBef>
                  <a:spcPct val="0"/>
                </a:spcBef>
                <a:spcAft>
                  <a:spcPct val="0"/>
                </a:spcAft>
                <a:defRPr sz="1600">
                  <a:solidFill>
                    <a:schemeClr val="tx1"/>
                  </a:solidFill>
                  <a:latin typeface="Arial" charset="0"/>
                  <a:ea typeface="ＭＳ Ｐゴシック" charset="0"/>
                </a:defRPr>
              </a:lvl9pPr>
            </a:lstStyle>
            <a:p>
              <a:pPr eaLnBrk="1" hangingPunct="1"/>
              <a:endParaRPr lang="en-US" sz="1800">
                <a:solidFill>
                  <a:srgbClr val="000000"/>
                </a:solidFill>
                <a:cs typeface="Arial" charset="0"/>
              </a:endParaRPr>
            </a:p>
          </p:txBody>
        </p:sp>
        <p:sp>
          <p:nvSpPr>
            <p:cNvPr id="32782" name="Text Box 14"/>
            <p:cNvSpPr txBox="1">
              <a:spLocks noChangeArrowheads="1"/>
            </p:cNvSpPr>
            <p:nvPr/>
          </p:nvSpPr>
          <p:spPr bwMode="auto">
            <a:xfrm>
              <a:off x="470" y="3863"/>
              <a:ext cx="5370"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600">
                  <a:solidFill>
                    <a:schemeClr val="tx1"/>
                  </a:solidFill>
                  <a:latin typeface="Arial" charset="0"/>
                  <a:ea typeface="ＭＳ Ｐゴシック" charset="0"/>
                </a:defRPr>
              </a:lvl1pPr>
              <a:lvl2pPr marL="742950" indent="-285750" eaLnBrk="0" hangingPunct="0">
                <a:defRPr sz="1600">
                  <a:solidFill>
                    <a:schemeClr val="tx1"/>
                  </a:solidFill>
                  <a:latin typeface="Arial" charset="0"/>
                  <a:ea typeface="ＭＳ Ｐゴシック" charset="0"/>
                </a:defRPr>
              </a:lvl2pPr>
              <a:lvl3pPr marL="1143000" indent="-228600" eaLnBrk="0" hangingPunct="0">
                <a:defRPr sz="1600">
                  <a:solidFill>
                    <a:schemeClr val="tx1"/>
                  </a:solidFill>
                  <a:latin typeface="Arial" charset="0"/>
                  <a:ea typeface="ＭＳ Ｐゴシック" charset="0"/>
                </a:defRPr>
              </a:lvl3pPr>
              <a:lvl4pPr marL="1600200" indent="-228600" eaLnBrk="0" hangingPunct="0">
                <a:defRPr sz="1600">
                  <a:solidFill>
                    <a:schemeClr val="tx1"/>
                  </a:solidFill>
                  <a:latin typeface="Arial" charset="0"/>
                  <a:ea typeface="ＭＳ Ｐゴシック" charset="0"/>
                </a:defRPr>
              </a:lvl4pPr>
              <a:lvl5pPr marL="2057400" indent="-228600" eaLnBrk="0" hangingPunct="0">
                <a:defRPr sz="1600">
                  <a:solidFill>
                    <a:schemeClr val="tx1"/>
                  </a:solidFill>
                  <a:latin typeface="Arial" charset="0"/>
                  <a:ea typeface="ＭＳ Ｐゴシック" charset="0"/>
                </a:defRPr>
              </a:lvl5pPr>
              <a:lvl6pPr marL="2514600" indent="-228600" eaLnBrk="0" fontAlgn="base" hangingPunct="0">
                <a:spcBef>
                  <a:spcPct val="0"/>
                </a:spcBef>
                <a:spcAft>
                  <a:spcPct val="0"/>
                </a:spcAft>
                <a:defRPr sz="1600">
                  <a:solidFill>
                    <a:schemeClr val="tx1"/>
                  </a:solidFill>
                  <a:latin typeface="Arial" charset="0"/>
                  <a:ea typeface="ＭＳ Ｐゴシック" charset="0"/>
                </a:defRPr>
              </a:lvl6pPr>
              <a:lvl7pPr marL="2971800" indent="-228600" eaLnBrk="0" fontAlgn="base" hangingPunct="0">
                <a:spcBef>
                  <a:spcPct val="0"/>
                </a:spcBef>
                <a:spcAft>
                  <a:spcPct val="0"/>
                </a:spcAft>
                <a:defRPr sz="1600">
                  <a:solidFill>
                    <a:schemeClr val="tx1"/>
                  </a:solidFill>
                  <a:latin typeface="Arial" charset="0"/>
                  <a:ea typeface="ＭＳ Ｐゴシック" charset="0"/>
                </a:defRPr>
              </a:lvl7pPr>
              <a:lvl8pPr marL="3429000" indent="-228600" eaLnBrk="0" fontAlgn="base" hangingPunct="0">
                <a:spcBef>
                  <a:spcPct val="0"/>
                </a:spcBef>
                <a:spcAft>
                  <a:spcPct val="0"/>
                </a:spcAft>
                <a:defRPr sz="1600">
                  <a:solidFill>
                    <a:schemeClr val="tx1"/>
                  </a:solidFill>
                  <a:latin typeface="Arial" charset="0"/>
                  <a:ea typeface="ＭＳ Ｐゴシック" charset="0"/>
                </a:defRPr>
              </a:lvl8pPr>
              <a:lvl9pPr marL="3886200" indent="-228600" eaLnBrk="0" fontAlgn="base" hangingPunct="0">
                <a:spcBef>
                  <a:spcPct val="0"/>
                </a:spcBef>
                <a:spcAft>
                  <a:spcPct val="0"/>
                </a:spcAft>
                <a:defRPr sz="1600">
                  <a:solidFill>
                    <a:schemeClr val="tx1"/>
                  </a:solidFill>
                  <a:latin typeface="Arial" charset="0"/>
                  <a:ea typeface="ＭＳ Ｐゴシック" charset="0"/>
                </a:defRPr>
              </a:lvl9pPr>
            </a:lstStyle>
            <a:p>
              <a:pPr eaLnBrk="1" hangingPunct="1"/>
              <a:r>
                <a:rPr lang="en-US" sz="1800">
                  <a:solidFill>
                    <a:srgbClr val="000000"/>
                  </a:solidFill>
                  <a:cs typeface="Arial" charset="0"/>
                </a:rPr>
                <a:t>&gt;50%              &gt;25-50%              &gt;10-25%            1-10%                &lt;1%            ???</a:t>
              </a:r>
            </a:p>
          </p:txBody>
        </p:sp>
        <p:sp>
          <p:nvSpPr>
            <p:cNvPr id="32783" name="Rectangle 15"/>
            <p:cNvSpPr>
              <a:spLocks noChangeArrowheads="1"/>
            </p:cNvSpPr>
            <p:nvPr/>
          </p:nvSpPr>
          <p:spPr bwMode="auto">
            <a:xfrm>
              <a:off x="240" y="3888"/>
              <a:ext cx="144" cy="144"/>
            </a:xfrm>
            <a:prstGeom prst="rect">
              <a:avLst/>
            </a:prstGeom>
            <a:solidFill>
              <a:srgbClr val="00FF00"/>
            </a:solidFill>
            <a:ln w="9525">
              <a:solidFill>
                <a:schemeClr val="tx1"/>
              </a:solidFill>
              <a:miter lim="800000"/>
              <a:headEnd/>
              <a:tailEnd/>
            </a:ln>
          </p:spPr>
          <p:txBody>
            <a:bodyPr wrap="none" anchor="ctr"/>
            <a:lstStyle/>
            <a:p>
              <a:endParaRPr lang="en-GB" sz="1800">
                <a:solidFill>
                  <a:srgbClr val="000000"/>
                </a:solidFill>
                <a:cs typeface="Arial" charset="0"/>
              </a:endParaRPr>
            </a:p>
          </p:txBody>
        </p:sp>
        <p:sp>
          <p:nvSpPr>
            <p:cNvPr id="32784" name="Rectangle 16"/>
            <p:cNvSpPr>
              <a:spLocks noChangeArrowheads="1"/>
            </p:cNvSpPr>
            <p:nvPr/>
          </p:nvSpPr>
          <p:spPr bwMode="auto">
            <a:xfrm>
              <a:off x="4416" y="3888"/>
              <a:ext cx="144" cy="144"/>
            </a:xfrm>
            <a:prstGeom prst="rect">
              <a:avLst/>
            </a:prstGeom>
            <a:solidFill>
              <a:srgbClr val="CC3300"/>
            </a:solidFill>
            <a:ln w="9525">
              <a:solidFill>
                <a:schemeClr val="tx1"/>
              </a:solidFill>
              <a:miter lim="800000"/>
              <a:headEnd/>
              <a:tailEnd/>
            </a:ln>
          </p:spPr>
          <p:txBody>
            <a:bodyPr wrap="none" anchor="ctr"/>
            <a:lstStyle/>
            <a:p>
              <a:endParaRPr lang="en-GB" sz="1800">
                <a:solidFill>
                  <a:srgbClr val="000000"/>
                </a:solidFill>
                <a:cs typeface="Arial" charset="0"/>
              </a:endParaRPr>
            </a:p>
          </p:txBody>
        </p:sp>
        <p:sp>
          <p:nvSpPr>
            <p:cNvPr id="32785" name="Rectangle 17"/>
            <p:cNvSpPr>
              <a:spLocks noChangeArrowheads="1"/>
            </p:cNvSpPr>
            <p:nvPr/>
          </p:nvSpPr>
          <p:spPr bwMode="auto">
            <a:xfrm>
              <a:off x="3408" y="3888"/>
              <a:ext cx="144" cy="144"/>
            </a:xfrm>
            <a:prstGeom prst="rect">
              <a:avLst/>
            </a:prstGeom>
            <a:solidFill>
              <a:srgbClr val="FF9933"/>
            </a:solidFill>
            <a:ln w="9525">
              <a:solidFill>
                <a:schemeClr val="tx1"/>
              </a:solidFill>
              <a:miter lim="800000"/>
              <a:headEnd/>
              <a:tailEnd/>
            </a:ln>
          </p:spPr>
          <p:txBody>
            <a:bodyPr wrap="none" anchor="ctr"/>
            <a:lstStyle/>
            <a:p>
              <a:endParaRPr lang="en-GB" sz="1800">
                <a:solidFill>
                  <a:srgbClr val="000000"/>
                </a:solidFill>
                <a:cs typeface="Arial" charset="0"/>
              </a:endParaRPr>
            </a:p>
          </p:txBody>
        </p:sp>
        <p:sp>
          <p:nvSpPr>
            <p:cNvPr id="32786" name="Rectangle 18"/>
            <p:cNvSpPr>
              <a:spLocks noChangeArrowheads="1"/>
            </p:cNvSpPr>
            <p:nvPr/>
          </p:nvSpPr>
          <p:spPr bwMode="auto">
            <a:xfrm>
              <a:off x="2352" y="3888"/>
              <a:ext cx="144" cy="144"/>
            </a:xfrm>
            <a:prstGeom prst="rect">
              <a:avLst/>
            </a:prstGeom>
            <a:solidFill>
              <a:srgbClr val="FFFF99"/>
            </a:solidFill>
            <a:ln w="9525">
              <a:solidFill>
                <a:schemeClr val="tx1"/>
              </a:solidFill>
              <a:miter lim="800000"/>
              <a:headEnd/>
              <a:tailEnd/>
            </a:ln>
          </p:spPr>
          <p:txBody>
            <a:bodyPr wrap="none" anchor="ctr"/>
            <a:lstStyle/>
            <a:p>
              <a:endParaRPr lang="en-GB" sz="1800">
                <a:solidFill>
                  <a:srgbClr val="000000"/>
                </a:solidFill>
                <a:cs typeface="Arial" charset="0"/>
              </a:endParaRPr>
            </a:p>
          </p:txBody>
        </p:sp>
        <p:sp>
          <p:nvSpPr>
            <p:cNvPr id="32787" name="Rectangle 19"/>
            <p:cNvSpPr>
              <a:spLocks noChangeArrowheads="1"/>
            </p:cNvSpPr>
            <p:nvPr/>
          </p:nvSpPr>
          <p:spPr bwMode="auto">
            <a:xfrm>
              <a:off x="1152" y="3936"/>
              <a:ext cx="144" cy="144"/>
            </a:xfrm>
            <a:prstGeom prst="rect">
              <a:avLst/>
            </a:prstGeom>
            <a:solidFill>
              <a:srgbClr val="99FFCC"/>
            </a:solidFill>
            <a:ln w="9525">
              <a:solidFill>
                <a:schemeClr val="tx1"/>
              </a:solidFill>
              <a:miter lim="800000"/>
              <a:headEnd/>
              <a:tailEnd/>
            </a:ln>
          </p:spPr>
          <p:txBody>
            <a:bodyPr wrap="none" anchor="ctr"/>
            <a:lstStyle/>
            <a:p>
              <a:endParaRPr lang="en-GB" sz="1800">
                <a:solidFill>
                  <a:srgbClr val="000000"/>
                </a:solidFill>
                <a:cs typeface="Arial" charset="0"/>
              </a:endParaRPr>
            </a:p>
          </p:txBody>
        </p:sp>
        <p:sp>
          <p:nvSpPr>
            <p:cNvPr id="32788" name="Rectangle 20"/>
            <p:cNvSpPr>
              <a:spLocks noChangeArrowheads="1"/>
            </p:cNvSpPr>
            <p:nvPr/>
          </p:nvSpPr>
          <p:spPr bwMode="auto">
            <a:xfrm>
              <a:off x="5232" y="3888"/>
              <a:ext cx="144" cy="144"/>
            </a:xfrm>
            <a:prstGeom prst="rect">
              <a:avLst/>
            </a:prstGeom>
            <a:solidFill>
              <a:srgbClr val="C0C0C0"/>
            </a:solidFill>
            <a:ln w="9525">
              <a:solidFill>
                <a:schemeClr val="tx1"/>
              </a:solidFill>
              <a:miter lim="800000"/>
              <a:headEnd/>
              <a:tailEnd/>
            </a:ln>
          </p:spPr>
          <p:txBody>
            <a:bodyPr wrap="none" anchor="ctr"/>
            <a:lstStyle/>
            <a:p>
              <a:endParaRPr lang="en-GB" sz="1800">
                <a:solidFill>
                  <a:srgbClr val="000000"/>
                </a:solidFill>
                <a:cs typeface="Arial" charset="0"/>
              </a:endParaRPr>
            </a:p>
          </p:txBody>
        </p:sp>
      </p:grpSp>
    </p:spTree>
    <p:extLst>
      <p:ext uri="{BB962C8B-B14F-4D97-AF65-F5344CB8AC3E}">
        <p14:creationId xmlns:p14="http://schemas.microsoft.com/office/powerpoint/2010/main" val="17376898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66" y="794751"/>
            <a:ext cx="9146590" cy="3635356"/>
            <a:chOff x="4466" y="1250168"/>
            <a:chExt cx="9146590" cy="4847141"/>
          </a:xfrm>
        </p:grpSpPr>
        <p:pic>
          <p:nvPicPr>
            <p:cNvPr id="7" name="Picture 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466" y="1250168"/>
              <a:ext cx="9146590" cy="4847141"/>
            </a:xfrm>
            <a:prstGeom prst="rect">
              <a:avLst/>
            </a:prstGeom>
          </p:spPr>
        </p:pic>
        <p:sp>
          <p:nvSpPr>
            <p:cNvPr id="8" name="Oval 7"/>
            <p:cNvSpPr txBox="1"/>
            <p:nvPr>
              <p:custDataLst>
                <p:tags r:id="rId1"/>
              </p:custDataLst>
            </p:nvPr>
          </p:nvSpPr>
          <p:spPr>
            <a:xfrm>
              <a:off x="5883184" y="2389448"/>
              <a:ext cx="342090" cy="202144"/>
            </a:xfrm>
            <a:prstGeom prst="ellipse">
              <a:avLst/>
            </a:prstGeom>
            <a:solidFill>
              <a:schemeClr val="bg1"/>
            </a:solidFill>
            <a:ln w="9525">
              <a:solidFill>
                <a:schemeClr val="bg1"/>
              </a:solidFill>
              <a:miter lim="800000"/>
              <a:headEnd/>
              <a:tailEnd/>
            </a:ln>
            <a:effectLst/>
          </p:spPr>
          <p:txBody>
            <a:bodyPr vert="horz" wrap="square" lIns="3887" tIns="0" rIns="3887" bIns="0" numCol="1" anchor="ctr" anchorCtr="1" compatLnSpc="1">
              <a:prstTxWarp prst="textNoShape">
                <a:avLst/>
              </a:prstTxWarp>
              <a:noAutofit/>
            </a:bodyPr>
            <a:lstStyle>
              <a:lvl1pPr marL="0" lvl="0" indent="0" defTabSz="895350" eaLnBrk="1" hangingPunct="1">
                <a:buClr>
                  <a:schemeClr val="tx2"/>
                </a:buClr>
                <a:defRPr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lgn="ctr"/>
              <a:endParaRPr lang="en-US" sz="1632" dirty="0"/>
            </a:p>
          </p:txBody>
        </p:sp>
        <p:sp>
          <p:nvSpPr>
            <p:cNvPr id="9" name="Oval 7"/>
            <p:cNvSpPr txBox="1"/>
            <p:nvPr>
              <p:custDataLst>
                <p:tags r:id="rId2"/>
              </p:custDataLst>
            </p:nvPr>
          </p:nvSpPr>
          <p:spPr>
            <a:xfrm>
              <a:off x="7147881" y="2101782"/>
              <a:ext cx="342090" cy="126988"/>
            </a:xfrm>
            <a:prstGeom prst="ellipse">
              <a:avLst/>
            </a:prstGeom>
            <a:solidFill>
              <a:schemeClr val="bg1"/>
            </a:solidFill>
            <a:ln w="9525">
              <a:solidFill>
                <a:schemeClr val="bg1"/>
              </a:solidFill>
              <a:miter lim="800000"/>
              <a:headEnd/>
              <a:tailEnd/>
            </a:ln>
            <a:effectLst/>
          </p:spPr>
          <p:txBody>
            <a:bodyPr vert="horz" wrap="square" lIns="3887" tIns="0" rIns="3887" bIns="0" numCol="1" anchor="ctr" anchorCtr="1" compatLnSpc="1">
              <a:prstTxWarp prst="textNoShape">
                <a:avLst/>
              </a:prstTxWarp>
              <a:noAutofit/>
            </a:bodyPr>
            <a:lstStyle>
              <a:lvl1pPr marL="0" lvl="0" indent="0" defTabSz="895350" eaLnBrk="1" hangingPunct="1">
                <a:buClr>
                  <a:schemeClr val="tx2"/>
                </a:buClr>
                <a:defRPr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lgn="ctr"/>
              <a:endParaRPr lang="en-US" sz="1632" dirty="0"/>
            </a:p>
          </p:txBody>
        </p:sp>
        <p:sp>
          <p:nvSpPr>
            <p:cNvPr id="11" name="Oval 7"/>
            <p:cNvSpPr txBox="1"/>
            <p:nvPr>
              <p:custDataLst>
                <p:tags r:id="rId3"/>
              </p:custDataLst>
            </p:nvPr>
          </p:nvSpPr>
          <p:spPr>
            <a:xfrm>
              <a:off x="1183764" y="1371110"/>
              <a:ext cx="342090" cy="202144"/>
            </a:xfrm>
            <a:prstGeom prst="ellipse">
              <a:avLst/>
            </a:prstGeom>
            <a:solidFill>
              <a:schemeClr val="bg1"/>
            </a:solidFill>
            <a:ln w="9525">
              <a:solidFill>
                <a:schemeClr val="bg1"/>
              </a:solidFill>
              <a:miter lim="800000"/>
              <a:headEnd/>
              <a:tailEnd/>
            </a:ln>
            <a:effectLst/>
          </p:spPr>
          <p:txBody>
            <a:bodyPr vert="horz" wrap="square" lIns="3887" tIns="0" rIns="3887" bIns="0" numCol="1" anchor="ctr" anchorCtr="1" compatLnSpc="1">
              <a:prstTxWarp prst="textNoShape">
                <a:avLst/>
              </a:prstTxWarp>
              <a:noAutofit/>
            </a:bodyPr>
            <a:lstStyle>
              <a:lvl1pPr marL="0" lvl="0" indent="0" defTabSz="895350" eaLnBrk="1" hangingPunct="1">
                <a:buClr>
                  <a:schemeClr val="tx2"/>
                </a:buClr>
                <a:defRPr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algn="ctr"/>
              <a:endParaRPr lang="en-US" sz="1632" dirty="0"/>
            </a:p>
          </p:txBody>
        </p:sp>
      </p:grpSp>
      <p:sp>
        <p:nvSpPr>
          <p:cNvPr id="10" name="Title 2"/>
          <p:cNvSpPr txBox="1">
            <a:spLocks/>
          </p:cNvSpPr>
          <p:nvPr/>
        </p:nvSpPr>
        <p:spPr>
          <a:xfrm>
            <a:off x="121287" y="190440"/>
            <a:ext cx="8794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sp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Font typeface="Georgia" pitchFamily="18" charset="0"/>
              <a:buNone/>
            </a:pPr>
            <a:r>
              <a:rPr lang="en-US" sz="2600" b="0" i="1" dirty="0" smtClean="0">
                <a:solidFill>
                  <a:srgbClr val="000000"/>
                </a:solidFill>
              </a:rPr>
              <a:t>STRUCTURAL</a:t>
            </a:r>
            <a:r>
              <a:rPr lang="en-US" sz="2600" i="1" dirty="0" smtClean="0">
                <a:solidFill>
                  <a:srgbClr val="000000"/>
                </a:solidFill>
              </a:rPr>
              <a:t> WASTE IN THE MOBILITY SYSTEM</a:t>
            </a:r>
            <a:endParaRPr lang="en-US" sz="2600" i="1" dirty="0">
              <a:solidFill>
                <a:srgbClr val="000000"/>
              </a:solidFill>
            </a:endParaRPr>
          </a:p>
        </p:txBody>
      </p:sp>
    </p:spTree>
    <p:extLst>
      <p:ext uri="{BB962C8B-B14F-4D97-AF65-F5344CB8AC3E}">
        <p14:creationId xmlns:p14="http://schemas.microsoft.com/office/powerpoint/2010/main" val="17228740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Object 20" hidden="1"/>
          <p:cNvGraphicFramePr>
            <a:graphicFrameLocks noChangeAspect="1"/>
          </p:cNvGraphicFramePr>
          <p:nvPr>
            <p:custDataLst>
              <p:tags r:id="rId2"/>
            </p:custDataLst>
            <p:extLst/>
          </p:nvPr>
        </p:nvGraphicFramePr>
        <p:xfrm>
          <a:off x="1621" y="1216"/>
          <a:ext cx="1619" cy="1214"/>
        </p:xfrm>
        <a:graphic>
          <a:graphicData uri="http://schemas.openxmlformats.org/presentationml/2006/ole">
            <mc:AlternateContent xmlns:mc="http://schemas.openxmlformats.org/markup-compatibility/2006">
              <mc:Choice xmlns:v="urn:schemas-microsoft-com:vml" Requires="v">
                <p:oleObj spid="_x0000_s24629" name="think-cell Slide" r:id="rId13" imgW="360" imgH="360" progId="">
                  <p:embed/>
                </p:oleObj>
              </mc:Choice>
              <mc:Fallback>
                <p:oleObj name="think-cell Slide" r:id="rId13" imgW="360" imgH="360" progId="">
                  <p:embed/>
                  <p:pic>
                    <p:nvPicPr>
                      <p:cNvPr id="0" name="Picture 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21" y="1216"/>
                        <a:ext cx="1619" cy="121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5"/>
          <p:cNvSpPr>
            <a:spLocks/>
          </p:cNvSpPr>
          <p:nvPr/>
        </p:nvSpPr>
        <p:spPr>
          <a:xfrm>
            <a:off x="4587930" y="487813"/>
            <a:ext cx="4327677" cy="4270005"/>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smtClean="0">
              <a:solidFill>
                <a:schemeClr val="tx1"/>
              </a:solidFill>
            </a:endParaRPr>
          </a:p>
        </p:txBody>
      </p:sp>
      <p:sp>
        <p:nvSpPr>
          <p:cNvPr id="114" name="Rectangle 113"/>
          <p:cNvSpPr/>
          <p:nvPr/>
        </p:nvSpPr>
        <p:spPr>
          <a:xfrm>
            <a:off x="4814227" y="2019127"/>
            <a:ext cx="933028" cy="157324"/>
          </a:xfrm>
          <a:prstGeom prst="rect">
            <a:avLst/>
          </a:prstGeom>
          <a:solidFill>
            <a:schemeClr val="bg1"/>
          </a:solidFill>
          <a:ln w="9525">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01" name="Freeform 100"/>
          <p:cNvSpPr/>
          <p:nvPr/>
        </p:nvSpPr>
        <p:spPr>
          <a:xfrm>
            <a:off x="4677181" y="2176451"/>
            <a:ext cx="4116609" cy="553953"/>
          </a:xfrm>
          <a:custGeom>
            <a:avLst/>
            <a:gdLst>
              <a:gd name="connsiteX0" fmla="*/ 0 w 3627120"/>
              <a:gd name="connsiteY0" fmla="*/ 0 h 723900"/>
              <a:gd name="connsiteX1" fmla="*/ 3627120 w 3627120"/>
              <a:gd name="connsiteY1" fmla="*/ 0 h 723900"/>
              <a:gd name="connsiteX2" fmla="*/ 3627120 w 3627120"/>
              <a:gd name="connsiteY2" fmla="*/ 723900 h 723900"/>
              <a:gd name="connsiteX3" fmla="*/ 0 w 362712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627120" h="723900">
                <a:moveTo>
                  <a:pt x="0" y="0"/>
                </a:moveTo>
                <a:lnTo>
                  <a:pt x="3627120" y="0"/>
                </a:lnTo>
                <a:lnTo>
                  <a:pt x="3627120" y="723900"/>
                </a:lnTo>
                <a:lnTo>
                  <a:pt x="0" y="723900"/>
                </a:lnTo>
              </a:path>
            </a:pathLst>
          </a:custGeom>
          <a:solidFill>
            <a:schemeClr val="accent6">
              <a:lumMod val="60000"/>
              <a:lumOff val="40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a:spLocks/>
          </p:cNvSpPr>
          <p:nvPr/>
        </p:nvSpPr>
        <p:spPr>
          <a:xfrm>
            <a:off x="4587930" y="487812"/>
            <a:ext cx="4327677" cy="220387"/>
          </a:xfrm>
          <a:prstGeom prst="rect">
            <a:avLst/>
          </a:prstGeom>
          <a:gradFill>
            <a:gsLst>
              <a:gs pos="0">
                <a:schemeClr val="accent1"/>
              </a:gs>
              <a:gs pos="100000">
                <a:schemeClr val="accent2"/>
              </a:gs>
            </a:gsLst>
            <a:lin ang="5400000" scaled="0"/>
          </a:gradFill>
          <a:ln w="9525">
            <a:noFill/>
            <a:miter lim="800000"/>
            <a:headEnd/>
            <a:tailEnd/>
          </a:ln>
          <a:effectLst/>
        </p:spPr>
        <p:txBody>
          <a:bodyPr vert="horz" wrap="square" lIns="73152" tIns="72009" rIns="72009" bIns="72009" numCol="1" anchor="ctr" anchorCtr="0" compatLnSpc="1">
            <a:prstTxWarp prst="textNoShape">
              <a:avLst/>
            </a:prstTxWarp>
            <a:noAutofit/>
          </a:bodyPr>
          <a:lstStyle/>
          <a:p>
            <a:pPr defTabSz="895350">
              <a:buClr>
                <a:srgbClr val="002960"/>
              </a:buClr>
            </a:pPr>
            <a:endParaRPr lang="en-US" b="1" dirty="0">
              <a:solidFill>
                <a:schemeClr val="tx2"/>
              </a:solidFill>
              <a:latin typeface="Arial" charset="0"/>
            </a:endParaRPr>
          </a:p>
        </p:txBody>
      </p:sp>
      <p:sp>
        <p:nvSpPr>
          <p:cNvPr id="18" name="Rectangle 12"/>
          <p:cNvSpPr txBox="1"/>
          <p:nvPr/>
        </p:nvSpPr>
        <p:spPr>
          <a:xfrm>
            <a:off x="4644195" y="539126"/>
            <a:ext cx="4178020" cy="15388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b="1" dirty="0" smtClean="0">
                <a:solidFill>
                  <a:schemeClr val="tx2"/>
                </a:solidFill>
              </a:rPr>
              <a:t>The mobility system of tomorrow</a:t>
            </a:r>
            <a:endParaRPr lang="en-US" sz="1000" b="1" dirty="0">
              <a:solidFill>
                <a:schemeClr val="tx2"/>
              </a:solidFill>
            </a:endParaRPr>
          </a:p>
        </p:txBody>
      </p:sp>
      <p:pic>
        <p:nvPicPr>
          <p:cNvPr id="66" name="Picture 2" descr="C:\Users\Marisa Carder\Dropbox\MGI_Disruptive_May2013 ZZR266\12 tech icons\renewables.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38057" y="741704"/>
            <a:ext cx="1591816" cy="780451"/>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67"/>
          <p:cNvSpPr/>
          <p:nvPr/>
        </p:nvSpPr>
        <p:spPr>
          <a:xfrm>
            <a:off x="4651830" y="724295"/>
            <a:ext cx="609763" cy="406880"/>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tx1"/>
              </a:solidFill>
            </a:endParaRPr>
          </a:p>
        </p:txBody>
      </p:sp>
      <p:sp>
        <p:nvSpPr>
          <p:cNvPr id="67" name="Rectangle 12"/>
          <p:cNvSpPr txBox="1"/>
          <p:nvPr/>
        </p:nvSpPr>
        <p:spPr>
          <a:xfrm>
            <a:off x="5505029" y="804721"/>
            <a:ext cx="670614" cy="395429"/>
          </a:xfrm>
          <a:prstGeom prst="wedgeRectCallout">
            <a:avLst>
              <a:gd name="adj1" fmla="val -68242"/>
              <a:gd name="adj2" fmla="val -16896"/>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a:t>Low CO</a:t>
            </a:r>
            <a:r>
              <a:rPr lang="en-US" sz="1000" baseline="-25000" dirty="0"/>
              <a:t>2</a:t>
            </a:r>
            <a:r>
              <a:rPr lang="en-US" sz="1000" dirty="0"/>
              <a:t> level </a:t>
            </a:r>
          </a:p>
        </p:txBody>
      </p:sp>
      <p:sp>
        <p:nvSpPr>
          <p:cNvPr id="74" name="Rectangle 12"/>
          <p:cNvSpPr txBox="1"/>
          <p:nvPr/>
        </p:nvSpPr>
        <p:spPr>
          <a:xfrm>
            <a:off x="4764063" y="1581151"/>
            <a:ext cx="1054241" cy="359922"/>
          </a:xfrm>
          <a:prstGeom prst="wedgeRectCallout">
            <a:avLst>
              <a:gd name="adj1" fmla="val -22350"/>
              <a:gd name="adj2" fmla="val 75104"/>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Parking spots returned to land </a:t>
            </a:r>
            <a:endParaRPr lang="en-US" sz="1000" dirty="0"/>
          </a:p>
        </p:txBody>
      </p:sp>
      <p:sp>
        <p:nvSpPr>
          <p:cNvPr id="76" name="Rounded Rectangle 75"/>
          <p:cNvSpPr/>
          <p:nvPr/>
        </p:nvSpPr>
        <p:spPr>
          <a:xfrm>
            <a:off x="6227429" y="3544087"/>
            <a:ext cx="853765" cy="1088309"/>
          </a:xfrm>
          <a:prstGeom prst="roundRect">
            <a:avLst>
              <a:gd name="adj" fmla="val 7431"/>
            </a:avLst>
          </a:prstGeom>
          <a:solidFill>
            <a:schemeClr val="accent2">
              <a:lumMod val="20000"/>
              <a:lumOff val="80000"/>
            </a:schemeClr>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smtClean="0">
              <a:solidFill>
                <a:schemeClr val="tx1"/>
              </a:solidFill>
            </a:endParaRPr>
          </a:p>
        </p:txBody>
      </p:sp>
      <p:sp>
        <p:nvSpPr>
          <p:cNvPr id="77" name="Rectangle 76"/>
          <p:cNvSpPr/>
          <p:nvPr/>
        </p:nvSpPr>
        <p:spPr>
          <a:xfrm>
            <a:off x="6279730" y="3591491"/>
            <a:ext cx="744114" cy="880551"/>
          </a:xfrm>
          <a:prstGeom prst="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smtClean="0">
              <a:solidFill>
                <a:schemeClr val="tx1"/>
              </a:solidFill>
            </a:endParaRPr>
          </a:p>
        </p:txBody>
      </p:sp>
      <p:sp>
        <p:nvSpPr>
          <p:cNvPr id="78" name="Oval 77"/>
          <p:cNvSpPr/>
          <p:nvPr/>
        </p:nvSpPr>
        <p:spPr>
          <a:xfrm>
            <a:off x="6600140" y="4503605"/>
            <a:ext cx="131912" cy="98928"/>
          </a:xfrm>
          <a:prstGeom prst="ellipse">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98" name="Rectangle 12"/>
          <p:cNvSpPr txBox="1">
            <a:spLocks/>
          </p:cNvSpPr>
          <p:nvPr/>
        </p:nvSpPr>
        <p:spPr>
          <a:xfrm>
            <a:off x="8030158" y="2849728"/>
            <a:ext cx="629911" cy="331621"/>
          </a:xfrm>
          <a:prstGeom prst="wedgeRectCallout">
            <a:avLst>
              <a:gd name="adj1" fmla="val -32879"/>
              <a:gd name="adj2" fmla="val -88252"/>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Zero accidents</a:t>
            </a:r>
            <a:endParaRPr lang="en-US" sz="1000" dirty="0"/>
          </a:p>
        </p:txBody>
      </p:sp>
      <p:sp>
        <p:nvSpPr>
          <p:cNvPr id="102" name="Rectangle 101"/>
          <p:cNvSpPr/>
          <p:nvPr/>
        </p:nvSpPr>
        <p:spPr>
          <a:xfrm>
            <a:off x="5195637"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03" name="Rectangle 102"/>
          <p:cNvSpPr/>
          <p:nvPr/>
        </p:nvSpPr>
        <p:spPr>
          <a:xfrm>
            <a:off x="5659122"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04" name="Rectangle 103"/>
          <p:cNvSpPr/>
          <p:nvPr/>
        </p:nvSpPr>
        <p:spPr>
          <a:xfrm>
            <a:off x="6122606"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05" name="Rectangle 104"/>
          <p:cNvSpPr/>
          <p:nvPr/>
        </p:nvSpPr>
        <p:spPr>
          <a:xfrm>
            <a:off x="6586091"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06" name="Rectangle 105"/>
          <p:cNvSpPr/>
          <p:nvPr/>
        </p:nvSpPr>
        <p:spPr>
          <a:xfrm>
            <a:off x="7049576"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07" name="Rectangle 106"/>
          <p:cNvSpPr/>
          <p:nvPr/>
        </p:nvSpPr>
        <p:spPr>
          <a:xfrm>
            <a:off x="7513060"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08" name="Rectangle 107"/>
          <p:cNvSpPr/>
          <p:nvPr/>
        </p:nvSpPr>
        <p:spPr>
          <a:xfrm>
            <a:off x="7976545"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11" name="Rectangle 110"/>
          <p:cNvSpPr/>
          <p:nvPr/>
        </p:nvSpPr>
        <p:spPr>
          <a:xfrm>
            <a:off x="8440029"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12" name="Rectangle 12"/>
          <p:cNvSpPr txBox="1">
            <a:spLocks/>
          </p:cNvSpPr>
          <p:nvPr/>
        </p:nvSpPr>
        <p:spPr>
          <a:xfrm>
            <a:off x="4669109" y="2849728"/>
            <a:ext cx="823117" cy="331621"/>
          </a:xfrm>
          <a:prstGeom prst="wedgeRectCallout">
            <a:avLst>
              <a:gd name="adj1" fmla="val -14265"/>
              <a:gd name="adj2" fmla="val -77910"/>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marL="1587" lvl="1" indent="0">
              <a:buNone/>
            </a:pPr>
            <a:r>
              <a:rPr lang="en-US" sz="1000" dirty="0" smtClean="0"/>
              <a:t>Fewer </a:t>
            </a:r>
            <a:r>
              <a:rPr lang="en-US" sz="1000" dirty="0"/>
              <a:t>lanes needed </a:t>
            </a:r>
          </a:p>
        </p:txBody>
      </p:sp>
      <p:sp>
        <p:nvSpPr>
          <p:cNvPr id="115" name="Rectangle 12"/>
          <p:cNvSpPr txBox="1"/>
          <p:nvPr/>
        </p:nvSpPr>
        <p:spPr>
          <a:xfrm>
            <a:off x="5026150" y="2045525"/>
            <a:ext cx="70334" cy="94209"/>
          </a:xfrm>
          <a:prstGeom prst="rect">
            <a:avLst/>
          </a:prstGeom>
          <a:noFill/>
          <a:ln w="9525">
            <a:noFill/>
            <a:miter lim="800000"/>
            <a:headEnd/>
            <a:tailEnd/>
          </a:ln>
          <a:effectLst/>
        </p:spPr>
        <p:txBody>
          <a:bodyPr vert="horz" wrap="none" lIns="0" tIns="0" rIns="0" bIns="0" numCol="1" anchor="t" anchorCtr="0" compatLnSpc="1">
            <a:prstTxWarp prst="textNoShape">
              <a:avLst/>
            </a:prstTxWarp>
            <a:noAutofit/>
          </a:bodyPr>
          <a:lstStyle>
            <a:lvl1pPr marL="0" lvl="0" indent="0" defTabSz="895350" eaLnBrk="1" hangingPunct="1">
              <a:buClr>
                <a:schemeClr val="tx2"/>
              </a:buClr>
              <a:defRPr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800" dirty="0" smtClean="0"/>
              <a:t>X</a:t>
            </a:r>
            <a:endParaRPr lang="en-US" sz="800" dirty="0"/>
          </a:p>
        </p:txBody>
      </p:sp>
      <p:sp>
        <p:nvSpPr>
          <p:cNvPr id="116" name="Rectangle 12"/>
          <p:cNvSpPr txBox="1"/>
          <p:nvPr/>
        </p:nvSpPr>
        <p:spPr>
          <a:xfrm>
            <a:off x="5460446" y="2045525"/>
            <a:ext cx="70334" cy="94209"/>
          </a:xfrm>
          <a:prstGeom prst="rect">
            <a:avLst/>
          </a:prstGeom>
          <a:noFill/>
          <a:ln w="9525">
            <a:noFill/>
            <a:miter lim="800000"/>
            <a:headEnd/>
            <a:tailEnd/>
          </a:ln>
          <a:effectLst/>
        </p:spPr>
        <p:txBody>
          <a:bodyPr vert="horz" wrap="none" lIns="0" tIns="0" rIns="0" bIns="0" numCol="1" anchor="t" anchorCtr="0" compatLnSpc="1">
            <a:prstTxWarp prst="textNoShape">
              <a:avLst/>
            </a:prstTxWarp>
            <a:noAutofit/>
          </a:bodyPr>
          <a:lstStyle>
            <a:lvl1pPr marL="0" lvl="0" indent="0" defTabSz="895350" eaLnBrk="1" hangingPunct="1">
              <a:buClr>
                <a:schemeClr val="tx2"/>
              </a:buClr>
              <a:defRPr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800" dirty="0" smtClean="0"/>
              <a:t>X</a:t>
            </a:r>
            <a:endParaRPr lang="en-US" sz="800" dirty="0"/>
          </a:p>
        </p:txBody>
      </p:sp>
      <p:sp>
        <p:nvSpPr>
          <p:cNvPr id="113" name="Rectangle 112"/>
          <p:cNvSpPr/>
          <p:nvPr/>
        </p:nvSpPr>
        <p:spPr>
          <a:xfrm>
            <a:off x="8008462" y="1825979"/>
            <a:ext cx="669623" cy="461020"/>
          </a:xfrm>
          <a:prstGeom prst="rect">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tx1"/>
              </a:solidFill>
            </a:endParaRPr>
          </a:p>
        </p:txBody>
      </p:sp>
      <p:grpSp>
        <p:nvGrpSpPr>
          <p:cNvPr id="7" name="Group 6"/>
          <p:cNvGrpSpPr/>
          <p:nvPr/>
        </p:nvGrpSpPr>
        <p:grpSpPr>
          <a:xfrm>
            <a:off x="6773821" y="1287225"/>
            <a:ext cx="1219291" cy="876348"/>
            <a:chOff x="7812952" y="1388615"/>
            <a:chExt cx="972801" cy="932304"/>
          </a:xfrm>
        </p:grpSpPr>
        <p:pic>
          <p:nvPicPr>
            <p:cNvPr id="126" name="Picture 49" descr="Power Line, Transmission Line, Electricity"/>
            <p:cNvPicPr>
              <a:picLocks noChangeAspect="1" noChangeArrowheads="1"/>
            </p:cNvPicPr>
            <p:nvPr/>
          </p:nvPicPr>
          <p:blipFill>
            <a:blip r:embed="rId16"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7831913" y="1678777"/>
              <a:ext cx="505237" cy="597692"/>
            </a:xfrm>
            <a:prstGeom prst="rect">
              <a:avLst/>
            </a:prstGeom>
            <a:noFill/>
            <a:extLst>
              <a:ext uri="{909E8E84-426E-40DD-AFC4-6F175D3DCCD1}">
                <a14:hiddenFill xmlns:a14="http://schemas.microsoft.com/office/drawing/2010/main">
                  <a:solidFill>
                    <a:srgbClr val="FFFFFF"/>
                  </a:solidFill>
                </a14:hiddenFill>
              </a:ext>
            </a:extLst>
          </p:spPr>
        </p:pic>
        <p:sp>
          <p:nvSpPr>
            <p:cNvPr id="128" name="Freeform 127"/>
            <p:cNvSpPr/>
            <p:nvPr/>
          </p:nvSpPr>
          <p:spPr>
            <a:xfrm>
              <a:off x="7812952" y="1632704"/>
              <a:ext cx="83846" cy="228914"/>
            </a:xfrm>
            <a:custGeom>
              <a:avLst/>
              <a:gdLst>
                <a:gd name="connsiteX0" fmla="*/ 0 w 123825"/>
                <a:gd name="connsiteY0" fmla="*/ 30956 h 185974"/>
                <a:gd name="connsiteX1" fmla="*/ 47625 w 123825"/>
                <a:gd name="connsiteY1" fmla="*/ 185738 h 185974"/>
                <a:gd name="connsiteX2" fmla="*/ 123825 w 123825"/>
                <a:gd name="connsiteY2" fmla="*/ 0 h 185974"/>
                <a:gd name="connsiteX0" fmla="*/ 0 w 137212"/>
                <a:gd name="connsiteY0" fmla="*/ 30956 h 185974"/>
                <a:gd name="connsiteX1" fmla="*/ 61012 w 137212"/>
                <a:gd name="connsiteY1" fmla="*/ 185738 h 185974"/>
                <a:gd name="connsiteX2" fmla="*/ 137212 w 137212"/>
                <a:gd name="connsiteY2" fmla="*/ 0 h 185974"/>
                <a:gd name="connsiteX0" fmla="*/ 0 w 132192"/>
                <a:gd name="connsiteY0" fmla="*/ 25929 h 185897"/>
                <a:gd name="connsiteX1" fmla="*/ 55992 w 132192"/>
                <a:gd name="connsiteY1" fmla="*/ 185738 h 185897"/>
                <a:gd name="connsiteX2" fmla="*/ 132192 w 132192"/>
                <a:gd name="connsiteY2" fmla="*/ 0 h 185897"/>
                <a:gd name="connsiteX0" fmla="*/ 0 w 132192"/>
                <a:gd name="connsiteY0" fmla="*/ 25929 h 108849"/>
                <a:gd name="connsiteX1" fmla="*/ 77745 w 132192"/>
                <a:gd name="connsiteY1" fmla="*/ 107829 h 108849"/>
                <a:gd name="connsiteX2" fmla="*/ 132192 w 132192"/>
                <a:gd name="connsiteY2" fmla="*/ 0 h 108849"/>
                <a:gd name="connsiteX0" fmla="*/ 0 w 127172"/>
                <a:gd name="connsiteY0" fmla="*/ 35982 h 110401"/>
                <a:gd name="connsiteX1" fmla="*/ 72725 w 127172"/>
                <a:gd name="connsiteY1" fmla="*/ 107829 h 110401"/>
                <a:gd name="connsiteX2" fmla="*/ 127172 w 127172"/>
                <a:gd name="connsiteY2" fmla="*/ 0 h 110401"/>
                <a:gd name="connsiteX0" fmla="*/ 0 w 127172"/>
                <a:gd name="connsiteY0" fmla="*/ 35982 h 112597"/>
                <a:gd name="connsiteX1" fmla="*/ 86112 w 127172"/>
                <a:gd name="connsiteY1" fmla="*/ 110342 h 112597"/>
                <a:gd name="connsiteX2" fmla="*/ 127172 w 127172"/>
                <a:gd name="connsiteY2" fmla="*/ 0 h 112597"/>
                <a:gd name="connsiteX0" fmla="*/ 0 w 122152"/>
                <a:gd name="connsiteY0" fmla="*/ 25929 h 101892"/>
                <a:gd name="connsiteX1" fmla="*/ 86112 w 122152"/>
                <a:gd name="connsiteY1" fmla="*/ 100289 h 101892"/>
                <a:gd name="connsiteX2" fmla="*/ 122152 w 122152"/>
                <a:gd name="connsiteY2" fmla="*/ 0 h 101892"/>
                <a:gd name="connsiteX0" fmla="*/ 0 w 86656"/>
                <a:gd name="connsiteY0" fmla="*/ 432417 h 537611"/>
                <a:gd name="connsiteX1" fmla="*/ 86112 w 86656"/>
                <a:gd name="connsiteY1" fmla="*/ 506777 h 537611"/>
                <a:gd name="connsiteX2" fmla="*/ 45816 w 86656"/>
                <a:gd name="connsiteY2" fmla="*/ 0 h 537611"/>
                <a:gd name="connsiteX0" fmla="*/ 73940 w 119755"/>
                <a:gd name="connsiteY0" fmla="*/ 432417 h 449346"/>
                <a:gd name="connsiteX1" fmla="*/ 440 w 119755"/>
                <a:gd name="connsiteY1" fmla="*/ 214940 h 449346"/>
                <a:gd name="connsiteX2" fmla="*/ 119756 w 119755"/>
                <a:gd name="connsiteY2" fmla="*/ 0 h 449346"/>
                <a:gd name="connsiteX0" fmla="*/ 73574 w 91631"/>
                <a:gd name="connsiteY0" fmla="*/ 359458 h 375735"/>
                <a:gd name="connsiteX1" fmla="*/ 74 w 91631"/>
                <a:gd name="connsiteY1" fmla="*/ 141981 h 375735"/>
                <a:gd name="connsiteX2" fmla="*/ 91632 w 91631"/>
                <a:gd name="connsiteY2" fmla="*/ 0 h 375735"/>
              </a:gdLst>
              <a:ahLst/>
              <a:cxnLst>
                <a:cxn ang="0">
                  <a:pos x="connsiteX0" y="connsiteY0"/>
                </a:cxn>
                <a:cxn ang="0">
                  <a:pos x="connsiteX1" y="connsiteY1"/>
                </a:cxn>
                <a:cxn ang="0">
                  <a:pos x="connsiteX2" y="connsiteY2"/>
                </a:cxn>
              </a:cxnLst>
              <a:rect l="l" t="t" r="r" b="b"/>
              <a:pathLst>
                <a:path w="91631" h="375735">
                  <a:moveTo>
                    <a:pt x="73574" y="359458"/>
                  </a:moveTo>
                  <a:cubicBezTo>
                    <a:pt x="87068" y="439428"/>
                    <a:pt x="-2936" y="201891"/>
                    <a:pt x="74" y="141981"/>
                  </a:cubicBezTo>
                  <a:cubicBezTo>
                    <a:pt x="3084" y="82071"/>
                    <a:pt x="63850" y="90289"/>
                    <a:pt x="91632" y="0"/>
                  </a:cubicBezTo>
                </a:path>
              </a:pathLst>
            </a:custGeom>
            <a:no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9" name="Picture 49" descr="Power Line, Transmission Line, Electricity"/>
            <p:cNvPicPr>
              <a:picLocks noChangeAspect="1" noChangeArrowheads="1"/>
            </p:cNvPicPr>
            <p:nvPr/>
          </p:nvPicPr>
          <p:blipFill rotWithShape="1">
            <a:blip r:embed="rId17" cstate="print">
              <a:duotone>
                <a:schemeClr val="accent4">
                  <a:shade val="45000"/>
                  <a:satMod val="135000"/>
                </a:schemeClr>
                <a:prstClr val="white"/>
              </a:duotone>
              <a:extLst>
                <a:ext uri="{28A0092B-C50C-407E-A947-70E740481C1C}">
                  <a14:useLocalDpi xmlns:a14="http://schemas.microsoft.com/office/drawing/2010/main" val="0"/>
                </a:ext>
              </a:extLst>
            </a:blip>
            <a:srcRect r="45561"/>
            <a:stretch/>
          </p:blipFill>
          <p:spPr bwMode="auto">
            <a:xfrm>
              <a:off x="8367291" y="1723227"/>
              <a:ext cx="275050" cy="597692"/>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49" descr="Power Line, Transmission Line, Electricity"/>
            <p:cNvPicPr>
              <a:picLocks noChangeAspect="1" noChangeArrowheads="1"/>
            </p:cNvPicPr>
            <p:nvPr/>
          </p:nvPicPr>
          <p:blipFill rotWithShape="1">
            <a:blip r:embed="rId16" cstate="print">
              <a:duotone>
                <a:schemeClr val="accent4">
                  <a:shade val="45000"/>
                  <a:satMod val="135000"/>
                </a:schemeClr>
                <a:prstClr val="white"/>
              </a:duotone>
              <a:extLst>
                <a:ext uri="{28A0092B-C50C-407E-A947-70E740481C1C}">
                  <a14:useLocalDpi xmlns:a14="http://schemas.microsoft.com/office/drawing/2010/main" val="0"/>
                </a:ext>
              </a:extLst>
            </a:blip>
            <a:srcRect l="70665" r="-5051"/>
            <a:stretch/>
          </p:blipFill>
          <p:spPr bwMode="auto">
            <a:xfrm>
              <a:off x="8612017" y="1388615"/>
              <a:ext cx="173736" cy="597692"/>
            </a:xfrm>
            <a:prstGeom prst="rect">
              <a:avLst/>
            </a:prstGeom>
            <a:noFill/>
            <a:extLst>
              <a:ext uri="{909E8E84-426E-40DD-AFC4-6F175D3DCCD1}">
                <a14:hiddenFill xmlns:a14="http://schemas.microsoft.com/office/drawing/2010/main">
                  <a:solidFill>
                    <a:srgbClr val="FFFFFF"/>
                  </a:solidFill>
                </a14:hiddenFill>
              </a:ext>
            </a:extLst>
          </p:spPr>
        </p:pic>
        <p:sp>
          <p:nvSpPr>
            <p:cNvPr id="131" name="Freeform 130"/>
            <p:cNvSpPr/>
            <p:nvPr/>
          </p:nvSpPr>
          <p:spPr>
            <a:xfrm>
              <a:off x="8546417" y="1461258"/>
              <a:ext cx="99756" cy="151753"/>
            </a:xfrm>
            <a:custGeom>
              <a:avLst/>
              <a:gdLst>
                <a:gd name="connsiteX0" fmla="*/ 0 w 123825"/>
                <a:gd name="connsiteY0" fmla="*/ 30956 h 185974"/>
                <a:gd name="connsiteX1" fmla="*/ 47625 w 123825"/>
                <a:gd name="connsiteY1" fmla="*/ 185738 h 185974"/>
                <a:gd name="connsiteX2" fmla="*/ 123825 w 123825"/>
                <a:gd name="connsiteY2" fmla="*/ 0 h 185974"/>
                <a:gd name="connsiteX0" fmla="*/ 0 w 137212"/>
                <a:gd name="connsiteY0" fmla="*/ 30956 h 185974"/>
                <a:gd name="connsiteX1" fmla="*/ 61012 w 137212"/>
                <a:gd name="connsiteY1" fmla="*/ 185738 h 185974"/>
                <a:gd name="connsiteX2" fmla="*/ 137212 w 137212"/>
                <a:gd name="connsiteY2" fmla="*/ 0 h 185974"/>
                <a:gd name="connsiteX0" fmla="*/ 0 w 132192"/>
                <a:gd name="connsiteY0" fmla="*/ 25929 h 185897"/>
                <a:gd name="connsiteX1" fmla="*/ 55992 w 132192"/>
                <a:gd name="connsiteY1" fmla="*/ 185738 h 185897"/>
                <a:gd name="connsiteX2" fmla="*/ 132192 w 132192"/>
                <a:gd name="connsiteY2" fmla="*/ 0 h 185897"/>
                <a:gd name="connsiteX0" fmla="*/ 0 w 132192"/>
                <a:gd name="connsiteY0" fmla="*/ 25929 h 108849"/>
                <a:gd name="connsiteX1" fmla="*/ 77745 w 132192"/>
                <a:gd name="connsiteY1" fmla="*/ 107829 h 108849"/>
                <a:gd name="connsiteX2" fmla="*/ 132192 w 132192"/>
                <a:gd name="connsiteY2" fmla="*/ 0 h 108849"/>
                <a:gd name="connsiteX0" fmla="*/ 0 w 127172"/>
                <a:gd name="connsiteY0" fmla="*/ 35982 h 110401"/>
                <a:gd name="connsiteX1" fmla="*/ 72725 w 127172"/>
                <a:gd name="connsiteY1" fmla="*/ 107829 h 110401"/>
                <a:gd name="connsiteX2" fmla="*/ 127172 w 127172"/>
                <a:gd name="connsiteY2" fmla="*/ 0 h 110401"/>
                <a:gd name="connsiteX0" fmla="*/ 0 w 127172"/>
                <a:gd name="connsiteY0" fmla="*/ 35982 h 112597"/>
                <a:gd name="connsiteX1" fmla="*/ 86112 w 127172"/>
                <a:gd name="connsiteY1" fmla="*/ 110342 h 112597"/>
                <a:gd name="connsiteX2" fmla="*/ 127172 w 127172"/>
                <a:gd name="connsiteY2" fmla="*/ 0 h 112597"/>
                <a:gd name="connsiteX0" fmla="*/ 0 w 122152"/>
                <a:gd name="connsiteY0" fmla="*/ 25929 h 101892"/>
                <a:gd name="connsiteX1" fmla="*/ 86112 w 122152"/>
                <a:gd name="connsiteY1" fmla="*/ 100289 h 101892"/>
                <a:gd name="connsiteX2" fmla="*/ 122152 w 122152"/>
                <a:gd name="connsiteY2" fmla="*/ 0 h 101892"/>
                <a:gd name="connsiteX0" fmla="*/ 0 w 86656"/>
                <a:gd name="connsiteY0" fmla="*/ 432417 h 537611"/>
                <a:gd name="connsiteX1" fmla="*/ 86112 w 86656"/>
                <a:gd name="connsiteY1" fmla="*/ 506777 h 537611"/>
                <a:gd name="connsiteX2" fmla="*/ 45816 w 86656"/>
                <a:gd name="connsiteY2" fmla="*/ 0 h 537611"/>
                <a:gd name="connsiteX0" fmla="*/ 73940 w 119755"/>
                <a:gd name="connsiteY0" fmla="*/ 432417 h 449346"/>
                <a:gd name="connsiteX1" fmla="*/ 440 w 119755"/>
                <a:gd name="connsiteY1" fmla="*/ 214940 h 449346"/>
                <a:gd name="connsiteX2" fmla="*/ 119756 w 119755"/>
                <a:gd name="connsiteY2" fmla="*/ 0 h 449346"/>
                <a:gd name="connsiteX0" fmla="*/ 73574 w 91631"/>
                <a:gd name="connsiteY0" fmla="*/ 359458 h 375735"/>
                <a:gd name="connsiteX1" fmla="*/ 74 w 91631"/>
                <a:gd name="connsiteY1" fmla="*/ 141981 h 375735"/>
                <a:gd name="connsiteX2" fmla="*/ 91632 w 91631"/>
                <a:gd name="connsiteY2" fmla="*/ 0 h 375735"/>
                <a:gd name="connsiteX0" fmla="*/ 187421 w 188131"/>
                <a:gd name="connsiteY0" fmla="*/ 203116 h 232104"/>
                <a:gd name="connsiteX1" fmla="*/ 2020 w 188131"/>
                <a:gd name="connsiteY1" fmla="*/ 141981 h 232104"/>
                <a:gd name="connsiteX2" fmla="*/ 93578 w 188131"/>
                <a:gd name="connsiteY2" fmla="*/ 0 h 232104"/>
                <a:gd name="connsiteX0" fmla="*/ 190119 w 190821"/>
                <a:gd name="connsiteY0" fmla="*/ 222658 h 249084"/>
                <a:gd name="connsiteX1" fmla="*/ 2116 w 190821"/>
                <a:gd name="connsiteY1" fmla="*/ 141981 h 249084"/>
                <a:gd name="connsiteX2" fmla="*/ 93674 w 190821"/>
                <a:gd name="connsiteY2" fmla="*/ 0 h 249084"/>
                <a:gd name="connsiteX0" fmla="*/ 107375 w 109019"/>
                <a:gd name="connsiteY0" fmla="*/ 222658 h 249084"/>
                <a:gd name="connsiteX1" fmla="*/ 31272 w 109019"/>
                <a:gd name="connsiteY1" fmla="*/ 141981 h 249084"/>
                <a:gd name="connsiteX2" fmla="*/ 10930 w 109019"/>
                <a:gd name="connsiteY2" fmla="*/ 0 h 249084"/>
              </a:gdLst>
              <a:ahLst/>
              <a:cxnLst>
                <a:cxn ang="0">
                  <a:pos x="connsiteX0" y="connsiteY0"/>
                </a:cxn>
                <a:cxn ang="0">
                  <a:pos x="connsiteX1" y="connsiteY1"/>
                </a:cxn>
                <a:cxn ang="0">
                  <a:pos x="connsiteX2" y="connsiteY2"/>
                </a:cxn>
              </a:cxnLst>
              <a:rect l="l" t="t" r="r" b="b"/>
              <a:pathLst>
                <a:path w="109019" h="249084">
                  <a:moveTo>
                    <a:pt x="107375" y="222658"/>
                  </a:moveTo>
                  <a:cubicBezTo>
                    <a:pt x="120869" y="302628"/>
                    <a:pt x="47346" y="179091"/>
                    <a:pt x="31272" y="141981"/>
                  </a:cubicBezTo>
                  <a:cubicBezTo>
                    <a:pt x="15198" y="104871"/>
                    <a:pt x="-16852" y="90289"/>
                    <a:pt x="10930" y="0"/>
                  </a:cubicBezTo>
                </a:path>
              </a:pathLst>
            </a:custGeom>
            <a:no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32" name="Picture 31" descr="Home delivery Pictogram silhouette illustration"/>
          <p:cNvPicPr>
            <a:picLocks noChangeAspect="1" noChangeArrowheads="1"/>
          </p:cNvPicPr>
          <p:nvPr/>
        </p:nvPicPr>
        <p:blipFill rotWithShape="1">
          <a:blip r:embed="rId18" cstate="print">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l="17944" r="16722"/>
          <a:stretch/>
        </p:blipFill>
        <p:spPr bwMode="auto">
          <a:xfrm flipH="1">
            <a:off x="6970239" y="2931917"/>
            <a:ext cx="419804" cy="481891"/>
          </a:xfrm>
          <a:prstGeom prst="rect">
            <a:avLst/>
          </a:prstGeom>
          <a:noFill/>
          <a:extLst>
            <a:ext uri="{909E8E84-426E-40DD-AFC4-6F175D3DCCD1}">
              <a14:hiddenFill xmlns:a14="http://schemas.microsoft.com/office/drawing/2010/main">
                <a:solidFill>
                  <a:srgbClr val="FFFFFF"/>
                </a:solidFill>
              </a14:hiddenFill>
            </a:ext>
          </a:extLst>
        </p:spPr>
      </p:pic>
      <p:sp>
        <p:nvSpPr>
          <p:cNvPr id="4" name="Freeform 3"/>
          <p:cNvSpPr/>
          <p:nvPr/>
        </p:nvSpPr>
        <p:spPr>
          <a:xfrm>
            <a:off x="6623976" y="3051259"/>
            <a:ext cx="416498" cy="492827"/>
          </a:xfrm>
          <a:custGeom>
            <a:avLst/>
            <a:gdLst>
              <a:gd name="connsiteX0" fmla="*/ 0 w 1289304"/>
              <a:gd name="connsiteY0" fmla="*/ 347472 h 347472"/>
              <a:gd name="connsiteX1" fmla="*/ 1289304 w 1289304"/>
              <a:gd name="connsiteY1" fmla="*/ 0 h 347472"/>
              <a:gd name="connsiteX0" fmla="*/ 0 w 1194054"/>
              <a:gd name="connsiteY0" fmla="*/ 541147 h 541147"/>
              <a:gd name="connsiteX1" fmla="*/ 1194054 w 1194054"/>
              <a:gd name="connsiteY1" fmla="*/ 0 h 541147"/>
            </a:gdLst>
            <a:ahLst/>
            <a:cxnLst>
              <a:cxn ang="0">
                <a:pos x="connsiteX0" y="connsiteY0"/>
              </a:cxn>
              <a:cxn ang="0">
                <a:pos x="connsiteX1" y="connsiteY1"/>
              </a:cxn>
            </a:cxnLst>
            <a:rect l="l" t="t" r="r" b="b"/>
            <a:pathLst>
              <a:path w="1194054" h="541147">
                <a:moveTo>
                  <a:pt x="0" y="541147"/>
                </a:moveTo>
                <a:lnTo>
                  <a:pt x="1194054" y="0"/>
                </a:lnTo>
              </a:path>
            </a:pathLst>
          </a:cu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3" name="Oval 132"/>
          <p:cNvSpPr/>
          <p:nvPr/>
        </p:nvSpPr>
        <p:spPr>
          <a:xfrm>
            <a:off x="6971128" y="2938141"/>
            <a:ext cx="220131" cy="165088"/>
          </a:xfrm>
          <a:prstGeom prst="ellipse">
            <a:avLst/>
          </a:prstGeom>
          <a:noFill/>
          <a:ln w="952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34" name="Freeform 133"/>
          <p:cNvSpPr/>
          <p:nvPr/>
        </p:nvSpPr>
        <p:spPr>
          <a:xfrm>
            <a:off x="7182761" y="2688323"/>
            <a:ext cx="207599" cy="256665"/>
          </a:xfrm>
          <a:custGeom>
            <a:avLst/>
            <a:gdLst>
              <a:gd name="connsiteX0" fmla="*/ 0 w 1289304"/>
              <a:gd name="connsiteY0" fmla="*/ 347472 h 347472"/>
              <a:gd name="connsiteX1" fmla="*/ 1289304 w 1289304"/>
              <a:gd name="connsiteY1" fmla="*/ 0 h 347472"/>
              <a:gd name="connsiteX0" fmla="*/ 0 w 1194054"/>
              <a:gd name="connsiteY0" fmla="*/ 541147 h 541147"/>
              <a:gd name="connsiteX1" fmla="*/ 1194054 w 1194054"/>
              <a:gd name="connsiteY1" fmla="*/ 0 h 541147"/>
              <a:gd name="connsiteX0" fmla="*/ 0 w 1064514"/>
              <a:gd name="connsiteY0" fmla="*/ 1066927 h 1066927"/>
              <a:gd name="connsiteX1" fmla="*/ 1064514 w 1064514"/>
              <a:gd name="connsiteY1" fmla="*/ 0 h 1066927"/>
              <a:gd name="connsiteX0" fmla="*/ 0 w 203454"/>
              <a:gd name="connsiteY0" fmla="*/ 335407 h 335407"/>
              <a:gd name="connsiteX1" fmla="*/ 203454 w 203454"/>
              <a:gd name="connsiteY1" fmla="*/ 0 h 335407"/>
            </a:gdLst>
            <a:ahLst/>
            <a:cxnLst>
              <a:cxn ang="0">
                <a:pos x="connsiteX0" y="connsiteY0"/>
              </a:cxn>
              <a:cxn ang="0">
                <a:pos x="connsiteX1" y="connsiteY1"/>
              </a:cxn>
            </a:cxnLst>
            <a:rect l="l" t="t" r="r" b="b"/>
            <a:pathLst>
              <a:path w="203454" h="335407">
                <a:moveTo>
                  <a:pt x="0" y="335407"/>
                </a:moveTo>
                <a:lnTo>
                  <a:pt x="203454" y="0"/>
                </a:lnTo>
              </a:path>
            </a:pathLst>
          </a:custGeom>
          <a:noFill/>
          <a:ln w="1905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5" name="Picture 31" descr="Home delivery Pictogram silhouette illustration"/>
          <p:cNvPicPr>
            <a:picLocks noChangeAspect="1" noChangeArrowheads="1"/>
          </p:cNvPicPr>
          <p:nvPr/>
        </p:nvPicPr>
        <p:blipFill rotWithShape="1">
          <a:blip r:embed="rId18" cstate="print">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l="17944" r="16722"/>
          <a:stretch/>
        </p:blipFill>
        <p:spPr bwMode="auto">
          <a:xfrm flipH="1">
            <a:off x="7475629" y="2780309"/>
            <a:ext cx="419804" cy="481891"/>
          </a:xfrm>
          <a:prstGeom prst="rect">
            <a:avLst/>
          </a:prstGeom>
          <a:noFill/>
          <a:extLst>
            <a:ext uri="{909E8E84-426E-40DD-AFC4-6F175D3DCCD1}">
              <a14:hiddenFill xmlns:a14="http://schemas.microsoft.com/office/drawing/2010/main">
                <a:solidFill>
                  <a:srgbClr val="FFFFFF"/>
                </a:solidFill>
              </a14:hiddenFill>
            </a:ext>
          </a:extLst>
        </p:spPr>
      </p:pic>
      <p:sp>
        <p:nvSpPr>
          <p:cNvPr id="136" name="Freeform 135"/>
          <p:cNvSpPr/>
          <p:nvPr/>
        </p:nvSpPr>
        <p:spPr>
          <a:xfrm flipH="1">
            <a:off x="7379572" y="2710190"/>
            <a:ext cx="166293" cy="234798"/>
          </a:xfrm>
          <a:custGeom>
            <a:avLst/>
            <a:gdLst>
              <a:gd name="connsiteX0" fmla="*/ 0 w 1289304"/>
              <a:gd name="connsiteY0" fmla="*/ 347472 h 347472"/>
              <a:gd name="connsiteX1" fmla="*/ 1289304 w 1289304"/>
              <a:gd name="connsiteY1" fmla="*/ 0 h 347472"/>
              <a:gd name="connsiteX0" fmla="*/ 0 w 1194054"/>
              <a:gd name="connsiteY0" fmla="*/ 541147 h 541147"/>
              <a:gd name="connsiteX1" fmla="*/ 1194054 w 1194054"/>
              <a:gd name="connsiteY1" fmla="*/ 0 h 541147"/>
              <a:gd name="connsiteX0" fmla="*/ 0 w 1064514"/>
              <a:gd name="connsiteY0" fmla="*/ 1066927 h 1066927"/>
              <a:gd name="connsiteX1" fmla="*/ 1064514 w 1064514"/>
              <a:gd name="connsiteY1" fmla="*/ 0 h 1066927"/>
              <a:gd name="connsiteX0" fmla="*/ 0 w 203454"/>
              <a:gd name="connsiteY0" fmla="*/ 335407 h 335407"/>
              <a:gd name="connsiteX1" fmla="*/ 203454 w 203454"/>
              <a:gd name="connsiteY1" fmla="*/ 0 h 335407"/>
              <a:gd name="connsiteX0" fmla="*/ 0 w 162973"/>
              <a:gd name="connsiteY0" fmla="*/ 306832 h 306832"/>
              <a:gd name="connsiteX1" fmla="*/ 162973 w 162973"/>
              <a:gd name="connsiteY1" fmla="*/ 0 h 306832"/>
            </a:gdLst>
            <a:ahLst/>
            <a:cxnLst>
              <a:cxn ang="0">
                <a:pos x="connsiteX0" y="connsiteY0"/>
              </a:cxn>
              <a:cxn ang="0">
                <a:pos x="connsiteX1" y="connsiteY1"/>
              </a:cxn>
            </a:cxnLst>
            <a:rect l="l" t="t" r="r" b="b"/>
            <a:pathLst>
              <a:path w="162973" h="306832">
                <a:moveTo>
                  <a:pt x="0" y="306832"/>
                </a:moveTo>
                <a:lnTo>
                  <a:pt x="162973" y="0"/>
                </a:lnTo>
              </a:path>
            </a:pathLst>
          </a:custGeom>
          <a:noFill/>
          <a:ln w="1905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Left Arrow 4"/>
          <p:cNvSpPr/>
          <p:nvPr/>
        </p:nvSpPr>
        <p:spPr>
          <a:xfrm>
            <a:off x="4960762" y="2266833"/>
            <a:ext cx="242976" cy="87466"/>
          </a:xfrm>
          <a:prstGeom prst="leftArrow">
            <a:avLst>
              <a:gd name="adj1" fmla="val 50000"/>
              <a:gd name="adj2" fmla="val 37678"/>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37" name="Left Arrow 136"/>
          <p:cNvSpPr/>
          <p:nvPr/>
        </p:nvSpPr>
        <p:spPr>
          <a:xfrm flipH="1">
            <a:off x="7601102" y="2540165"/>
            <a:ext cx="242976" cy="87466"/>
          </a:xfrm>
          <a:prstGeom prst="leftArrow">
            <a:avLst>
              <a:gd name="adj1" fmla="val 50000"/>
              <a:gd name="adj2" fmla="val 37678"/>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pic>
        <p:nvPicPr>
          <p:cNvPr id="138" name="Picture 6" descr="C:\Users\Ramya Devi Meenaks\AppData\Local\Microsoft\Windows\Temporary Internet Files\Content.IE5\FUEZXWK9\MC900311118[1].WMF"/>
          <p:cNvPicPr>
            <a:picLocks noChangeAspect="1" noChangeArrowheads="1"/>
          </p:cNvPicPr>
          <p:nvPr/>
        </p:nvPicPr>
        <p:blipFill>
          <a:blip r:embed="rId19"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85336" y="759750"/>
            <a:ext cx="750718" cy="432047"/>
          </a:xfrm>
          <a:prstGeom prst="rect">
            <a:avLst/>
          </a:prstGeom>
          <a:noFill/>
          <a:extLst>
            <a:ext uri="{909E8E84-426E-40DD-AFC4-6F175D3DCCD1}">
              <a14:hiddenFill xmlns:a14="http://schemas.microsoft.com/office/drawing/2010/main">
                <a:solidFill>
                  <a:srgbClr val="FFFFFF"/>
                </a:solidFill>
              </a14:hiddenFill>
            </a:ext>
          </a:extLst>
        </p:spPr>
      </p:pic>
      <p:grpSp>
        <p:nvGrpSpPr>
          <p:cNvPr id="191" name="Group 190"/>
          <p:cNvGrpSpPr/>
          <p:nvPr/>
        </p:nvGrpSpPr>
        <p:grpSpPr>
          <a:xfrm>
            <a:off x="8070855" y="1891569"/>
            <a:ext cx="546336" cy="293152"/>
            <a:chOff x="3574561" y="1961178"/>
            <a:chExt cx="1279379" cy="915372"/>
          </a:xfrm>
        </p:grpSpPr>
        <p:sp>
          <p:nvSpPr>
            <p:cNvPr id="192" name="Arc 191"/>
            <p:cNvSpPr/>
            <p:nvPr/>
          </p:nvSpPr>
          <p:spPr>
            <a:xfrm>
              <a:off x="3939540" y="1962150"/>
              <a:ext cx="914400" cy="914400"/>
            </a:xfrm>
            <a:prstGeom prst="arc">
              <a:avLst>
                <a:gd name="adj1" fmla="val 16920689"/>
                <a:gd name="adj2" fmla="val 5331812"/>
              </a:avLst>
            </a:prstGeom>
            <a:ln w="57150">
              <a:solidFill>
                <a:schemeClr val="tx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93" name="Arc 192"/>
            <p:cNvSpPr/>
            <p:nvPr/>
          </p:nvSpPr>
          <p:spPr>
            <a:xfrm flipH="1">
              <a:off x="3574561" y="1961178"/>
              <a:ext cx="914400" cy="914399"/>
            </a:xfrm>
            <a:prstGeom prst="arc">
              <a:avLst>
                <a:gd name="adj1" fmla="val 16200000"/>
                <a:gd name="adj2" fmla="val 4568696"/>
              </a:avLst>
            </a:prstGeom>
            <a:ln w="57150">
              <a:solidFill>
                <a:schemeClr val="tx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202" name="Rectangle 201"/>
          <p:cNvSpPr/>
          <p:nvPr/>
        </p:nvSpPr>
        <p:spPr>
          <a:xfrm>
            <a:off x="4752239" y="2435935"/>
            <a:ext cx="318123" cy="3498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pic>
        <p:nvPicPr>
          <p:cNvPr id="203" name="Picture 82" descr="C:\Users\Marisa Carder\Dropbox\MGI_Disruptive_May2013 ZZR266\12 tech icons\energy.jp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8159986" y="2005805"/>
            <a:ext cx="364267" cy="77592"/>
          </a:xfrm>
          <a:prstGeom prst="rect">
            <a:avLst/>
          </a:prstGeom>
          <a:noFill/>
          <a:extLst>
            <a:ext uri="{909E8E84-426E-40DD-AFC4-6F175D3DCCD1}">
              <a14:hiddenFill xmlns:a14="http://schemas.microsoft.com/office/drawing/2010/main">
                <a:solidFill>
                  <a:srgbClr val="FFFFFF"/>
                </a:solidFill>
              </a14:hiddenFill>
            </a:ext>
          </a:extLst>
        </p:spPr>
      </p:pic>
      <p:sp>
        <p:nvSpPr>
          <p:cNvPr id="212" name="Rectangle 12"/>
          <p:cNvSpPr txBox="1"/>
          <p:nvPr/>
        </p:nvSpPr>
        <p:spPr>
          <a:xfrm>
            <a:off x="7249266" y="3714750"/>
            <a:ext cx="1402284" cy="445951"/>
          </a:xfrm>
          <a:prstGeom prst="wedgeRectCallout">
            <a:avLst>
              <a:gd name="adj1" fmla="val -64074"/>
              <a:gd name="adj2" fmla="val -13773"/>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Personalized multimodal route. Car preferred for last mile</a:t>
            </a:r>
            <a:endParaRPr lang="en-US" sz="1000" dirty="0"/>
          </a:p>
        </p:txBody>
      </p:sp>
      <p:sp>
        <p:nvSpPr>
          <p:cNvPr id="213" name="Rectangle 12"/>
          <p:cNvSpPr txBox="1"/>
          <p:nvPr/>
        </p:nvSpPr>
        <p:spPr>
          <a:xfrm>
            <a:off x="7315200" y="3333750"/>
            <a:ext cx="1396620" cy="324059"/>
          </a:xfrm>
          <a:prstGeom prst="wedgeRectCallout">
            <a:avLst>
              <a:gd name="adj1" fmla="val -39417"/>
              <a:gd name="adj2" fmla="val -85722"/>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a:t>Universal </a:t>
            </a:r>
            <a:r>
              <a:rPr lang="en-US" sz="1000" dirty="0" smtClean="0"/>
              <a:t>access and </a:t>
            </a:r>
            <a:r>
              <a:rPr lang="en-US" sz="1000" dirty="0"/>
              <a:t>higher </a:t>
            </a:r>
            <a:r>
              <a:rPr lang="en-US" sz="1000" dirty="0" smtClean="0"/>
              <a:t>affordability</a:t>
            </a:r>
            <a:endParaRPr lang="en-US" sz="1000" dirty="0"/>
          </a:p>
        </p:txBody>
      </p:sp>
      <p:pic>
        <p:nvPicPr>
          <p:cNvPr id="1435695" name="Picture 47"/>
          <p:cNvPicPr>
            <a:picLocks noChangeAspect="1" noChangeArrowheads="1"/>
          </p:cNvPicPr>
          <p:nvPr/>
        </p:nvPicPr>
        <p:blipFill>
          <a:blip r:embed="rId21"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6096" y="3850995"/>
            <a:ext cx="322478" cy="252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696" name="Picture 48"/>
          <p:cNvPicPr>
            <a:picLocks noChangeAspect="1" noChangeArrowheads="1"/>
          </p:cNvPicPr>
          <p:nvPr/>
        </p:nvPicPr>
        <p:blipFill>
          <a:blip r:embed="rId22"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08387" y="3620670"/>
            <a:ext cx="315590" cy="478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698" name="Picture 50"/>
          <p:cNvPicPr>
            <a:picLocks noChangeAspect="1" noChangeArrowheads="1"/>
          </p:cNvPicPr>
          <p:nvPr/>
        </p:nvPicPr>
        <p:blipFill>
          <a:blip r:embed="rId23"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55207" y="3605830"/>
            <a:ext cx="331204" cy="264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5699" name="Picture 51"/>
          <p:cNvPicPr>
            <a:picLocks noChangeAspect="1" noChangeArrowheads="1"/>
          </p:cNvPicPr>
          <p:nvPr/>
        </p:nvPicPr>
        <p:blipFill>
          <a:blip r:embed="rId2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41719" y="4193850"/>
            <a:ext cx="245712" cy="192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Connector 9"/>
          <p:cNvCxnSpPr/>
          <p:nvPr/>
        </p:nvCxnSpPr>
        <p:spPr>
          <a:xfrm>
            <a:off x="6341719" y="4135539"/>
            <a:ext cx="613049"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435702" name="Picture 54"/>
          <p:cNvPicPr>
            <a:picLocks noChangeAspect="1" noChangeArrowheads="1"/>
          </p:cNvPicPr>
          <p:nvPr/>
        </p:nvPicPr>
        <p:blipFill>
          <a:blip r:embed="rId25"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32702" y="4209625"/>
            <a:ext cx="217644" cy="16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5" name="Rectangle 12"/>
          <p:cNvSpPr txBox="1"/>
          <p:nvPr/>
        </p:nvSpPr>
        <p:spPr>
          <a:xfrm>
            <a:off x="7249265" y="4248150"/>
            <a:ext cx="1589935" cy="480096"/>
          </a:xfrm>
          <a:prstGeom prst="wedgeRectCallout">
            <a:avLst>
              <a:gd name="adj1" fmla="val -66888"/>
              <a:gd name="adj2" fmla="val -30833"/>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Based on individual preferences (e.g. fast vs. cheap, sharing, etc.)</a:t>
            </a:r>
            <a:endParaRPr lang="en-US" sz="1000" dirty="0"/>
          </a:p>
        </p:txBody>
      </p:sp>
      <p:sp>
        <p:nvSpPr>
          <p:cNvPr id="65" name="Rectangle 12"/>
          <p:cNvSpPr txBox="1"/>
          <p:nvPr/>
        </p:nvSpPr>
        <p:spPr>
          <a:xfrm>
            <a:off x="7681938" y="716020"/>
            <a:ext cx="1166441" cy="227755"/>
          </a:xfrm>
          <a:prstGeom prst="wedgeRectCallout">
            <a:avLst>
              <a:gd name="adj1" fmla="val -35499"/>
              <a:gd name="adj2" fmla="val 82654"/>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sp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Renewable energy</a:t>
            </a:r>
            <a:endParaRPr lang="en-US" sz="1000" dirty="0"/>
          </a:p>
        </p:txBody>
      </p:sp>
      <p:sp>
        <p:nvSpPr>
          <p:cNvPr id="218" name="Rectangle 12"/>
          <p:cNvSpPr txBox="1">
            <a:spLocks/>
          </p:cNvSpPr>
          <p:nvPr/>
        </p:nvSpPr>
        <p:spPr>
          <a:xfrm>
            <a:off x="4752238" y="3658956"/>
            <a:ext cx="1284286" cy="577946"/>
          </a:xfrm>
          <a:prstGeom prst="wedgeRectCallout">
            <a:avLst>
              <a:gd name="adj1" fmla="val 72162"/>
              <a:gd name="adj2" fmla="val -34430"/>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a:t>Shared cars is the </a:t>
            </a:r>
            <a:r>
              <a:rPr lang="en-US" sz="1000" dirty="0" smtClean="0"/>
              <a:t>norm: autonomous cars on demand</a:t>
            </a:r>
            <a:endParaRPr lang="en-US" sz="1000" dirty="0"/>
          </a:p>
        </p:txBody>
      </p:sp>
      <p:grpSp>
        <p:nvGrpSpPr>
          <p:cNvPr id="219" name="Group 218"/>
          <p:cNvGrpSpPr/>
          <p:nvPr/>
        </p:nvGrpSpPr>
        <p:grpSpPr>
          <a:xfrm>
            <a:off x="6977372" y="2258329"/>
            <a:ext cx="568136" cy="409245"/>
            <a:chOff x="5024899" y="2617418"/>
            <a:chExt cx="610732" cy="586605"/>
          </a:xfrm>
        </p:grpSpPr>
        <p:grpSp>
          <p:nvGrpSpPr>
            <p:cNvPr id="220" name="Group 223"/>
            <p:cNvGrpSpPr>
              <a:grpSpLocks/>
            </p:cNvGrpSpPr>
            <p:nvPr>
              <p:custDataLst>
                <p:tags r:id="rId9"/>
              </p:custDataLst>
            </p:nvPr>
          </p:nvGrpSpPr>
          <p:grpSpPr bwMode="auto">
            <a:xfrm flipH="1">
              <a:off x="5024899" y="2892996"/>
              <a:ext cx="594321" cy="311027"/>
              <a:chOff x="7485063" y="1633538"/>
              <a:chExt cx="515938" cy="255588"/>
            </a:xfrm>
          </p:grpSpPr>
          <p:sp>
            <p:nvSpPr>
              <p:cNvPr id="225" name="Freeform 72"/>
              <p:cNvSpPr>
                <a:spLocks/>
              </p:cNvSpPr>
              <p:nvPr/>
            </p:nvSpPr>
            <p:spPr bwMode="gray">
              <a:xfrm>
                <a:off x="7484633" y="1632880"/>
                <a:ext cx="516368" cy="226622"/>
              </a:xfrm>
              <a:custGeom>
                <a:avLst/>
                <a:gdLst>
                  <a:gd name="T0" fmla="*/ 120 w 3671"/>
                  <a:gd name="T1" fmla="*/ 1552 h 1598"/>
                  <a:gd name="T2" fmla="*/ 40 w 3671"/>
                  <a:gd name="T3" fmla="*/ 1528 h 1598"/>
                  <a:gd name="T4" fmla="*/ 16 w 3671"/>
                  <a:gd name="T5" fmla="*/ 1215 h 1598"/>
                  <a:gd name="T6" fmla="*/ 120 w 3671"/>
                  <a:gd name="T7" fmla="*/ 965 h 1598"/>
                  <a:gd name="T8" fmla="*/ 206 w 3671"/>
                  <a:gd name="T9" fmla="*/ 807 h 1598"/>
                  <a:gd name="T10" fmla="*/ 342 w 3671"/>
                  <a:gd name="T11" fmla="*/ 639 h 1598"/>
                  <a:gd name="T12" fmla="*/ 786 w 3671"/>
                  <a:gd name="T13" fmla="*/ 524 h 1598"/>
                  <a:gd name="T14" fmla="*/ 1255 w 3671"/>
                  <a:gd name="T15" fmla="*/ 261 h 1598"/>
                  <a:gd name="T16" fmla="*/ 1844 w 3671"/>
                  <a:gd name="T17" fmla="*/ 28 h 1598"/>
                  <a:gd name="T18" fmla="*/ 2597 w 3671"/>
                  <a:gd name="T19" fmla="*/ 6 h 1598"/>
                  <a:gd name="T20" fmla="*/ 3242 w 3671"/>
                  <a:gd name="T21" fmla="*/ 62 h 1598"/>
                  <a:gd name="T22" fmla="*/ 3321 w 3671"/>
                  <a:gd name="T23" fmla="*/ 96 h 1598"/>
                  <a:gd name="T24" fmla="*/ 3327 w 3671"/>
                  <a:gd name="T25" fmla="*/ 116 h 1598"/>
                  <a:gd name="T26" fmla="*/ 3426 w 3671"/>
                  <a:gd name="T27" fmla="*/ 492 h 1598"/>
                  <a:gd name="T28" fmla="*/ 3510 w 3671"/>
                  <a:gd name="T29" fmla="*/ 550 h 1598"/>
                  <a:gd name="T30" fmla="*/ 3535 w 3671"/>
                  <a:gd name="T31" fmla="*/ 840 h 1598"/>
                  <a:gd name="T32" fmla="*/ 3647 w 3671"/>
                  <a:gd name="T33" fmla="*/ 1066 h 1598"/>
                  <a:gd name="T34" fmla="*/ 3652 w 3671"/>
                  <a:gd name="T35" fmla="*/ 1399 h 1598"/>
                  <a:gd name="T36" fmla="*/ 3607 w 3671"/>
                  <a:gd name="T37" fmla="*/ 1501 h 1598"/>
                  <a:gd name="T38" fmla="*/ 3566 w 3671"/>
                  <a:gd name="T39" fmla="*/ 1510 h 1598"/>
                  <a:gd name="T40" fmla="*/ 3120 w 3671"/>
                  <a:gd name="T41" fmla="*/ 1022 h 1598"/>
                  <a:gd name="T42" fmla="*/ 2645 w 3671"/>
                  <a:gd name="T43" fmla="*/ 1598 h 1598"/>
                  <a:gd name="T44" fmla="*/ 1042 w 3671"/>
                  <a:gd name="T45" fmla="*/ 1592 h 1598"/>
                  <a:gd name="T46" fmla="*/ 565 w 3671"/>
                  <a:gd name="T47" fmla="*/ 996 h 1598"/>
                  <a:gd name="T48" fmla="*/ 120 w 3671"/>
                  <a:gd name="T49" fmla="*/ 1552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71" h="1598">
                    <a:moveTo>
                      <a:pt x="120" y="1552"/>
                    </a:moveTo>
                    <a:cubicBezTo>
                      <a:pt x="120" y="1552"/>
                      <a:pt x="51" y="1552"/>
                      <a:pt x="40" y="1528"/>
                    </a:cubicBezTo>
                    <a:cubicBezTo>
                      <a:pt x="29" y="1503"/>
                      <a:pt x="0" y="1320"/>
                      <a:pt x="16" y="1215"/>
                    </a:cubicBezTo>
                    <a:cubicBezTo>
                      <a:pt x="33" y="1111"/>
                      <a:pt x="77" y="1024"/>
                      <a:pt x="120" y="965"/>
                    </a:cubicBezTo>
                    <a:cubicBezTo>
                      <a:pt x="162" y="906"/>
                      <a:pt x="190" y="854"/>
                      <a:pt x="206" y="807"/>
                    </a:cubicBezTo>
                    <a:cubicBezTo>
                      <a:pt x="223" y="760"/>
                      <a:pt x="271" y="672"/>
                      <a:pt x="342" y="639"/>
                    </a:cubicBezTo>
                    <a:cubicBezTo>
                      <a:pt x="414" y="606"/>
                      <a:pt x="724" y="545"/>
                      <a:pt x="786" y="524"/>
                    </a:cubicBezTo>
                    <a:cubicBezTo>
                      <a:pt x="848" y="503"/>
                      <a:pt x="1075" y="362"/>
                      <a:pt x="1255" y="261"/>
                    </a:cubicBezTo>
                    <a:cubicBezTo>
                      <a:pt x="1435" y="161"/>
                      <a:pt x="1691" y="46"/>
                      <a:pt x="1844" y="28"/>
                    </a:cubicBezTo>
                    <a:cubicBezTo>
                      <a:pt x="1996" y="10"/>
                      <a:pt x="2385" y="0"/>
                      <a:pt x="2597" y="6"/>
                    </a:cubicBezTo>
                    <a:cubicBezTo>
                      <a:pt x="2809" y="11"/>
                      <a:pt x="3195" y="57"/>
                      <a:pt x="3242" y="62"/>
                    </a:cubicBezTo>
                    <a:cubicBezTo>
                      <a:pt x="3288" y="68"/>
                      <a:pt x="3316" y="87"/>
                      <a:pt x="3321" y="96"/>
                    </a:cubicBezTo>
                    <a:cubicBezTo>
                      <a:pt x="3325" y="106"/>
                      <a:pt x="3327" y="116"/>
                      <a:pt x="3327" y="116"/>
                    </a:cubicBezTo>
                    <a:cubicBezTo>
                      <a:pt x="3426" y="492"/>
                      <a:pt x="3426" y="492"/>
                      <a:pt x="3426" y="492"/>
                    </a:cubicBezTo>
                    <a:cubicBezTo>
                      <a:pt x="3510" y="550"/>
                      <a:pt x="3510" y="550"/>
                      <a:pt x="3510" y="550"/>
                    </a:cubicBezTo>
                    <a:cubicBezTo>
                      <a:pt x="3510" y="550"/>
                      <a:pt x="3526" y="804"/>
                      <a:pt x="3535" y="840"/>
                    </a:cubicBezTo>
                    <a:cubicBezTo>
                      <a:pt x="3543" y="876"/>
                      <a:pt x="3624" y="968"/>
                      <a:pt x="3647" y="1066"/>
                    </a:cubicBezTo>
                    <a:cubicBezTo>
                      <a:pt x="3671" y="1163"/>
                      <a:pt x="3664" y="1351"/>
                      <a:pt x="3652" y="1399"/>
                    </a:cubicBezTo>
                    <a:cubicBezTo>
                      <a:pt x="3640" y="1446"/>
                      <a:pt x="3629" y="1493"/>
                      <a:pt x="3607" y="1501"/>
                    </a:cubicBezTo>
                    <a:cubicBezTo>
                      <a:pt x="3585" y="1510"/>
                      <a:pt x="3566" y="1510"/>
                      <a:pt x="3566" y="1510"/>
                    </a:cubicBezTo>
                    <a:cubicBezTo>
                      <a:pt x="3566" y="1510"/>
                      <a:pt x="3634" y="1022"/>
                      <a:pt x="3120" y="1022"/>
                    </a:cubicBezTo>
                    <a:cubicBezTo>
                      <a:pt x="2607" y="1022"/>
                      <a:pt x="2645" y="1598"/>
                      <a:pt x="2645" y="1598"/>
                    </a:cubicBezTo>
                    <a:cubicBezTo>
                      <a:pt x="1042" y="1592"/>
                      <a:pt x="1042" y="1592"/>
                      <a:pt x="1042" y="1592"/>
                    </a:cubicBezTo>
                    <a:cubicBezTo>
                      <a:pt x="1042" y="1592"/>
                      <a:pt x="1066" y="996"/>
                      <a:pt x="565" y="996"/>
                    </a:cubicBezTo>
                    <a:cubicBezTo>
                      <a:pt x="23" y="996"/>
                      <a:pt x="120" y="1552"/>
                      <a:pt x="120" y="1552"/>
                    </a:cubicBezTo>
                    <a:close/>
                  </a:path>
                </a:pathLst>
              </a:custGeom>
              <a:solidFill>
                <a:schemeClr val="tx2"/>
              </a:solidFill>
              <a:ln>
                <a:noFill/>
              </a:ln>
              <a:extLst/>
            </p:spPr>
            <p:txBody>
              <a:bodyPr/>
              <a:lstStyle/>
              <a:p>
                <a:pPr>
                  <a:defRPr/>
                </a:pPr>
                <a:endParaRPr lang="en-US" sz="1300" dirty="0">
                  <a:solidFill>
                    <a:srgbClr val="000000"/>
                  </a:solidFill>
                </a:endParaRPr>
              </a:p>
            </p:txBody>
          </p:sp>
          <p:sp>
            <p:nvSpPr>
              <p:cNvPr id="226" name="Oval 73"/>
              <p:cNvSpPr>
                <a:spLocks noChangeArrowheads="1"/>
              </p:cNvSpPr>
              <p:nvPr/>
            </p:nvSpPr>
            <p:spPr bwMode="gray">
              <a:xfrm>
                <a:off x="7511234" y="1783962"/>
                <a:ext cx="104839"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27" name="Oval 74"/>
              <p:cNvSpPr>
                <a:spLocks noChangeArrowheads="1"/>
              </p:cNvSpPr>
              <p:nvPr/>
            </p:nvSpPr>
            <p:spPr bwMode="gray">
              <a:xfrm>
                <a:off x="7526338"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28" name="Oval 75"/>
              <p:cNvSpPr>
                <a:spLocks noChangeArrowheads="1"/>
              </p:cNvSpPr>
              <p:nvPr/>
            </p:nvSpPr>
            <p:spPr bwMode="gray">
              <a:xfrm>
                <a:off x="7871126" y="1783962"/>
                <a:ext cx="106403"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29" name="Oval 76"/>
              <p:cNvSpPr>
                <a:spLocks noChangeArrowheads="1"/>
              </p:cNvSpPr>
              <p:nvPr/>
            </p:nvSpPr>
            <p:spPr bwMode="gray">
              <a:xfrm>
                <a:off x="7885113"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30" name="Freeform 77"/>
              <p:cNvSpPr>
                <a:spLocks/>
              </p:cNvSpPr>
              <p:nvPr/>
            </p:nvSpPr>
            <p:spPr bwMode="gray">
              <a:xfrm>
                <a:off x="7666038" y="1647826"/>
                <a:ext cx="179388" cy="66675"/>
              </a:xfrm>
              <a:custGeom>
                <a:avLst/>
                <a:gdLst>
                  <a:gd name="T0" fmla="*/ 175026 w 1275"/>
                  <a:gd name="T1" fmla="*/ 59235 h 475"/>
                  <a:gd name="T2" fmla="*/ 179388 w 1275"/>
                  <a:gd name="T3" fmla="*/ 3650 h 475"/>
                  <a:gd name="T4" fmla="*/ 117622 w 1275"/>
                  <a:gd name="T5" fmla="*/ 702 h 475"/>
                  <a:gd name="T6" fmla="*/ 46008 w 1275"/>
                  <a:gd name="T7" fmla="*/ 15441 h 475"/>
                  <a:gd name="T8" fmla="*/ 4502 w 1275"/>
                  <a:gd name="T9" fmla="*/ 37899 h 475"/>
                  <a:gd name="T10" fmla="*/ 6753 w 1275"/>
                  <a:gd name="T11" fmla="*/ 46181 h 475"/>
                  <a:gd name="T12" fmla="*/ 5206 w 1275"/>
                  <a:gd name="T13" fmla="*/ 63025 h 475"/>
                  <a:gd name="T14" fmla="*/ 0 w 1275"/>
                  <a:gd name="T15" fmla="*/ 66675 h 475"/>
                  <a:gd name="T16" fmla="*/ 175026 w 1275"/>
                  <a:gd name="T17" fmla="*/ 59235 h 4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5"/>
                  <a:gd name="T28" fmla="*/ 0 h 475"/>
                  <a:gd name="T29" fmla="*/ 1275 w 1275"/>
                  <a:gd name="T30" fmla="*/ 475 h 4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5" h="475">
                    <a:moveTo>
                      <a:pt x="1244" y="422"/>
                    </a:moveTo>
                    <a:cubicBezTo>
                      <a:pt x="1275" y="26"/>
                      <a:pt x="1275" y="26"/>
                      <a:pt x="1275" y="26"/>
                    </a:cubicBezTo>
                    <a:cubicBezTo>
                      <a:pt x="1275" y="26"/>
                      <a:pt x="1002" y="0"/>
                      <a:pt x="836" y="5"/>
                    </a:cubicBezTo>
                    <a:cubicBezTo>
                      <a:pt x="670" y="10"/>
                      <a:pt x="487" y="33"/>
                      <a:pt x="327" y="110"/>
                    </a:cubicBezTo>
                    <a:cubicBezTo>
                      <a:pt x="168" y="187"/>
                      <a:pt x="32" y="270"/>
                      <a:pt x="32" y="270"/>
                    </a:cubicBezTo>
                    <a:cubicBezTo>
                      <a:pt x="32" y="270"/>
                      <a:pt x="48" y="297"/>
                      <a:pt x="48" y="329"/>
                    </a:cubicBezTo>
                    <a:cubicBezTo>
                      <a:pt x="48" y="361"/>
                      <a:pt x="48" y="439"/>
                      <a:pt x="37" y="449"/>
                    </a:cubicBezTo>
                    <a:cubicBezTo>
                      <a:pt x="26" y="458"/>
                      <a:pt x="0" y="475"/>
                      <a:pt x="0" y="475"/>
                    </a:cubicBezTo>
                    <a:lnTo>
                      <a:pt x="1244" y="422"/>
                    </a:lnTo>
                    <a:close/>
                  </a:path>
                </a:pathLst>
              </a:custGeom>
              <a:solidFill>
                <a:schemeClr val="bg1"/>
              </a:solidFill>
              <a:ln w="9525">
                <a:noFill/>
                <a:round/>
                <a:headEnd/>
                <a:tailEnd/>
              </a:ln>
            </p:spPr>
            <p:txBody>
              <a:bodyPr/>
              <a:lstStyle/>
              <a:p>
                <a:endParaRPr lang="en-US" sz="1300" dirty="0">
                  <a:solidFill>
                    <a:srgbClr val="000000"/>
                  </a:solidFill>
                </a:endParaRPr>
              </a:p>
            </p:txBody>
          </p:sp>
          <p:sp>
            <p:nvSpPr>
              <p:cNvPr id="231" name="Freeform 78"/>
              <p:cNvSpPr>
                <a:spLocks/>
              </p:cNvSpPr>
              <p:nvPr/>
            </p:nvSpPr>
            <p:spPr bwMode="gray">
              <a:xfrm>
                <a:off x="7891463" y="1649413"/>
                <a:ext cx="87313" cy="61913"/>
              </a:xfrm>
              <a:custGeom>
                <a:avLst/>
                <a:gdLst>
                  <a:gd name="T0" fmla="*/ 87313 w 615"/>
                  <a:gd name="T1" fmla="*/ 61913 h 434"/>
                  <a:gd name="T2" fmla="*/ 31944 w 615"/>
                  <a:gd name="T3" fmla="*/ 48789 h 434"/>
                  <a:gd name="T4" fmla="*/ 568 w 615"/>
                  <a:gd name="T5" fmla="*/ 19401 h 434"/>
                  <a:gd name="T6" fmla="*/ 18598 w 615"/>
                  <a:gd name="T7" fmla="*/ 3424 h 434"/>
                  <a:gd name="T8" fmla="*/ 61332 w 615"/>
                  <a:gd name="T9" fmla="*/ 0 h 434"/>
                  <a:gd name="T10" fmla="*/ 76381 w 615"/>
                  <a:gd name="T11" fmla="*/ 30957 h 434"/>
                  <a:gd name="T12" fmla="*/ 87313 w 615"/>
                  <a:gd name="T13" fmla="*/ 61913 h 434"/>
                  <a:gd name="T14" fmla="*/ 0 60000 65536"/>
                  <a:gd name="T15" fmla="*/ 0 60000 65536"/>
                  <a:gd name="T16" fmla="*/ 0 60000 65536"/>
                  <a:gd name="T17" fmla="*/ 0 60000 65536"/>
                  <a:gd name="T18" fmla="*/ 0 60000 65536"/>
                  <a:gd name="T19" fmla="*/ 0 60000 65536"/>
                  <a:gd name="T20" fmla="*/ 0 60000 65536"/>
                  <a:gd name="T21" fmla="*/ 0 w 615"/>
                  <a:gd name="T22" fmla="*/ 0 h 434"/>
                  <a:gd name="T23" fmla="*/ 615 w 615"/>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34">
                    <a:moveTo>
                      <a:pt x="615" y="434"/>
                    </a:moveTo>
                    <a:cubicBezTo>
                      <a:pt x="615" y="434"/>
                      <a:pt x="347" y="409"/>
                      <a:pt x="225" y="342"/>
                    </a:cubicBezTo>
                    <a:cubicBezTo>
                      <a:pt x="103" y="275"/>
                      <a:pt x="9" y="198"/>
                      <a:pt x="4" y="136"/>
                    </a:cubicBezTo>
                    <a:cubicBezTo>
                      <a:pt x="0" y="74"/>
                      <a:pt x="68" y="34"/>
                      <a:pt x="131" y="24"/>
                    </a:cubicBezTo>
                    <a:cubicBezTo>
                      <a:pt x="194" y="15"/>
                      <a:pt x="432" y="0"/>
                      <a:pt x="432" y="0"/>
                    </a:cubicBezTo>
                    <a:cubicBezTo>
                      <a:pt x="432" y="0"/>
                      <a:pt x="492" y="101"/>
                      <a:pt x="538" y="217"/>
                    </a:cubicBezTo>
                    <a:cubicBezTo>
                      <a:pt x="583" y="332"/>
                      <a:pt x="615" y="434"/>
                      <a:pt x="615" y="434"/>
                    </a:cubicBezTo>
                    <a:close/>
                  </a:path>
                </a:pathLst>
              </a:custGeom>
              <a:solidFill>
                <a:schemeClr val="bg1"/>
              </a:solidFill>
              <a:ln w="9525">
                <a:noFill/>
                <a:round/>
                <a:headEnd/>
                <a:tailEnd/>
              </a:ln>
            </p:spPr>
            <p:txBody>
              <a:bodyPr/>
              <a:lstStyle/>
              <a:p>
                <a:endParaRPr lang="en-US" sz="1300" dirty="0">
                  <a:solidFill>
                    <a:srgbClr val="000000"/>
                  </a:solidFill>
                </a:endParaRPr>
              </a:p>
            </p:txBody>
          </p:sp>
        </p:grpSp>
        <p:grpSp>
          <p:nvGrpSpPr>
            <p:cNvPr id="221" name="Group 93"/>
            <p:cNvGrpSpPr>
              <a:grpSpLocks/>
            </p:cNvGrpSpPr>
            <p:nvPr>
              <p:custDataLst>
                <p:tags r:id="rId10"/>
              </p:custDataLst>
            </p:nvPr>
          </p:nvGrpSpPr>
          <p:grpSpPr bwMode="auto">
            <a:xfrm>
              <a:off x="5401073" y="2617418"/>
              <a:ext cx="234558" cy="247790"/>
              <a:chOff x="1718" y="1911"/>
              <a:chExt cx="165" cy="165"/>
            </a:xfrm>
          </p:grpSpPr>
          <p:sp>
            <p:nvSpPr>
              <p:cNvPr id="222" name="Arc 94"/>
              <p:cNvSpPr>
                <a:spLocks/>
              </p:cNvSpPr>
              <p:nvPr/>
            </p:nvSpPr>
            <p:spPr bwMode="gray">
              <a:xfrm>
                <a:off x="1730" y="1911"/>
                <a:ext cx="153" cy="16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23" name="Arc 95"/>
              <p:cNvSpPr>
                <a:spLocks/>
              </p:cNvSpPr>
              <p:nvPr/>
            </p:nvSpPr>
            <p:spPr bwMode="gray">
              <a:xfrm>
                <a:off x="1727" y="1961"/>
                <a:ext cx="107" cy="11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24" name="Arc 96"/>
              <p:cNvSpPr>
                <a:spLocks/>
              </p:cNvSpPr>
              <p:nvPr/>
            </p:nvSpPr>
            <p:spPr bwMode="gray">
              <a:xfrm>
                <a:off x="1718" y="2006"/>
                <a:ext cx="66" cy="70"/>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grpSp>
      </p:grpSp>
      <p:grpSp>
        <p:nvGrpSpPr>
          <p:cNvPr id="232" name="Group 231"/>
          <p:cNvGrpSpPr/>
          <p:nvPr/>
        </p:nvGrpSpPr>
        <p:grpSpPr>
          <a:xfrm>
            <a:off x="6339908" y="2258329"/>
            <a:ext cx="568136" cy="409245"/>
            <a:chOff x="5024899" y="2617418"/>
            <a:chExt cx="610732" cy="586605"/>
          </a:xfrm>
        </p:grpSpPr>
        <p:grpSp>
          <p:nvGrpSpPr>
            <p:cNvPr id="233" name="Group 223"/>
            <p:cNvGrpSpPr>
              <a:grpSpLocks/>
            </p:cNvGrpSpPr>
            <p:nvPr>
              <p:custDataLst>
                <p:tags r:id="rId7"/>
              </p:custDataLst>
            </p:nvPr>
          </p:nvGrpSpPr>
          <p:grpSpPr bwMode="auto">
            <a:xfrm flipH="1">
              <a:off x="5024899" y="2892996"/>
              <a:ext cx="594321" cy="311027"/>
              <a:chOff x="7485063" y="1633538"/>
              <a:chExt cx="515938" cy="255588"/>
            </a:xfrm>
          </p:grpSpPr>
          <p:sp>
            <p:nvSpPr>
              <p:cNvPr id="238" name="Freeform 72"/>
              <p:cNvSpPr>
                <a:spLocks/>
              </p:cNvSpPr>
              <p:nvPr/>
            </p:nvSpPr>
            <p:spPr bwMode="gray">
              <a:xfrm>
                <a:off x="7484633" y="1632880"/>
                <a:ext cx="516368" cy="226622"/>
              </a:xfrm>
              <a:custGeom>
                <a:avLst/>
                <a:gdLst>
                  <a:gd name="T0" fmla="*/ 120 w 3671"/>
                  <a:gd name="T1" fmla="*/ 1552 h 1598"/>
                  <a:gd name="T2" fmla="*/ 40 w 3671"/>
                  <a:gd name="T3" fmla="*/ 1528 h 1598"/>
                  <a:gd name="T4" fmla="*/ 16 w 3671"/>
                  <a:gd name="T5" fmla="*/ 1215 h 1598"/>
                  <a:gd name="T6" fmla="*/ 120 w 3671"/>
                  <a:gd name="T7" fmla="*/ 965 h 1598"/>
                  <a:gd name="T8" fmla="*/ 206 w 3671"/>
                  <a:gd name="T9" fmla="*/ 807 h 1598"/>
                  <a:gd name="T10" fmla="*/ 342 w 3671"/>
                  <a:gd name="T11" fmla="*/ 639 h 1598"/>
                  <a:gd name="T12" fmla="*/ 786 w 3671"/>
                  <a:gd name="T13" fmla="*/ 524 h 1598"/>
                  <a:gd name="T14" fmla="*/ 1255 w 3671"/>
                  <a:gd name="T15" fmla="*/ 261 h 1598"/>
                  <a:gd name="T16" fmla="*/ 1844 w 3671"/>
                  <a:gd name="T17" fmla="*/ 28 h 1598"/>
                  <a:gd name="T18" fmla="*/ 2597 w 3671"/>
                  <a:gd name="T19" fmla="*/ 6 h 1598"/>
                  <a:gd name="T20" fmla="*/ 3242 w 3671"/>
                  <a:gd name="T21" fmla="*/ 62 h 1598"/>
                  <a:gd name="T22" fmla="*/ 3321 w 3671"/>
                  <a:gd name="T23" fmla="*/ 96 h 1598"/>
                  <a:gd name="T24" fmla="*/ 3327 w 3671"/>
                  <a:gd name="T25" fmla="*/ 116 h 1598"/>
                  <a:gd name="T26" fmla="*/ 3426 w 3671"/>
                  <a:gd name="T27" fmla="*/ 492 h 1598"/>
                  <a:gd name="T28" fmla="*/ 3510 w 3671"/>
                  <a:gd name="T29" fmla="*/ 550 h 1598"/>
                  <a:gd name="T30" fmla="*/ 3535 w 3671"/>
                  <a:gd name="T31" fmla="*/ 840 h 1598"/>
                  <a:gd name="T32" fmla="*/ 3647 w 3671"/>
                  <a:gd name="T33" fmla="*/ 1066 h 1598"/>
                  <a:gd name="T34" fmla="*/ 3652 w 3671"/>
                  <a:gd name="T35" fmla="*/ 1399 h 1598"/>
                  <a:gd name="T36" fmla="*/ 3607 w 3671"/>
                  <a:gd name="T37" fmla="*/ 1501 h 1598"/>
                  <a:gd name="T38" fmla="*/ 3566 w 3671"/>
                  <a:gd name="T39" fmla="*/ 1510 h 1598"/>
                  <a:gd name="T40" fmla="*/ 3120 w 3671"/>
                  <a:gd name="T41" fmla="*/ 1022 h 1598"/>
                  <a:gd name="T42" fmla="*/ 2645 w 3671"/>
                  <a:gd name="T43" fmla="*/ 1598 h 1598"/>
                  <a:gd name="T44" fmla="*/ 1042 w 3671"/>
                  <a:gd name="T45" fmla="*/ 1592 h 1598"/>
                  <a:gd name="T46" fmla="*/ 565 w 3671"/>
                  <a:gd name="T47" fmla="*/ 996 h 1598"/>
                  <a:gd name="T48" fmla="*/ 120 w 3671"/>
                  <a:gd name="T49" fmla="*/ 1552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71" h="1598">
                    <a:moveTo>
                      <a:pt x="120" y="1552"/>
                    </a:moveTo>
                    <a:cubicBezTo>
                      <a:pt x="120" y="1552"/>
                      <a:pt x="51" y="1552"/>
                      <a:pt x="40" y="1528"/>
                    </a:cubicBezTo>
                    <a:cubicBezTo>
                      <a:pt x="29" y="1503"/>
                      <a:pt x="0" y="1320"/>
                      <a:pt x="16" y="1215"/>
                    </a:cubicBezTo>
                    <a:cubicBezTo>
                      <a:pt x="33" y="1111"/>
                      <a:pt x="77" y="1024"/>
                      <a:pt x="120" y="965"/>
                    </a:cubicBezTo>
                    <a:cubicBezTo>
                      <a:pt x="162" y="906"/>
                      <a:pt x="190" y="854"/>
                      <a:pt x="206" y="807"/>
                    </a:cubicBezTo>
                    <a:cubicBezTo>
                      <a:pt x="223" y="760"/>
                      <a:pt x="271" y="672"/>
                      <a:pt x="342" y="639"/>
                    </a:cubicBezTo>
                    <a:cubicBezTo>
                      <a:pt x="414" y="606"/>
                      <a:pt x="724" y="545"/>
                      <a:pt x="786" y="524"/>
                    </a:cubicBezTo>
                    <a:cubicBezTo>
                      <a:pt x="848" y="503"/>
                      <a:pt x="1075" y="362"/>
                      <a:pt x="1255" y="261"/>
                    </a:cubicBezTo>
                    <a:cubicBezTo>
                      <a:pt x="1435" y="161"/>
                      <a:pt x="1691" y="46"/>
                      <a:pt x="1844" y="28"/>
                    </a:cubicBezTo>
                    <a:cubicBezTo>
                      <a:pt x="1996" y="10"/>
                      <a:pt x="2385" y="0"/>
                      <a:pt x="2597" y="6"/>
                    </a:cubicBezTo>
                    <a:cubicBezTo>
                      <a:pt x="2809" y="11"/>
                      <a:pt x="3195" y="57"/>
                      <a:pt x="3242" y="62"/>
                    </a:cubicBezTo>
                    <a:cubicBezTo>
                      <a:pt x="3288" y="68"/>
                      <a:pt x="3316" y="87"/>
                      <a:pt x="3321" y="96"/>
                    </a:cubicBezTo>
                    <a:cubicBezTo>
                      <a:pt x="3325" y="106"/>
                      <a:pt x="3327" y="116"/>
                      <a:pt x="3327" y="116"/>
                    </a:cubicBezTo>
                    <a:cubicBezTo>
                      <a:pt x="3426" y="492"/>
                      <a:pt x="3426" y="492"/>
                      <a:pt x="3426" y="492"/>
                    </a:cubicBezTo>
                    <a:cubicBezTo>
                      <a:pt x="3510" y="550"/>
                      <a:pt x="3510" y="550"/>
                      <a:pt x="3510" y="550"/>
                    </a:cubicBezTo>
                    <a:cubicBezTo>
                      <a:pt x="3510" y="550"/>
                      <a:pt x="3526" y="804"/>
                      <a:pt x="3535" y="840"/>
                    </a:cubicBezTo>
                    <a:cubicBezTo>
                      <a:pt x="3543" y="876"/>
                      <a:pt x="3624" y="968"/>
                      <a:pt x="3647" y="1066"/>
                    </a:cubicBezTo>
                    <a:cubicBezTo>
                      <a:pt x="3671" y="1163"/>
                      <a:pt x="3664" y="1351"/>
                      <a:pt x="3652" y="1399"/>
                    </a:cubicBezTo>
                    <a:cubicBezTo>
                      <a:pt x="3640" y="1446"/>
                      <a:pt x="3629" y="1493"/>
                      <a:pt x="3607" y="1501"/>
                    </a:cubicBezTo>
                    <a:cubicBezTo>
                      <a:pt x="3585" y="1510"/>
                      <a:pt x="3566" y="1510"/>
                      <a:pt x="3566" y="1510"/>
                    </a:cubicBezTo>
                    <a:cubicBezTo>
                      <a:pt x="3566" y="1510"/>
                      <a:pt x="3634" y="1022"/>
                      <a:pt x="3120" y="1022"/>
                    </a:cubicBezTo>
                    <a:cubicBezTo>
                      <a:pt x="2607" y="1022"/>
                      <a:pt x="2645" y="1598"/>
                      <a:pt x="2645" y="1598"/>
                    </a:cubicBezTo>
                    <a:cubicBezTo>
                      <a:pt x="1042" y="1592"/>
                      <a:pt x="1042" y="1592"/>
                      <a:pt x="1042" y="1592"/>
                    </a:cubicBezTo>
                    <a:cubicBezTo>
                      <a:pt x="1042" y="1592"/>
                      <a:pt x="1066" y="996"/>
                      <a:pt x="565" y="996"/>
                    </a:cubicBezTo>
                    <a:cubicBezTo>
                      <a:pt x="23" y="996"/>
                      <a:pt x="120" y="1552"/>
                      <a:pt x="120" y="1552"/>
                    </a:cubicBezTo>
                    <a:close/>
                  </a:path>
                </a:pathLst>
              </a:custGeom>
              <a:solidFill>
                <a:schemeClr val="tx2"/>
              </a:solidFill>
              <a:ln>
                <a:noFill/>
              </a:ln>
              <a:extLst/>
            </p:spPr>
            <p:txBody>
              <a:bodyPr/>
              <a:lstStyle/>
              <a:p>
                <a:pPr>
                  <a:defRPr/>
                </a:pPr>
                <a:endParaRPr lang="en-US" sz="1300" dirty="0">
                  <a:solidFill>
                    <a:srgbClr val="000000"/>
                  </a:solidFill>
                </a:endParaRPr>
              </a:p>
            </p:txBody>
          </p:sp>
          <p:sp>
            <p:nvSpPr>
              <p:cNvPr id="239" name="Oval 73"/>
              <p:cNvSpPr>
                <a:spLocks noChangeArrowheads="1"/>
              </p:cNvSpPr>
              <p:nvPr/>
            </p:nvSpPr>
            <p:spPr bwMode="gray">
              <a:xfrm>
                <a:off x="7511234" y="1783962"/>
                <a:ext cx="104839"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40" name="Oval 74"/>
              <p:cNvSpPr>
                <a:spLocks noChangeArrowheads="1"/>
              </p:cNvSpPr>
              <p:nvPr/>
            </p:nvSpPr>
            <p:spPr bwMode="gray">
              <a:xfrm>
                <a:off x="7526338"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41" name="Oval 75"/>
              <p:cNvSpPr>
                <a:spLocks noChangeArrowheads="1"/>
              </p:cNvSpPr>
              <p:nvPr/>
            </p:nvSpPr>
            <p:spPr bwMode="gray">
              <a:xfrm>
                <a:off x="7871126" y="1783962"/>
                <a:ext cx="106403"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42" name="Oval 76"/>
              <p:cNvSpPr>
                <a:spLocks noChangeArrowheads="1"/>
              </p:cNvSpPr>
              <p:nvPr/>
            </p:nvSpPr>
            <p:spPr bwMode="gray">
              <a:xfrm>
                <a:off x="7885113"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43" name="Freeform 77"/>
              <p:cNvSpPr>
                <a:spLocks/>
              </p:cNvSpPr>
              <p:nvPr/>
            </p:nvSpPr>
            <p:spPr bwMode="gray">
              <a:xfrm>
                <a:off x="7666038" y="1647826"/>
                <a:ext cx="179388" cy="66675"/>
              </a:xfrm>
              <a:custGeom>
                <a:avLst/>
                <a:gdLst>
                  <a:gd name="T0" fmla="*/ 175026 w 1275"/>
                  <a:gd name="T1" fmla="*/ 59235 h 475"/>
                  <a:gd name="T2" fmla="*/ 179388 w 1275"/>
                  <a:gd name="T3" fmla="*/ 3650 h 475"/>
                  <a:gd name="T4" fmla="*/ 117622 w 1275"/>
                  <a:gd name="T5" fmla="*/ 702 h 475"/>
                  <a:gd name="T6" fmla="*/ 46008 w 1275"/>
                  <a:gd name="T7" fmla="*/ 15441 h 475"/>
                  <a:gd name="T8" fmla="*/ 4502 w 1275"/>
                  <a:gd name="T9" fmla="*/ 37899 h 475"/>
                  <a:gd name="T10" fmla="*/ 6753 w 1275"/>
                  <a:gd name="T11" fmla="*/ 46181 h 475"/>
                  <a:gd name="T12" fmla="*/ 5206 w 1275"/>
                  <a:gd name="T13" fmla="*/ 63025 h 475"/>
                  <a:gd name="T14" fmla="*/ 0 w 1275"/>
                  <a:gd name="T15" fmla="*/ 66675 h 475"/>
                  <a:gd name="T16" fmla="*/ 175026 w 1275"/>
                  <a:gd name="T17" fmla="*/ 59235 h 4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5"/>
                  <a:gd name="T28" fmla="*/ 0 h 475"/>
                  <a:gd name="T29" fmla="*/ 1275 w 1275"/>
                  <a:gd name="T30" fmla="*/ 475 h 4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5" h="475">
                    <a:moveTo>
                      <a:pt x="1244" y="422"/>
                    </a:moveTo>
                    <a:cubicBezTo>
                      <a:pt x="1275" y="26"/>
                      <a:pt x="1275" y="26"/>
                      <a:pt x="1275" y="26"/>
                    </a:cubicBezTo>
                    <a:cubicBezTo>
                      <a:pt x="1275" y="26"/>
                      <a:pt x="1002" y="0"/>
                      <a:pt x="836" y="5"/>
                    </a:cubicBezTo>
                    <a:cubicBezTo>
                      <a:pt x="670" y="10"/>
                      <a:pt x="487" y="33"/>
                      <a:pt x="327" y="110"/>
                    </a:cubicBezTo>
                    <a:cubicBezTo>
                      <a:pt x="168" y="187"/>
                      <a:pt x="32" y="270"/>
                      <a:pt x="32" y="270"/>
                    </a:cubicBezTo>
                    <a:cubicBezTo>
                      <a:pt x="32" y="270"/>
                      <a:pt x="48" y="297"/>
                      <a:pt x="48" y="329"/>
                    </a:cubicBezTo>
                    <a:cubicBezTo>
                      <a:pt x="48" y="361"/>
                      <a:pt x="48" y="439"/>
                      <a:pt x="37" y="449"/>
                    </a:cubicBezTo>
                    <a:cubicBezTo>
                      <a:pt x="26" y="458"/>
                      <a:pt x="0" y="475"/>
                      <a:pt x="0" y="475"/>
                    </a:cubicBezTo>
                    <a:lnTo>
                      <a:pt x="1244" y="422"/>
                    </a:lnTo>
                    <a:close/>
                  </a:path>
                </a:pathLst>
              </a:custGeom>
              <a:solidFill>
                <a:schemeClr val="bg1"/>
              </a:solidFill>
              <a:ln w="9525">
                <a:noFill/>
                <a:round/>
                <a:headEnd/>
                <a:tailEnd/>
              </a:ln>
            </p:spPr>
            <p:txBody>
              <a:bodyPr/>
              <a:lstStyle/>
              <a:p>
                <a:endParaRPr lang="en-US" sz="1300" dirty="0">
                  <a:solidFill>
                    <a:srgbClr val="000000"/>
                  </a:solidFill>
                </a:endParaRPr>
              </a:p>
            </p:txBody>
          </p:sp>
          <p:sp>
            <p:nvSpPr>
              <p:cNvPr id="244" name="Freeform 78"/>
              <p:cNvSpPr>
                <a:spLocks/>
              </p:cNvSpPr>
              <p:nvPr/>
            </p:nvSpPr>
            <p:spPr bwMode="gray">
              <a:xfrm>
                <a:off x="7891463" y="1649413"/>
                <a:ext cx="87313" cy="61913"/>
              </a:xfrm>
              <a:custGeom>
                <a:avLst/>
                <a:gdLst>
                  <a:gd name="T0" fmla="*/ 87313 w 615"/>
                  <a:gd name="T1" fmla="*/ 61913 h 434"/>
                  <a:gd name="T2" fmla="*/ 31944 w 615"/>
                  <a:gd name="T3" fmla="*/ 48789 h 434"/>
                  <a:gd name="T4" fmla="*/ 568 w 615"/>
                  <a:gd name="T5" fmla="*/ 19401 h 434"/>
                  <a:gd name="T6" fmla="*/ 18598 w 615"/>
                  <a:gd name="T7" fmla="*/ 3424 h 434"/>
                  <a:gd name="T8" fmla="*/ 61332 w 615"/>
                  <a:gd name="T9" fmla="*/ 0 h 434"/>
                  <a:gd name="T10" fmla="*/ 76381 w 615"/>
                  <a:gd name="T11" fmla="*/ 30957 h 434"/>
                  <a:gd name="T12" fmla="*/ 87313 w 615"/>
                  <a:gd name="T13" fmla="*/ 61913 h 434"/>
                  <a:gd name="T14" fmla="*/ 0 60000 65536"/>
                  <a:gd name="T15" fmla="*/ 0 60000 65536"/>
                  <a:gd name="T16" fmla="*/ 0 60000 65536"/>
                  <a:gd name="T17" fmla="*/ 0 60000 65536"/>
                  <a:gd name="T18" fmla="*/ 0 60000 65536"/>
                  <a:gd name="T19" fmla="*/ 0 60000 65536"/>
                  <a:gd name="T20" fmla="*/ 0 60000 65536"/>
                  <a:gd name="T21" fmla="*/ 0 w 615"/>
                  <a:gd name="T22" fmla="*/ 0 h 434"/>
                  <a:gd name="T23" fmla="*/ 615 w 615"/>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34">
                    <a:moveTo>
                      <a:pt x="615" y="434"/>
                    </a:moveTo>
                    <a:cubicBezTo>
                      <a:pt x="615" y="434"/>
                      <a:pt x="347" y="409"/>
                      <a:pt x="225" y="342"/>
                    </a:cubicBezTo>
                    <a:cubicBezTo>
                      <a:pt x="103" y="275"/>
                      <a:pt x="9" y="198"/>
                      <a:pt x="4" y="136"/>
                    </a:cubicBezTo>
                    <a:cubicBezTo>
                      <a:pt x="0" y="74"/>
                      <a:pt x="68" y="34"/>
                      <a:pt x="131" y="24"/>
                    </a:cubicBezTo>
                    <a:cubicBezTo>
                      <a:pt x="194" y="15"/>
                      <a:pt x="432" y="0"/>
                      <a:pt x="432" y="0"/>
                    </a:cubicBezTo>
                    <a:cubicBezTo>
                      <a:pt x="432" y="0"/>
                      <a:pt x="492" y="101"/>
                      <a:pt x="538" y="217"/>
                    </a:cubicBezTo>
                    <a:cubicBezTo>
                      <a:pt x="583" y="332"/>
                      <a:pt x="615" y="434"/>
                      <a:pt x="615" y="434"/>
                    </a:cubicBezTo>
                    <a:close/>
                  </a:path>
                </a:pathLst>
              </a:custGeom>
              <a:solidFill>
                <a:schemeClr val="bg1"/>
              </a:solidFill>
              <a:ln w="9525">
                <a:noFill/>
                <a:round/>
                <a:headEnd/>
                <a:tailEnd/>
              </a:ln>
            </p:spPr>
            <p:txBody>
              <a:bodyPr/>
              <a:lstStyle/>
              <a:p>
                <a:endParaRPr lang="en-US" sz="1300" dirty="0">
                  <a:solidFill>
                    <a:srgbClr val="000000"/>
                  </a:solidFill>
                </a:endParaRPr>
              </a:p>
            </p:txBody>
          </p:sp>
        </p:grpSp>
        <p:grpSp>
          <p:nvGrpSpPr>
            <p:cNvPr id="234" name="Group 93"/>
            <p:cNvGrpSpPr>
              <a:grpSpLocks/>
            </p:cNvGrpSpPr>
            <p:nvPr>
              <p:custDataLst>
                <p:tags r:id="rId8"/>
              </p:custDataLst>
            </p:nvPr>
          </p:nvGrpSpPr>
          <p:grpSpPr bwMode="auto">
            <a:xfrm>
              <a:off x="5401073" y="2617418"/>
              <a:ext cx="234558" cy="247790"/>
              <a:chOff x="1718" y="1911"/>
              <a:chExt cx="165" cy="165"/>
            </a:xfrm>
          </p:grpSpPr>
          <p:sp>
            <p:nvSpPr>
              <p:cNvPr id="235" name="Arc 94"/>
              <p:cNvSpPr>
                <a:spLocks/>
              </p:cNvSpPr>
              <p:nvPr/>
            </p:nvSpPr>
            <p:spPr bwMode="gray">
              <a:xfrm>
                <a:off x="1730" y="1911"/>
                <a:ext cx="153" cy="16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36" name="Arc 95"/>
              <p:cNvSpPr>
                <a:spLocks/>
              </p:cNvSpPr>
              <p:nvPr/>
            </p:nvSpPr>
            <p:spPr bwMode="gray">
              <a:xfrm>
                <a:off x="1727" y="1961"/>
                <a:ext cx="107" cy="11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37" name="Arc 96"/>
              <p:cNvSpPr>
                <a:spLocks/>
              </p:cNvSpPr>
              <p:nvPr/>
            </p:nvSpPr>
            <p:spPr bwMode="gray">
              <a:xfrm>
                <a:off x="1718" y="2006"/>
                <a:ext cx="66" cy="70"/>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grpSp>
      </p:grpSp>
      <p:grpSp>
        <p:nvGrpSpPr>
          <p:cNvPr id="245" name="Group 244"/>
          <p:cNvGrpSpPr/>
          <p:nvPr/>
        </p:nvGrpSpPr>
        <p:grpSpPr>
          <a:xfrm>
            <a:off x="5638717" y="2258329"/>
            <a:ext cx="568136" cy="409245"/>
            <a:chOff x="5024899" y="2617418"/>
            <a:chExt cx="610732" cy="586605"/>
          </a:xfrm>
        </p:grpSpPr>
        <p:grpSp>
          <p:nvGrpSpPr>
            <p:cNvPr id="246" name="Group 223"/>
            <p:cNvGrpSpPr>
              <a:grpSpLocks/>
            </p:cNvGrpSpPr>
            <p:nvPr>
              <p:custDataLst>
                <p:tags r:id="rId5"/>
              </p:custDataLst>
            </p:nvPr>
          </p:nvGrpSpPr>
          <p:grpSpPr bwMode="auto">
            <a:xfrm flipH="1">
              <a:off x="5024899" y="2892996"/>
              <a:ext cx="594321" cy="311027"/>
              <a:chOff x="7485063" y="1633538"/>
              <a:chExt cx="515938" cy="255588"/>
            </a:xfrm>
          </p:grpSpPr>
          <p:sp>
            <p:nvSpPr>
              <p:cNvPr id="251" name="Freeform 72"/>
              <p:cNvSpPr>
                <a:spLocks/>
              </p:cNvSpPr>
              <p:nvPr/>
            </p:nvSpPr>
            <p:spPr bwMode="gray">
              <a:xfrm>
                <a:off x="7484633" y="1632880"/>
                <a:ext cx="516368" cy="226622"/>
              </a:xfrm>
              <a:custGeom>
                <a:avLst/>
                <a:gdLst>
                  <a:gd name="T0" fmla="*/ 120 w 3671"/>
                  <a:gd name="T1" fmla="*/ 1552 h 1598"/>
                  <a:gd name="T2" fmla="*/ 40 w 3671"/>
                  <a:gd name="T3" fmla="*/ 1528 h 1598"/>
                  <a:gd name="T4" fmla="*/ 16 w 3671"/>
                  <a:gd name="T5" fmla="*/ 1215 h 1598"/>
                  <a:gd name="T6" fmla="*/ 120 w 3671"/>
                  <a:gd name="T7" fmla="*/ 965 h 1598"/>
                  <a:gd name="T8" fmla="*/ 206 w 3671"/>
                  <a:gd name="T9" fmla="*/ 807 h 1598"/>
                  <a:gd name="T10" fmla="*/ 342 w 3671"/>
                  <a:gd name="T11" fmla="*/ 639 h 1598"/>
                  <a:gd name="T12" fmla="*/ 786 w 3671"/>
                  <a:gd name="T13" fmla="*/ 524 h 1598"/>
                  <a:gd name="T14" fmla="*/ 1255 w 3671"/>
                  <a:gd name="T15" fmla="*/ 261 h 1598"/>
                  <a:gd name="T16" fmla="*/ 1844 w 3671"/>
                  <a:gd name="T17" fmla="*/ 28 h 1598"/>
                  <a:gd name="T18" fmla="*/ 2597 w 3671"/>
                  <a:gd name="T19" fmla="*/ 6 h 1598"/>
                  <a:gd name="T20" fmla="*/ 3242 w 3671"/>
                  <a:gd name="T21" fmla="*/ 62 h 1598"/>
                  <a:gd name="T22" fmla="*/ 3321 w 3671"/>
                  <a:gd name="T23" fmla="*/ 96 h 1598"/>
                  <a:gd name="T24" fmla="*/ 3327 w 3671"/>
                  <a:gd name="T25" fmla="*/ 116 h 1598"/>
                  <a:gd name="T26" fmla="*/ 3426 w 3671"/>
                  <a:gd name="T27" fmla="*/ 492 h 1598"/>
                  <a:gd name="T28" fmla="*/ 3510 w 3671"/>
                  <a:gd name="T29" fmla="*/ 550 h 1598"/>
                  <a:gd name="T30" fmla="*/ 3535 w 3671"/>
                  <a:gd name="T31" fmla="*/ 840 h 1598"/>
                  <a:gd name="T32" fmla="*/ 3647 w 3671"/>
                  <a:gd name="T33" fmla="*/ 1066 h 1598"/>
                  <a:gd name="T34" fmla="*/ 3652 w 3671"/>
                  <a:gd name="T35" fmla="*/ 1399 h 1598"/>
                  <a:gd name="T36" fmla="*/ 3607 w 3671"/>
                  <a:gd name="T37" fmla="*/ 1501 h 1598"/>
                  <a:gd name="T38" fmla="*/ 3566 w 3671"/>
                  <a:gd name="T39" fmla="*/ 1510 h 1598"/>
                  <a:gd name="T40" fmla="*/ 3120 w 3671"/>
                  <a:gd name="T41" fmla="*/ 1022 h 1598"/>
                  <a:gd name="T42" fmla="*/ 2645 w 3671"/>
                  <a:gd name="T43" fmla="*/ 1598 h 1598"/>
                  <a:gd name="T44" fmla="*/ 1042 w 3671"/>
                  <a:gd name="T45" fmla="*/ 1592 h 1598"/>
                  <a:gd name="T46" fmla="*/ 565 w 3671"/>
                  <a:gd name="T47" fmla="*/ 996 h 1598"/>
                  <a:gd name="T48" fmla="*/ 120 w 3671"/>
                  <a:gd name="T49" fmla="*/ 1552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71" h="1598">
                    <a:moveTo>
                      <a:pt x="120" y="1552"/>
                    </a:moveTo>
                    <a:cubicBezTo>
                      <a:pt x="120" y="1552"/>
                      <a:pt x="51" y="1552"/>
                      <a:pt x="40" y="1528"/>
                    </a:cubicBezTo>
                    <a:cubicBezTo>
                      <a:pt x="29" y="1503"/>
                      <a:pt x="0" y="1320"/>
                      <a:pt x="16" y="1215"/>
                    </a:cubicBezTo>
                    <a:cubicBezTo>
                      <a:pt x="33" y="1111"/>
                      <a:pt x="77" y="1024"/>
                      <a:pt x="120" y="965"/>
                    </a:cubicBezTo>
                    <a:cubicBezTo>
                      <a:pt x="162" y="906"/>
                      <a:pt x="190" y="854"/>
                      <a:pt x="206" y="807"/>
                    </a:cubicBezTo>
                    <a:cubicBezTo>
                      <a:pt x="223" y="760"/>
                      <a:pt x="271" y="672"/>
                      <a:pt x="342" y="639"/>
                    </a:cubicBezTo>
                    <a:cubicBezTo>
                      <a:pt x="414" y="606"/>
                      <a:pt x="724" y="545"/>
                      <a:pt x="786" y="524"/>
                    </a:cubicBezTo>
                    <a:cubicBezTo>
                      <a:pt x="848" y="503"/>
                      <a:pt x="1075" y="362"/>
                      <a:pt x="1255" y="261"/>
                    </a:cubicBezTo>
                    <a:cubicBezTo>
                      <a:pt x="1435" y="161"/>
                      <a:pt x="1691" y="46"/>
                      <a:pt x="1844" y="28"/>
                    </a:cubicBezTo>
                    <a:cubicBezTo>
                      <a:pt x="1996" y="10"/>
                      <a:pt x="2385" y="0"/>
                      <a:pt x="2597" y="6"/>
                    </a:cubicBezTo>
                    <a:cubicBezTo>
                      <a:pt x="2809" y="11"/>
                      <a:pt x="3195" y="57"/>
                      <a:pt x="3242" y="62"/>
                    </a:cubicBezTo>
                    <a:cubicBezTo>
                      <a:pt x="3288" y="68"/>
                      <a:pt x="3316" y="87"/>
                      <a:pt x="3321" y="96"/>
                    </a:cubicBezTo>
                    <a:cubicBezTo>
                      <a:pt x="3325" y="106"/>
                      <a:pt x="3327" y="116"/>
                      <a:pt x="3327" y="116"/>
                    </a:cubicBezTo>
                    <a:cubicBezTo>
                      <a:pt x="3426" y="492"/>
                      <a:pt x="3426" y="492"/>
                      <a:pt x="3426" y="492"/>
                    </a:cubicBezTo>
                    <a:cubicBezTo>
                      <a:pt x="3510" y="550"/>
                      <a:pt x="3510" y="550"/>
                      <a:pt x="3510" y="550"/>
                    </a:cubicBezTo>
                    <a:cubicBezTo>
                      <a:pt x="3510" y="550"/>
                      <a:pt x="3526" y="804"/>
                      <a:pt x="3535" y="840"/>
                    </a:cubicBezTo>
                    <a:cubicBezTo>
                      <a:pt x="3543" y="876"/>
                      <a:pt x="3624" y="968"/>
                      <a:pt x="3647" y="1066"/>
                    </a:cubicBezTo>
                    <a:cubicBezTo>
                      <a:pt x="3671" y="1163"/>
                      <a:pt x="3664" y="1351"/>
                      <a:pt x="3652" y="1399"/>
                    </a:cubicBezTo>
                    <a:cubicBezTo>
                      <a:pt x="3640" y="1446"/>
                      <a:pt x="3629" y="1493"/>
                      <a:pt x="3607" y="1501"/>
                    </a:cubicBezTo>
                    <a:cubicBezTo>
                      <a:pt x="3585" y="1510"/>
                      <a:pt x="3566" y="1510"/>
                      <a:pt x="3566" y="1510"/>
                    </a:cubicBezTo>
                    <a:cubicBezTo>
                      <a:pt x="3566" y="1510"/>
                      <a:pt x="3634" y="1022"/>
                      <a:pt x="3120" y="1022"/>
                    </a:cubicBezTo>
                    <a:cubicBezTo>
                      <a:pt x="2607" y="1022"/>
                      <a:pt x="2645" y="1598"/>
                      <a:pt x="2645" y="1598"/>
                    </a:cubicBezTo>
                    <a:cubicBezTo>
                      <a:pt x="1042" y="1592"/>
                      <a:pt x="1042" y="1592"/>
                      <a:pt x="1042" y="1592"/>
                    </a:cubicBezTo>
                    <a:cubicBezTo>
                      <a:pt x="1042" y="1592"/>
                      <a:pt x="1066" y="996"/>
                      <a:pt x="565" y="996"/>
                    </a:cubicBezTo>
                    <a:cubicBezTo>
                      <a:pt x="23" y="996"/>
                      <a:pt x="120" y="1552"/>
                      <a:pt x="120" y="1552"/>
                    </a:cubicBezTo>
                    <a:close/>
                  </a:path>
                </a:pathLst>
              </a:custGeom>
              <a:solidFill>
                <a:schemeClr val="tx2"/>
              </a:solidFill>
              <a:ln>
                <a:noFill/>
              </a:ln>
              <a:extLst/>
            </p:spPr>
            <p:txBody>
              <a:bodyPr/>
              <a:lstStyle/>
              <a:p>
                <a:pPr>
                  <a:defRPr/>
                </a:pPr>
                <a:endParaRPr lang="en-US" sz="1300" dirty="0">
                  <a:solidFill>
                    <a:srgbClr val="000000"/>
                  </a:solidFill>
                </a:endParaRPr>
              </a:p>
            </p:txBody>
          </p:sp>
          <p:sp>
            <p:nvSpPr>
              <p:cNvPr id="252" name="Oval 73"/>
              <p:cNvSpPr>
                <a:spLocks noChangeArrowheads="1"/>
              </p:cNvSpPr>
              <p:nvPr/>
            </p:nvSpPr>
            <p:spPr bwMode="gray">
              <a:xfrm>
                <a:off x="7511234" y="1783962"/>
                <a:ext cx="104839"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53" name="Oval 74"/>
              <p:cNvSpPr>
                <a:spLocks noChangeArrowheads="1"/>
              </p:cNvSpPr>
              <p:nvPr/>
            </p:nvSpPr>
            <p:spPr bwMode="gray">
              <a:xfrm>
                <a:off x="7526338"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54" name="Oval 75"/>
              <p:cNvSpPr>
                <a:spLocks noChangeArrowheads="1"/>
              </p:cNvSpPr>
              <p:nvPr/>
            </p:nvSpPr>
            <p:spPr bwMode="gray">
              <a:xfrm>
                <a:off x="7871126" y="1783962"/>
                <a:ext cx="106403"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55" name="Oval 76"/>
              <p:cNvSpPr>
                <a:spLocks noChangeArrowheads="1"/>
              </p:cNvSpPr>
              <p:nvPr/>
            </p:nvSpPr>
            <p:spPr bwMode="gray">
              <a:xfrm>
                <a:off x="7885113"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56" name="Freeform 77"/>
              <p:cNvSpPr>
                <a:spLocks/>
              </p:cNvSpPr>
              <p:nvPr/>
            </p:nvSpPr>
            <p:spPr bwMode="gray">
              <a:xfrm>
                <a:off x="7666038" y="1647826"/>
                <a:ext cx="179388" cy="66675"/>
              </a:xfrm>
              <a:custGeom>
                <a:avLst/>
                <a:gdLst>
                  <a:gd name="T0" fmla="*/ 175026 w 1275"/>
                  <a:gd name="T1" fmla="*/ 59235 h 475"/>
                  <a:gd name="T2" fmla="*/ 179388 w 1275"/>
                  <a:gd name="T3" fmla="*/ 3650 h 475"/>
                  <a:gd name="T4" fmla="*/ 117622 w 1275"/>
                  <a:gd name="T5" fmla="*/ 702 h 475"/>
                  <a:gd name="T6" fmla="*/ 46008 w 1275"/>
                  <a:gd name="T7" fmla="*/ 15441 h 475"/>
                  <a:gd name="T8" fmla="*/ 4502 w 1275"/>
                  <a:gd name="T9" fmla="*/ 37899 h 475"/>
                  <a:gd name="T10" fmla="*/ 6753 w 1275"/>
                  <a:gd name="T11" fmla="*/ 46181 h 475"/>
                  <a:gd name="T12" fmla="*/ 5206 w 1275"/>
                  <a:gd name="T13" fmla="*/ 63025 h 475"/>
                  <a:gd name="T14" fmla="*/ 0 w 1275"/>
                  <a:gd name="T15" fmla="*/ 66675 h 475"/>
                  <a:gd name="T16" fmla="*/ 175026 w 1275"/>
                  <a:gd name="T17" fmla="*/ 59235 h 4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5"/>
                  <a:gd name="T28" fmla="*/ 0 h 475"/>
                  <a:gd name="T29" fmla="*/ 1275 w 1275"/>
                  <a:gd name="T30" fmla="*/ 475 h 4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5" h="475">
                    <a:moveTo>
                      <a:pt x="1244" y="422"/>
                    </a:moveTo>
                    <a:cubicBezTo>
                      <a:pt x="1275" y="26"/>
                      <a:pt x="1275" y="26"/>
                      <a:pt x="1275" y="26"/>
                    </a:cubicBezTo>
                    <a:cubicBezTo>
                      <a:pt x="1275" y="26"/>
                      <a:pt x="1002" y="0"/>
                      <a:pt x="836" y="5"/>
                    </a:cubicBezTo>
                    <a:cubicBezTo>
                      <a:pt x="670" y="10"/>
                      <a:pt x="487" y="33"/>
                      <a:pt x="327" y="110"/>
                    </a:cubicBezTo>
                    <a:cubicBezTo>
                      <a:pt x="168" y="187"/>
                      <a:pt x="32" y="270"/>
                      <a:pt x="32" y="270"/>
                    </a:cubicBezTo>
                    <a:cubicBezTo>
                      <a:pt x="32" y="270"/>
                      <a:pt x="48" y="297"/>
                      <a:pt x="48" y="329"/>
                    </a:cubicBezTo>
                    <a:cubicBezTo>
                      <a:pt x="48" y="361"/>
                      <a:pt x="48" y="439"/>
                      <a:pt x="37" y="449"/>
                    </a:cubicBezTo>
                    <a:cubicBezTo>
                      <a:pt x="26" y="458"/>
                      <a:pt x="0" y="475"/>
                      <a:pt x="0" y="475"/>
                    </a:cubicBezTo>
                    <a:lnTo>
                      <a:pt x="1244" y="422"/>
                    </a:lnTo>
                    <a:close/>
                  </a:path>
                </a:pathLst>
              </a:custGeom>
              <a:solidFill>
                <a:schemeClr val="bg1"/>
              </a:solidFill>
              <a:ln w="9525">
                <a:noFill/>
                <a:round/>
                <a:headEnd/>
                <a:tailEnd/>
              </a:ln>
            </p:spPr>
            <p:txBody>
              <a:bodyPr/>
              <a:lstStyle/>
              <a:p>
                <a:endParaRPr lang="en-US" sz="1300" dirty="0">
                  <a:solidFill>
                    <a:srgbClr val="000000"/>
                  </a:solidFill>
                </a:endParaRPr>
              </a:p>
            </p:txBody>
          </p:sp>
          <p:sp>
            <p:nvSpPr>
              <p:cNvPr id="257" name="Freeform 78"/>
              <p:cNvSpPr>
                <a:spLocks/>
              </p:cNvSpPr>
              <p:nvPr/>
            </p:nvSpPr>
            <p:spPr bwMode="gray">
              <a:xfrm>
                <a:off x="7891463" y="1649413"/>
                <a:ext cx="87313" cy="61913"/>
              </a:xfrm>
              <a:custGeom>
                <a:avLst/>
                <a:gdLst>
                  <a:gd name="T0" fmla="*/ 87313 w 615"/>
                  <a:gd name="T1" fmla="*/ 61913 h 434"/>
                  <a:gd name="T2" fmla="*/ 31944 w 615"/>
                  <a:gd name="T3" fmla="*/ 48789 h 434"/>
                  <a:gd name="T4" fmla="*/ 568 w 615"/>
                  <a:gd name="T5" fmla="*/ 19401 h 434"/>
                  <a:gd name="T6" fmla="*/ 18598 w 615"/>
                  <a:gd name="T7" fmla="*/ 3424 h 434"/>
                  <a:gd name="T8" fmla="*/ 61332 w 615"/>
                  <a:gd name="T9" fmla="*/ 0 h 434"/>
                  <a:gd name="T10" fmla="*/ 76381 w 615"/>
                  <a:gd name="T11" fmla="*/ 30957 h 434"/>
                  <a:gd name="T12" fmla="*/ 87313 w 615"/>
                  <a:gd name="T13" fmla="*/ 61913 h 434"/>
                  <a:gd name="T14" fmla="*/ 0 60000 65536"/>
                  <a:gd name="T15" fmla="*/ 0 60000 65536"/>
                  <a:gd name="T16" fmla="*/ 0 60000 65536"/>
                  <a:gd name="T17" fmla="*/ 0 60000 65536"/>
                  <a:gd name="T18" fmla="*/ 0 60000 65536"/>
                  <a:gd name="T19" fmla="*/ 0 60000 65536"/>
                  <a:gd name="T20" fmla="*/ 0 60000 65536"/>
                  <a:gd name="T21" fmla="*/ 0 w 615"/>
                  <a:gd name="T22" fmla="*/ 0 h 434"/>
                  <a:gd name="T23" fmla="*/ 615 w 615"/>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34">
                    <a:moveTo>
                      <a:pt x="615" y="434"/>
                    </a:moveTo>
                    <a:cubicBezTo>
                      <a:pt x="615" y="434"/>
                      <a:pt x="347" y="409"/>
                      <a:pt x="225" y="342"/>
                    </a:cubicBezTo>
                    <a:cubicBezTo>
                      <a:pt x="103" y="275"/>
                      <a:pt x="9" y="198"/>
                      <a:pt x="4" y="136"/>
                    </a:cubicBezTo>
                    <a:cubicBezTo>
                      <a:pt x="0" y="74"/>
                      <a:pt x="68" y="34"/>
                      <a:pt x="131" y="24"/>
                    </a:cubicBezTo>
                    <a:cubicBezTo>
                      <a:pt x="194" y="15"/>
                      <a:pt x="432" y="0"/>
                      <a:pt x="432" y="0"/>
                    </a:cubicBezTo>
                    <a:cubicBezTo>
                      <a:pt x="432" y="0"/>
                      <a:pt x="492" y="101"/>
                      <a:pt x="538" y="217"/>
                    </a:cubicBezTo>
                    <a:cubicBezTo>
                      <a:pt x="583" y="332"/>
                      <a:pt x="615" y="434"/>
                      <a:pt x="615" y="434"/>
                    </a:cubicBezTo>
                    <a:close/>
                  </a:path>
                </a:pathLst>
              </a:custGeom>
              <a:solidFill>
                <a:schemeClr val="bg1"/>
              </a:solidFill>
              <a:ln w="9525">
                <a:noFill/>
                <a:round/>
                <a:headEnd/>
                <a:tailEnd/>
              </a:ln>
            </p:spPr>
            <p:txBody>
              <a:bodyPr/>
              <a:lstStyle/>
              <a:p>
                <a:endParaRPr lang="en-US" sz="1300" dirty="0">
                  <a:solidFill>
                    <a:srgbClr val="000000"/>
                  </a:solidFill>
                </a:endParaRPr>
              </a:p>
            </p:txBody>
          </p:sp>
        </p:grpSp>
        <p:grpSp>
          <p:nvGrpSpPr>
            <p:cNvPr id="247" name="Group 93"/>
            <p:cNvGrpSpPr>
              <a:grpSpLocks/>
            </p:cNvGrpSpPr>
            <p:nvPr>
              <p:custDataLst>
                <p:tags r:id="rId6"/>
              </p:custDataLst>
            </p:nvPr>
          </p:nvGrpSpPr>
          <p:grpSpPr bwMode="auto">
            <a:xfrm>
              <a:off x="5401073" y="2617418"/>
              <a:ext cx="234558" cy="247790"/>
              <a:chOff x="1718" y="1911"/>
              <a:chExt cx="165" cy="165"/>
            </a:xfrm>
          </p:grpSpPr>
          <p:sp>
            <p:nvSpPr>
              <p:cNvPr id="248" name="Arc 94"/>
              <p:cNvSpPr>
                <a:spLocks/>
              </p:cNvSpPr>
              <p:nvPr/>
            </p:nvSpPr>
            <p:spPr bwMode="gray">
              <a:xfrm>
                <a:off x="1730" y="1911"/>
                <a:ext cx="153" cy="16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49" name="Arc 95"/>
              <p:cNvSpPr>
                <a:spLocks/>
              </p:cNvSpPr>
              <p:nvPr/>
            </p:nvSpPr>
            <p:spPr bwMode="gray">
              <a:xfrm>
                <a:off x="1727" y="1961"/>
                <a:ext cx="107" cy="11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50" name="Arc 96"/>
              <p:cNvSpPr>
                <a:spLocks/>
              </p:cNvSpPr>
              <p:nvPr/>
            </p:nvSpPr>
            <p:spPr bwMode="gray">
              <a:xfrm>
                <a:off x="1718" y="2006"/>
                <a:ext cx="66" cy="70"/>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grpSp>
      </p:grpSp>
      <p:grpSp>
        <p:nvGrpSpPr>
          <p:cNvPr id="258" name="Group 257"/>
          <p:cNvGrpSpPr/>
          <p:nvPr/>
        </p:nvGrpSpPr>
        <p:grpSpPr>
          <a:xfrm>
            <a:off x="4967402" y="2258329"/>
            <a:ext cx="568136" cy="409245"/>
            <a:chOff x="5024899" y="2617418"/>
            <a:chExt cx="610732" cy="586605"/>
          </a:xfrm>
        </p:grpSpPr>
        <p:grpSp>
          <p:nvGrpSpPr>
            <p:cNvPr id="259" name="Group 223"/>
            <p:cNvGrpSpPr>
              <a:grpSpLocks/>
            </p:cNvGrpSpPr>
            <p:nvPr>
              <p:custDataLst>
                <p:tags r:id="rId3"/>
              </p:custDataLst>
            </p:nvPr>
          </p:nvGrpSpPr>
          <p:grpSpPr bwMode="auto">
            <a:xfrm flipH="1">
              <a:off x="5024899" y="2892996"/>
              <a:ext cx="594321" cy="311027"/>
              <a:chOff x="7485063" y="1633538"/>
              <a:chExt cx="515938" cy="255588"/>
            </a:xfrm>
          </p:grpSpPr>
          <p:sp>
            <p:nvSpPr>
              <p:cNvPr id="264" name="Freeform 72"/>
              <p:cNvSpPr>
                <a:spLocks/>
              </p:cNvSpPr>
              <p:nvPr/>
            </p:nvSpPr>
            <p:spPr bwMode="gray">
              <a:xfrm>
                <a:off x="7484633" y="1632880"/>
                <a:ext cx="516368" cy="226622"/>
              </a:xfrm>
              <a:custGeom>
                <a:avLst/>
                <a:gdLst>
                  <a:gd name="T0" fmla="*/ 120 w 3671"/>
                  <a:gd name="T1" fmla="*/ 1552 h 1598"/>
                  <a:gd name="T2" fmla="*/ 40 w 3671"/>
                  <a:gd name="T3" fmla="*/ 1528 h 1598"/>
                  <a:gd name="T4" fmla="*/ 16 w 3671"/>
                  <a:gd name="T5" fmla="*/ 1215 h 1598"/>
                  <a:gd name="T6" fmla="*/ 120 w 3671"/>
                  <a:gd name="T7" fmla="*/ 965 h 1598"/>
                  <a:gd name="T8" fmla="*/ 206 w 3671"/>
                  <a:gd name="T9" fmla="*/ 807 h 1598"/>
                  <a:gd name="T10" fmla="*/ 342 w 3671"/>
                  <a:gd name="T11" fmla="*/ 639 h 1598"/>
                  <a:gd name="T12" fmla="*/ 786 w 3671"/>
                  <a:gd name="T13" fmla="*/ 524 h 1598"/>
                  <a:gd name="T14" fmla="*/ 1255 w 3671"/>
                  <a:gd name="T15" fmla="*/ 261 h 1598"/>
                  <a:gd name="T16" fmla="*/ 1844 w 3671"/>
                  <a:gd name="T17" fmla="*/ 28 h 1598"/>
                  <a:gd name="T18" fmla="*/ 2597 w 3671"/>
                  <a:gd name="T19" fmla="*/ 6 h 1598"/>
                  <a:gd name="T20" fmla="*/ 3242 w 3671"/>
                  <a:gd name="T21" fmla="*/ 62 h 1598"/>
                  <a:gd name="T22" fmla="*/ 3321 w 3671"/>
                  <a:gd name="T23" fmla="*/ 96 h 1598"/>
                  <a:gd name="T24" fmla="*/ 3327 w 3671"/>
                  <a:gd name="T25" fmla="*/ 116 h 1598"/>
                  <a:gd name="T26" fmla="*/ 3426 w 3671"/>
                  <a:gd name="T27" fmla="*/ 492 h 1598"/>
                  <a:gd name="T28" fmla="*/ 3510 w 3671"/>
                  <a:gd name="T29" fmla="*/ 550 h 1598"/>
                  <a:gd name="T30" fmla="*/ 3535 w 3671"/>
                  <a:gd name="T31" fmla="*/ 840 h 1598"/>
                  <a:gd name="T32" fmla="*/ 3647 w 3671"/>
                  <a:gd name="T33" fmla="*/ 1066 h 1598"/>
                  <a:gd name="T34" fmla="*/ 3652 w 3671"/>
                  <a:gd name="T35" fmla="*/ 1399 h 1598"/>
                  <a:gd name="T36" fmla="*/ 3607 w 3671"/>
                  <a:gd name="T37" fmla="*/ 1501 h 1598"/>
                  <a:gd name="T38" fmla="*/ 3566 w 3671"/>
                  <a:gd name="T39" fmla="*/ 1510 h 1598"/>
                  <a:gd name="T40" fmla="*/ 3120 w 3671"/>
                  <a:gd name="T41" fmla="*/ 1022 h 1598"/>
                  <a:gd name="T42" fmla="*/ 2645 w 3671"/>
                  <a:gd name="T43" fmla="*/ 1598 h 1598"/>
                  <a:gd name="T44" fmla="*/ 1042 w 3671"/>
                  <a:gd name="T45" fmla="*/ 1592 h 1598"/>
                  <a:gd name="T46" fmla="*/ 565 w 3671"/>
                  <a:gd name="T47" fmla="*/ 996 h 1598"/>
                  <a:gd name="T48" fmla="*/ 120 w 3671"/>
                  <a:gd name="T49" fmla="*/ 1552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71" h="1598">
                    <a:moveTo>
                      <a:pt x="120" y="1552"/>
                    </a:moveTo>
                    <a:cubicBezTo>
                      <a:pt x="120" y="1552"/>
                      <a:pt x="51" y="1552"/>
                      <a:pt x="40" y="1528"/>
                    </a:cubicBezTo>
                    <a:cubicBezTo>
                      <a:pt x="29" y="1503"/>
                      <a:pt x="0" y="1320"/>
                      <a:pt x="16" y="1215"/>
                    </a:cubicBezTo>
                    <a:cubicBezTo>
                      <a:pt x="33" y="1111"/>
                      <a:pt x="77" y="1024"/>
                      <a:pt x="120" y="965"/>
                    </a:cubicBezTo>
                    <a:cubicBezTo>
                      <a:pt x="162" y="906"/>
                      <a:pt x="190" y="854"/>
                      <a:pt x="206" y="807"/>
                    </a:cubicBezTo>
                    <a:cubicBezTo>
                      <a:pt x="223" y="760"/>
                      <a:pt x="271" y="672"/>
                      <a:pt x="342" y="639"/>
                    </a:cubicBezTo>
                    <a:cubicBezTo>
                      <a:pt x="414" y="606"/>
                      <a:pt x="724" y="545"/>
                      <a:pt x="786" y="524"/>
                    </a:cubicBezTo>
                    <a:cubicBezTo>
                      <a:pt x="848" y="503"/>
                      <a:pt x="1075" y="362"/>
                      <a:pt x="1255" y="261"/>
                    </a:cubicBezTo>
                    <a:cubicBezTo>
                      <a:pt x="1435" y="161"/>
                      <a:pt x="1691" y="46"/>
                      <a:pt x="1844" y="28"/>
                    </a:cubicBezTo>
                    <a:cubicBezTo>
                      <a:pt x="1996" y="10"/>
                      <a:pt x="2385" y="0"/>
                      <a:pt x="2597" y="6"/>
                    </a:cubicBezTo>
                    <a:cubicBezTo>
                      <a:pt x="2809" y="11"/>
                      <a:pt x="3195" y="57"/>
                      <a:pt x="3242" y="62"/>
                    </a:cubicBezTo>
                    <a:cubicBezTo>
                      <a:pt x="3288" y="68"/>
                      <a:pt x="3316" y="87"/>
                      <a:pt x="3321" y="96"/>
                    </a:cubicBezTo>
                    <a:cubicBezTo>
                      <a:pt x="3325" y="106"/>
                      <a:pt x="3327" y="116"/>
                      <a:pt x="3327" y="116"/>
                    </a:cubicBezTo>
                    <a:cubicBezTo>
                      <a:pt x="3426" y="492"/>
                      <a:pt x="3426" y="492"/>
                      <a:pt x="3426" y="492"/>
                    </a:cubicBezTo>
                    <a:cubicBezTo>
                      <a:pt x="3510" y="550"/>
                      <a:pt x="3510" y="550"/>
                      <a:pt x="3510" y="550"/>
                    </a:cubicBezTo>
                    <a:cubicBezTo>
                      <a:pt x="3510" y="550"/>
                      <a:pt x="3526" y="804"/>
                      <a:pt x="3535" y="840"/>
                    </a:cubicBezTo>
                    <a:cubicBezTo>
                      <a:pt x="3543" y="876"/>
                      <a:pt x="3624" y="968"/>
                      <a:pt x="3647" y="1066"/>
                    </a:cubicBezTo>
                    <a:cubicBezTo>
                      <a:pt x="3671" y="1163"/>
                      <a:pt x="3664" y="1351"/>
                      <a:pt x="3652" y="1399"/>
                    </a:cubicBezTo>
                    <a:cubicBezTo>
                      <a:pt x="3640" y="1446"/>
                      <a:pt x="3629" y="1493"/>
                      <a:pt x="3607" y="1501"/>
                    </a:cubicBezTo>
                    <a:cubicBezTo>
                      <a:pt x="3585" y="1510"/>
                      <a:pt x="3566" y="1510"/>
                      <a:pt x="3566" y="1510"/>
                    </a:cubicBezTo>
                    <a:cubicBezTo>
                      <a:pt x="3566" y="1510"/>
                      <a:pt x="3634" y="1022"/>
                      <a:pt x="3120" y="1022"/>
                    </a:cubicBezTo>
                    <a:cubicBezTo>
                      <a:pt x="2607" y="1022"/>
                      <a:pt x="2645" y="1598"/>
                      <a:pt x="2645" y="1598"/>
                    </a:cubicBezTo>
                    <a:cubicBezTo>
                      <a:pt x="1042" y="1592"/>
                      <a:pt x="1042" y="1592"/>
                      <a:pt x="1042" y="1592"/>
                    </a:cubicBezTo>
                    <a:cubicBezTo>
                      <a:pt x="1042" y="1592"/>
                      <a:pt x="1066" y="996"/>
                      <a:pt x="565" y="996"/>
                    </a:cubicBezTo>
                    <a:cubicBezTo>
                      <a:pt x="23" y="996"/>
                      <a:pt x="120" y="1552"/>
                      <a:pt x="120" y="1552"/>
                    </a:cubicBezTo>
                    <a:close/>
                  </a:path>
                </a:pathLst>
              </a:custGeom>
              <a:solidFill>
                <a:schemeClr val="tx2"/>
              </a:solidFill>
              <a:ln>
                <a:noFill/>
              </a:ln>
              <a:extLst/>
            </p:spPr>
            <p:txBody>
              <a:bodyPr/>
              <a:lstStyle/>
              <a:p>
                <a:pPr>
                  <a:defRPr/>
                </a:pPr>
                <a:endParaRPr lang="en-US" sz="1300" dirty="0">
                  <a:solidFill>
                    <a:srgbClr val="000000"/>
                  </a:solidFill>
                </a:endParaRPr>
              </a:p>
            </p:txBody>
          </p:sp>
          <p:sp>
            <p:nvSpPr>
              <p:cNvPr id="265" name="Oval 73"/>
              <p:cNvSpPr>
                <a:spLocks noChangeArrowheads="1"/>
              </p:cNvSpPr>
              <p:nvPr/>
            </p:nvSpPr>
            <p:spPr bwMode="gray">
              <a:xfrm>
                <a:off x="7511234" y="1783962"/>
                <a:ext cx="104839"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66" name="Oval 74"/>
              <p:cNvSpPr>
                <a:spLocks noChangeArrowheads="1"/>
              </p:cNvSpPr>
              <p:nvPr/>
            </p:nvSpPr>
            <p:spPr bwMode="gray">
              <a:xfrm>
                <a:off x="7526338"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67" name="Oval 75"/>
              <p:cNvSpPr>
                <a:spLocks noChangeArrowheads="1"/>
              </p:cNvSpPr>
              <p:nvPr/>
            </p:nvSpPr>
            <p:spPr bwMode="gray">
              <a:xfrm>
                <a:off x="7871126" y="1783962"/>
                <a:ext cx="106403" cy="105164"/>
              </a:xfrm>
              <a:prstGeom prst="ellipse">
                <a:avLst/>
              </a:prstGeom>
              <a:solidFill>
                <a:schemeClr val="accent6"/>
              </a:solidFill>
              <a:ln>
                <a:noFill/>
              </a:ln>
              <a:extLst/>
            </p:spPr>
            <p:txBody>
              <a:bodyPr/>
              <a:lstStyle/>
              <a:p>
                <a:pPr>
                  <a:defRPr/>
                </a:pPr>
                <a:endParaRPr lang="en-US" sz="1300" dirty="0">
                  <a:solidFill>
                    <a:srgbClr val="000000"/>
                  </a:solidFill>
                </a:endParaRPr>
              </a:p>
            </p:txBody>
          </p:sp>
          <p:sp>
            <p:nvSpPr>
              <p:cNvPr id="268" name="Oval 76"/>
              <p:cNvSpPr>
                <a:spLocks noChangeArrowheads="1"/>
              </p:cNvSpPr>
              <p:nvPr/>
            </p:nvSpPr>
            <p:spPr bwMode="gray">
              <a:xfrm>
                <a:off x="7885113" y="1798638"/>
                <a:ext cx="76200" cy="76200"/>
              </a:xfrm>
              <a:prstGeom prst="ellipse">
                <a:avLst/>
              </a:prstGeom>
              <a:solidFill>
                <a:srgbClr val="FFFFFF"/>
              </a:solidFill>
              <a:ln w="9525">
                <a:noFill/>
                <a:round/>
                <a:headEnd/>
                <a:tailEnd/>
              </a:ln>
            </p:spPr>
            <p:txBody>
              <a:bodyPr/>
              <a:lstStyle/>
              <a:p>
                <a:endParaRPr lang="en-US" sz="1300" dirty="0">
                  <a:solidFill>
                    <a:srgbClr val="000000"/>
                  </a:solidFill>
                </a:endParaRPr>
              </a:p>
            </p:txBody>
          </p:sp>
          <p:sp>
            <p:nvSpPr>
              <p:cNvPr id="269" name="Freeform 77"/>
              <p:cNvSpPr>
                <a:spLocks/>
              </p:cNvSpPr>
              <p:nvPr/>
            </p:nvSpPr>
            <p:spPr bwMode="gray">
              <a:xfrm>
                <a:off x="7666038" y="1647826"/>
                <a:ext cx="179388" cy="66675"/>
              </a:xfrm>
              <a:custGeom>
                <a:avLst/>
                <a:gdLst>
                  <a:gd name="T0" fmla="*/ 175026 w 1275"/>
                  <a:gd name="T1" fmla="*/ 59235 h 475"/>
                  <a:gd name="T2" fmla="*/ 179388 w 1275"/>
                  <a:gd name="T3" fmla="*/ 3650 h 475"/>
                  <a:gd name="T4" fmla="*/ 117622 w 1275"/>
                  <a:gd name="T5" fmla="*/ 702 h 475"/>
                  <a:gd name="T6" fmla="*/ 46008 w 1275"/>
                  <a:gd name="T7" fmla="*/ 15441 h 475"/>
                  <a:gd name="T8" fmla="*/ 4502 w 1275"/>
                  <a:gd name="T9" fmla="*/ 37899 h 475"/>
                  <a:gd name="T10" fmla="*/ 6753 w 1275"/>
                  <a:gd name="T11" fmla="*/ 46181 h 475"/>
                  <a:gd name="T12" fmla="*/ 5206 w 1275"/>
                  <a:gd name="T13" fmla="*/ 63025 h 475"/>
                  <a:gd name="T14" fmla="*/ 0 w 1275"/>
                  <a:gd name="T15" fmla="*/ 66675 h 475"/>
                  <a:gd name="T16" fmla="*/ 175026 w 1275"/>
                  <a:gd name="T17" fmla="*/ 59235 h 4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5"/>
                  <a:gd name="T28" fmla="*/ 0 h 475"/>
                  <a:gd name="T29" fmla="*/ 1275 w 1275"/>
                  <a:gd name="T30" fmla="*/ 475 h 4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5" h="475">
                    <a:moveTo>
                      <a:pt x="1244" y="422"/>
                    </a:moveTo>
                    <a:cubicBezTo>
                      <a:pt x="1275" y="26"/>
                      <a:pt x="1275" y="26"/>
                      <a:pt x="1275" y="26"/>
                    </a:cubicBezTo>
                    <a:cubicBezTo>
                      <a:pt x="1275" y="26"/>
                      <a:pt x="1002" y="0"/>
                      <a:pt x="836" y="5"/>
                    </a:cubicBezTo>
                    <a:cubicBezTo>
                      <a:pt x="670" y="10"/>
                      <a:pt x="487" y="33"/>
                      <a:pt x="327" y="110"/>
                    </a:cubicBezTo>
                    <a:cubicBezTo>
                      <a:pt x="168" y="187"/>
                      <a:pt x="32" y="270"/>
                      <a:pt x="32" y="270"/>
                    </a:cubicBezTo>
                    <a:cubicBezTo>
                      <a:pt x="32" y="270"/>
                      <a:pt x="48" y="297"/>
                      <a:pt x="48" y="329"/>
                    </a:cubicBezTo>
                    <a:cubicBezTo>
                      <a:pt x="48" y="361"/>
                      <a:pt x="48" y="439"/>
                      <a:pt x="37" y="449"/>
                    </a:cubicBezTo>
                    <a:cubicBezTo>
                      <a:pt x="26" y="458"/>
                      <a:pt x="0" y="475"/>
                      <a:pt x="0" y="475"/>
                    </a:cubicBezTo>
                    <a:lnTo>
                      <a:pt x="1244" y="422"/>
                    </a:lnTo>
                    <a:close/>
                  </a:path>
                </a:pathLst>
              </a:custGeom>
              <a:solidFill>
                <a:schemeClr val="bg1"/>
              </a:solidFill>
              <a:ln w="9525">
                <a:noFill/>
                <a:round/>
                <a:headEnd/>
                <a:tailEnd/>
              </a:ln>
            </p:spPr>
            <p:txBody>
              <a:bodyPr/>
              <a:lstStyle/>
              <a:p>
                <a:endParaRPr lang="en-US" sz="1300" dirty="0">
                  <a:solidFill>
                    <a:srgbClr val="000000"/>
                  </a:solidFill>
                </a:endParaRPr>
              </a:p>
            </p:txBody>
          </p:sp>
          <p:sp>
            <p:nvSpPr>
              <p:cNvPr id="270" name="Freeform 78"/>
              <p:cNvSpPr>
                <a:spLocks/>
              </p:cNvSpPr>
              <p:nvPr/>
            </p:nvSpPr>
            <p:spPr bwMode="gray">
              <a:xfrm>
                <a:off x="7891463" y="1649413"/>
                <a:ext cx="87313" cy="61913"/>
              </a:xfrm>
              <a:custGeom>
                <a:avLst/>
                <a:gdLst>
                  <a:gd name="T0" fmla="*/ 87313 w 615"/>
                  <a:gd name="T1" fmla="*/ 61913 h 434"/>
                  <a:gd name="T2" fmla="*/ 31944 w 615"/>
                  <a:gd name="T3" fmla="*/ 48789 h 434"/>
                  <a:gd name="T4" fmla="*/ 568 w 615"/>
                  <a:gd name="T5" fmla="*/ 19401 h 434"/>
                  <a:gd name="T6" fmla="*/ 18598 w 615"/>
                  <a:gd name="T7" fmla="*/ 3424 h 434"/>
                  <a:gd name="T8" fmla="*/ 61332 w 615"/>
                  <a:gd name="T9" fmla="*/ 0 h 434"/>
                  <a:gd name="T10" fmla="*/ 76381 w 615"/>
                  <a:gd name="T11" fmla="*/ 30957 h 434"/>
                  <a:gd name="T12" fmla="*/ 87313 w 615"/>
                  <a:gd name="T13" fmla="*/ 61913 h 434"/>
                  <a:gd name="T14" fmla="*/ 0 60000 65536"/>
                  <a:gd name="T15" fmla="*/ 0 60000 65536"/>
                  <a:gd name="T16" fmla="*/ 0 60000 65536"/>
                  <a:gd name="T17" fmla="*/ 0 60000 65536"/>
                  <a:gd name="T18" fmla="*/ 0 60000 65536"/>
                  <a:gd name="T19" fmla="*/ 0 60000 65536"/>
                  <a:gd name="T20" fmla="*/ 0 60000 65536"/>
                  <a:gd name="T21" fmla="*/ 0 w 615"/>
                  <a:gd name="T22" fmla="*/ 0 h 434"/>
                  <a:gd name="T23" fmla="*/ 615 w 615"/>
                  <a:gd name="T24" fmla="*/ 434 h 4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34">
                    <a:moveTo>
                      <a:pt x="615" y="434"/>
                    </a:moveTo>
                    <a:cubicBezTo>
                      <a:pt x="615" y="434"/>
                      <a:pt x="347" y="409"/>
                      <a:pt x="225" y="342"/>
                    </a:cubicBezTo>
                    <a:cubicBezTo>
                      <a:pt x="103" y="275"/>
                      <a:pt x="9" y="198"/>
                      <a:pt x="4" y="136"/>
                    </a:cubicBezTo>
                    <a:cubicBezTo>
                      <a:pt x="0" y="74"/>
                      <a:pt x="68" y="34"/>
                      <a:pt x="131" y="24"/>
                    </a:cubicBezTo>
                    <a:cubicBezTo>
                      <a:pt x="194" y="15"/>
                      <a:pt x="432" y="0"/>
                      <a:pt x="432" y="0"/>
                    </a:cubicBezTo>
                    <a:cubicBezTo>
                      <a:pt x="432" y="0"/>
                      <a:pt x="492" y="101"/>
                      <a:pt x="538" y="217"/>
                    </a:cubicBezTo>
                    <a:cubicBezTo>
                      <a:pt x="583" y="332"/>
                      <a:pt x="615" y="434"/>
                      <a:pt x="615" y="434"/>
                    </a:cubicBezTo>
                    <a:close/>
                  </a:path>
                </a:pathLst>
              </a:custGeom>
              <a:solidFill>
                <a:schemeClr val="bg1"/>
              </a:solidFill>
              <a:ln w="9525">
                <a:noFill/>
                <a:round/>
                <a:headEnd/>
                <a:tailEnd/>
              </a:ln>
            </p:spPr>
            <p:txBody>
              <a:bodyPr/>
              <a:lstStyle/>
              <a:p>
                <a:endParaRPr lang="en-US" sz="1300" dirty="0">
                  <a:solidFill>
                    <a:srgbClr val="000000"/>
                  </a:solidFill>
                </a:endParaRPr>
              </a:p>
            </p:txBody>
          </p:sp>
        </p:grpSp>
        <p:grpSp>
          <p:nvGrpSpPr>
            <p:cNvPr id="260" name="Group 93"/>
            <p:cNvGrpSpPr>
              <a:grpSpLocks/>
            </p:cNvGrpSpPr>
            <p:nvPr>
              <p:custDataLst>
                <p:tags r:id="rId4"/>
              </p:custDataLst>
            </p:nvPr>
          </p:nvGrpSpPr>
          <p:grpSpPr bwMode="auto">
            <a:xfrm>
              <a:off x="5401073" y="2617418"/>
              <a:ext cx="234558" cy="247790"/>
              <a:chOff x="1718" y="1911"/>
              <a:chExt cx="165" cy="165"/>
            </a:xfrm>
          </p:grpSpPr>
          <p:sp>
            <p:nvSpPr>
              <p:cNvPr id="261" name="Arc 94"/>
              <p:cNvSpPr>
                <a:spLocks/>
              </p:cNvSpPr>
              <p:nvPr/>
            </p:nvSpPr>
            <p:spPr bwMode="gray">
              <a:xfrm>
                <a:off x="1730" y="1911"/>
                <a:ext cx="153" cy="16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62" name="Arc 95"/>
              <p:cNvSpPr>
                <a:spLocks/>
              </p:cNvSpPr>
              <p:nvPr/>
            </p:nvSpPr>
            <p:spPr bwMode="gray">
              <a:xfrm>
                <a:off x="1727" y="1961"/>
                <a:ext cx="107" cy="112"/>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sp>
            <p:nvSpPr>
              <p:cNvPr id="263" name="Arc 96"/>
              <p:cNvSpPr>
                <a:spLocks/>
              </p:cNvSpPr>
              <p:nvPr/>
            </p:nvSpPr>
            <p:spPr bwMode="gray">
              <a:xfrm>
                <a:off x="1718" y="2006"/>
                <a:ext cx="66" cy="70"/>
              </a:xfrm>
              <a:custGeom>
                <a:avLst/>
                <a:gdLst>
                  <a:gd name="G0" fmla="+- 0 0 0"/>
                  <a:gd name="G1" fmla="+- 21560 0 0"/>
                  <a:gd name="G2" fmla="+- 21600 0 0"/>
                  <a:gd name="T0" fmla="*/ 1310 w 21600"/>
                  <a:gd name="T1" fmla="*/ 0 h 22575"/>
                  <a:gd name="T2" fmla="*/ 21576 w 21600"/>
                  <a:gd name="T3" fmla="*/ 22575 h 22575"/>
                  <a:gd name="T4" fmla="*/ 0 w 21600"/>
                  <a:gd name="T5" fmla="*/ 21560 h 22575"/>
                </a:gdLst>
                <a:ahLst/>
                <a:cxnLst>
                  <a:cxn ang="0">
                    <a:pos x="T0" y="T1"/>
                  </a:cxn>
                  <a:cxn ang="0">
                    <a:pos x="T2" y="T3"/>
                  </a:cxn>
                  <a:cxn ang="0">
                    <a:pos x="T4" y="T5"/>
                  </a:cxn>
                </a:cxnLst>
                <a:rect l="0" t="0" r="r" b="b"/>
                <a:pathLst>
                  <a:path w="21600" h="22575" fill="none" extrusionOk="0">
                    <a:moveTo>
                      <a:pt x="1310" y="-1"/>
                    </a:moveTo>
                    <a:cubicBezTo>
                      <a:pt x="12709" y="692"/>
                      <a:pt x="21600" y="10139"/>
                      <a:pt x="21600" y="21560"/>
                    </a:cubicBezTo>
                    <a:cubicBezTo>
                      <a:pt x="21600" y="21898"/>
                      <a:pt x="21592" y="22236"/>
                      <a:pt x="21576" y="22575"/>
                    </a:cubicBezTo>
                  </a:path>
                  <a:path w="21600" h="22575" stroke="0" extrusionOk="0">
                    <a:moveTo>
                      <a:pt x="1310" y="-1"/>
                    </a:moveTo>
                    <a:cubicBezTo>
                      <a:pt x="12709" y="692"/>
                      <a:pt x="21600" y="10139"/>
                      <a:pt x="21600" y="21560"/>
                    </a:cubicBezTo>
                    <a:cubicBezTo>
                      <a:pt x="21600" y="21898"/>
                      <a:pt x="21592" y="22236"/>
                      <a:pt x="21576" y="22575"/>
                    </a:cubicBezTo>
                    <a:lnTo>
                      <a:pt x="0" y="21560"/>
                    </a:lnTo>
                    <a:close/>
                  </a:path>
                </a:pathLst>
              </a:custGeom>
              <a:noFill/>
              <a:ln w="12700">
                <a:solidFill>
                  <a:srgbClr val="FFC000"/>
                </a:solidFill>
                <a:round/>
                <a:headEnd/>
                <a:tailEnd type="none" w="sm" len="sm"/>
              </a:ln>
              <a:effectLst/>
              <a:extLst/>
            </p:spPr>
            <p:txBody>
              <a:bodyPr wrap="none" anchor="ctr"/>
              <a:lstStyle/>
              <a:p>
                <a:pPr>
                  <a:defRPr/>
                </a:pPr>
                <a:endParaRPr lang="en-US" sz="1300" dirty="0">
                  <a:solidFill>
                    <a:srgbClr val="000000"/>
                  </a:solidFill>
                </a:endParaRPr>
              </a:p>
            </p:txBody>
          </p:sp>
        </p:grpSp>
      </p:grpSp>
      <p:sp>
        <p:nvSpPr>
          <p:cNvPr id="214" name="Rectangle 12"/>
          <p:cNvSpPr txBox="1">
            <a:spLocks/>
          </p:cNvSpPr>
          <p:nvPr/>
        </p:nvSpPr>
        <p:spPr>
          <a:xfrm>
            <a:off x="5660533" y="2782418"/>
            <a:ext cx="1115351" cy="475132"/>
          </a:xfrm>
          <a:prstGeom prst="wedgeRectCallout">
            <a:avLst>
              <a:gd name="adj1" fmla="val -30795"/>
              <a:gd name="adj2" fmla="val -111108"/>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Wireless contents provided to the user</a:t>
            </a:r>
            <a:endParaRPr lang="en-US" sz="1000" dirty="0"/>
          </a:p>
        </p:txBody>
      </p:sp>
      <p:sp>
        <p:nvSpPr>
          <p:cNvPr id="2" name="Title 1"/>
          <p:cNvSpPr>
            <a:spLocks noGrp="1"/>
          </p:cNvSpPr>
          <p:nvPr>
            <p:ph type="title"/>
          </p:nvPr>
        </p:nvSpPr>
        <p:spPr>
          <a:xfrm>
            <a:off x="121287" y="133350"/>
            <a:ext cx="8794113" cy="246221"/>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marL="0" indent="0" algn="ctr">
              <a:buNone/>
            </a:pPr>
            <a:r>
              <a:rPr lang="en-US" sz="1600" b="0" i="1" dirty="0" smtClean="0">
                <a:solidFill>
                  <a:schemeClr val="tx1"/>
                </a:solidFill>
                <a:cs typeface="Arial"/>
              </a:rPr>
              <a:t>A FUTURE END-STATE COULD LOOK VERY DIFFERENT FROM TODAY’S MOBILITY SITUATION</a:t>
            </a:r>
            <a:endParaRPr lang="en-US" sz="1600" b="0" i="1" dirty="0">
              <a:solidFill>
                <a:schemeClr val="tx1"/>
              </a:solidFill>
              <a:cs typeface="Arial"/>
            </a:endParaRPr>
          </a:p>
        </p:txBody>
      </p:sp>
      <p:sp>
        <p:nvSpPr>
          <p:cNvPr id="3" name="Rectangular Callout 2"/>
          <p:cNvSpPr/>
          <p:nvPr/>
        </p:nvSpPr>
        <p:spPr>
          <a:xfrm rot="16200000">
            <a:off x="663973" y="217266"/>
            <a:ext cx="3743858" cy="4828821"/>
          </a:xfrm>
          <a:custGeom>
            <a:avLst/>
            <a:gdLst>
              <a:gd name="connsiteX0" fmla="*/ 0 w 4892437"/>
              <a:gd name="connsiteY0" fmla="*/ 0 h 4275144"/>
              <a:gd name="connsiteX1" fmla="*/ 2853922 w 4892437"/>
              <a:gd name="connsiteY1" fmla="*/ 0 h 4275144"/>
              <a:gd name="connsiteX2" fmla="*/ 2853922 w 4892437"/>
              <a:gd name="connsiteY2" fmla="*/ 0 h 4275144"/>
              <a:gd name="connsiteX3" fmla="*/ 4077031 w 4892437"/>
              <a:gd name="connsiteY3" fmla="*/ 0 h 4275144"/>
              <a:gd name="connsiteX4" fmla="*/ 4892437 w 4892437"/>
              <a:gd name="connsiteY4" fmla="*/ 0 h 4275144"/>
              <a:gd name="connsiteX5" fmla="*/ 4892437 w 4892437"/>
              <a:gd name="connsiteY5" fmla="*/ 2493834 h 4275144"/>
              <a:gd name="connsiteX6" fmla="*/ 4892437 w 4892437"/>
              <a:gd name="connsiteY6" fmla="*/ 2493834 h 4275144"/>
              <a:gd name="connsiteX7" fmla="*/ 4892437 w 4892437"/>
              <a:gd name="connsiteY7" fmla="*/ 3562620 h 4275144"/>
              <a:gd name="connsiteX8" fmla="*/ 4892437 w 4892437"/>
              <a:gd name="connsiteY8" fmla="*/ 4275144 h 4275144"/>
              <a:gd name="connsiteX9" fmla="*/ 4077031 w 4892437"/>
              <a:gd name="connsiteY9" fmla="*/ 4275144 h 4275144"/>
              <a:gd name="connsiteX10" fmla="*/ 2547443 w 4892437"/>
              <a:gd name="connsiteY10" fmla="*/ 4732413 h 4275144"/>
              <a:gd name="connsiteX11" fmla="*/ 2853922 w 4892437"/>
              <a:gd name="connsiteY11" fmla="*/ 4275144 h 4275144"/>
              <a:gd name="connsiteX12" fmla="*/ 0 w 4892437"/>
              <a:gd name="connsiteY12" fmla="*/ 4275144 h 4275144"/>
              <a:gd name="connsiteX13" fmla="*/ 0 w 4892437"/>
              <a:gd name="connsiteY13" fmla="*/ 3562620 h 4275144"/>
              <a:gd name="connsiteX14" fmla="*/ 0 w 4892437"/>
              <a:gd name="connsiteY14" fmla="*/ 2493834 h 4275144"/>
              <a:gd name="connsiteX15" fmla="*/ 0 w 4892437"/>
              <a:gd name="connsiteY15" fmla="*/ 2493834 h 4275144"/>
              <a:gd name="connsiteX16" fmla="*/ 0 w 4892437"/>
              <a:gd name="connsiteY16" fmla="*/ 0 h 4275144"/>
              <a:gd name="connsiteX0" fmla="*/ 0 w 4892437"/>
              <a:gd name="connsiteY0" fmla="*/ 0 h 4732413"/>
              <a:gd name="connsiteX1" fmla="*/ 2853922 w 4892437"/>
              <a:gd name="connsiteY1" fmla="*/ 0 h 4732413"/>
              <a:gd name="connsiteX2" fmla="*/ 2853922 w 4892437"/>
              <a:gd name="connsiteY2" fmla="*/ 0 h 4732413"/>
              <a:gd name="connsiteX3" fmla="*/ 4077031 w 4892437"/>
              <a:gd name="connsiteY3" fmla="*/ 0 h 4732413"/>
              <a:gd name="connsiteX4" fmla="*/ 4892437 w 4892437"/>
              <a:gd name="connsiteY4" fmla="*/ 0 h 4732413"/>
              <a:gd name="connsiteX5" fmla="*/ 4892437 w 4892437"/>
              <a:gd name="connsiteY5" fmla="*/ 2493834 h 4732413"/>
              <a:gd name="connsiteX6" fmla="*/ 4892437 w 4892437"/>
              <a:gd name="connsiteY6" fmla="*/ 2493834 h 4732413"/>
              <a:gd name="connsiteX7" fmla="*/ 4892437 w 4892437"/>
              <a:gd name="connsiteY7" fmla="*/ 3562620 h 4732413"/>
              <a:gd name="connsiteX8" fmla="*/ 4892437 w 4892437"/>
              <a:gd name="connsiteY8" fmla="*/ 4275144 h 4732413"/>
              <a:gd name="connsiteX9" fmla="*/ 4077031 w 4892437"/>
              <a:gd name="connsiteY9" fmla="*/ 4275144 h 4732413"/>
              <a:gd name="connsiteX10" fmla="*/ 2547443 w 4892437"/>
              <a:gd name="connsiteY10" fmla="*/ 4732413 h 4732413"/>
              <a:gd name="connsiteX11" fmla="*/ 2479348 w 4892437"/>
              <a:gd name="connsiteY11" fmla="*/ 4275147 h 4732413"/>
              <a:gd name="connsiteX12" fmla="*/ 0 w 4892437"/>
              <a:gd name="connsiteY12" fmla="*/ 4275144 h 4732413"/>
              <a:gd name="connsiteX13" fmla="*/ 0 w 4892437"/>
              <a:gd name="connsiteY13" fmla="*/ 3562620 h 4732413"/>
              <a:gd name="connsiteX14" fmla="*/ 0 w 4892437"/>
              <a:gd name="connsiteY14" fmla="*/ 2493834 h 4732413"/>
              <a:gd name="connsiteX15" fmla="*/ 0 w 4892437"/>
              <a:gd name="connsiteY15" fmla="*/ 2493834 h 4732413"/>
              <a:gd name="connsiteX16" fmla="*/ 0 w 4892437"/>
              <a:gd name="connsiteY16" fmla="*/ 0 h 4732413"/>
              <a:gd name="connsiteX0" fmla="*/ 0 w 4892437"/>
              <a:gd name="connsiteY0" fmla="*/ 0 h 4732413"/>
              <a:gd name="connsiteX1" fmla="*/ 2853922 w 4892437"/>
              <a:gd name="connsiteY1" fmla="*/ 0 h 4732413"/>
              <a:gd name="connsiteX2" fmla="*/ 2853922 w 4892437"/>
              <a:gd name="connsiteY2" fmla="*/ 0 h 4732413"/>
              <a:gd name="connsiteX3" fmla="*/ 4077031 w 4892437"/>
              <a:gd name="connsiteY3" fmla="*/ 0 h 4732413"/>
              <a:gd name="connsiteX4" fmla="*/ 4892437 w 4892437"/>
              <a:gd name="connsiteY4" fmla="*/ 0 h 4732413"/>
              <a:gd name="connsiteX5" fmla="*/ 4892437 w 4892437"/>
              <a:gd name="connsiteY5" fmla="*/ 2493834 h 4732413"/>
              <a:gd name="connsiteX6" fmla="*/ 4892437 w 4892437"/>
              <a:gd name="connsiteY6" fmla="*/ 2493834 h 4732413"/>
              <a:gd name="connsiteX7" fmla="*/ 4892437 w 4892437"/>
              <a:gd name="connsiteY7" fmla="*/ 3562620 h 4732413"/>
              <a:gd name="connsiteX8" fmla="*/ 4892437 w 4892437"/>
              <a:gd name="connsiteY8" fmla="*/ 4275144 h 4732413"/>
              <a:gd name="connsiteX9" fmla="*/ 2953310 w 4892437"/>
              <a:gd name="connsiteY9" fmla="*/ 4286161 h 4732413"/>
              <a:gd name="connsiteX10" fmla="*/ 2547443 w 4892437"/>
              <a:gd name="connsiteY10" fmla="*/ 4732413 h 4732413"/>
              <a:gd name="connsiteX11" fmla="*/ 2479348 w 4892437"/>
              <a:gd name="connsiteY11" fmla="*/ 4275147 h 4732413"/>
              <a:gd name="connsiteX12" fmla="*/ 0 w 4892437"/>
              <a:gd name="connsiteY12" fmla="*/ 4275144 h 4732413"/>
              <a:gd name="connsiteX13" fmla="*/ 0 w 4892437"/>
              <a:gd name="connsiteY13" fmla="*/ 3562620 h 4732413"/>
              <a:gd name="connsiteX14" fmla="*/ 0 w 4892437"/>
              <a:gd name="connsiteY14" fmla="*/ 2493834 h 4732413"/>
              <a:gd name="connsiteX15" fmla="*/ 0 w 4892437"/>
              <a:gd name="connsiteY15" fmla="*/ 2493834 h 4732413"/>
              <a:gd name="connsiteX16" fmla="*/ 0 w 4892437"/>
              <a:gd name="connsiteY16" fmla="*/ 0 h 4732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92437" h="4732413">
                <a:moveTo>
                  <a:pt x="0" y="0"/>
                </a:moveTo>
                <a:lnTo>
                  <a:pt x="2853922" y="0"/>
                </a:lnTo>
                <a:lnTo>
                  <a:pt x="2853922" y="0"/>
                </a:lnTo>
                <a:lnTo>
                  <a:pt x="4077031" y="0"/>
                </a:lnTo>
                <a:lnTo>
                  <a:pt x="4892437" y="0"/>
                </a:lnTo>
                <a:lnTo>
                  <a:pt x="4892437" y="2493834"/>
                </a:lnTo>
                <a:lnTo>
                  <a:pt x="4892437" y="2493834"/>
                </a:lnTo>
                <a:lnTo>
                  <a:pt x="4892437" y="3562620"/>
                </a:lnTo>
                <a:lnTo>
                  <a:pt x="4892437" y="4275144"/>
                </a:lnTo>
                <a:lnTo>
                  <a:pt x="2953310" y="4286161"/>
                </a:lnTo>
                <a:lnTo>
                  <a:pt x="2547443" y="4732413"/>
                </a:lnTo>
                <a:lnTo>
                  <a:pt x="2479348" y="4275147"/>
                </a:lnTo>
                <a:lnTo>
                  <a:pt x="0" y="4275144"/>
                </a:lnTo>
                <a:lnTo>
                  <a:pt x="0" y="3562620"/>
                </a:lnTo>
                <a:lnTo>
                  <a:pt x="0" y="2493834"/>
                </a:lnTo>
                <a:lnTo>
                  <a:pt x="0" y="2493834"/>
                </a:lnTo>
                <a:lnTo>
                  <a:pt x="0" y="0"/>
                </a:lnTo>
                <a:close/>
              </a:path>
            </a:pathLst>
          </a:cu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tx1"/>
              </a:solidFill>
            </a:endParaRPr>
          </a:p>
        </p:txBody>
      </p:sp>
      <p:sp>
        <p:nvSpPr>
          <p:cNvPr id="50" name="Arc 49"/>
          <p:cNvSpPr/>
          <p:nvPr/>
        </p:nvSpPr>
        <p:spPr>
          <a:xfrm rot="3851792">
            <a:off x="1418342" y="1769126"/>
            <a:ext cx="2008877" cy="2678660"/>
          </a:xfrm>
          <a:prstGeom prst="arc">
            <a:avLst>
              <a:gd name="adj1" fmla="val 16700972"/>
              <a:gd name="adj2" fmla="val 8015689"/>
            </a:avLst>
          </a:prstGeom>
          <a:solidFill>
            <a:schemeClr val="accent1"/>
          </a:solidFill>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Arc 48"/>
          <p:cNvSpPr/>
          <p:nvPr/>
        </p:nvSpPr>
        <p:spPr>
          <a:xfrm rot="3851792">
            <a:off x="1831150" y="2282780"/>
            <a:ext cx="1183261" cy="1577775"/>
          </a:xfrm>
          <a:prstGeom prst="arc">
            <a:avLst>
              <a:gd name="adj1" fmla="val 16200000"/>
              <a:gd name="adj2" fmla="val 8491928"/>
            </a:avLst>
          </a:prstGeom>
          <a:solidFill>
            <a:schemeClr val="bg1"/>
          </a:solidFill>
          <a:ln w="3810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Rectangle 10"/>
          <p:cNvSpPr>
            <a:spLocks/>
          </p:cNvSpPr>
          <p:nvPr/>
        </p:nvSpPr>
        <p:spPr>
          <a:xfrm>
            <a:off x="121493" y="755104"/>
            <a:ext cx="4362235" cy="220387"/>
          </a:xfrm>
          <a:prstGeom prst="rect">
            <a:avLst/>
          </a:prstGeom>
          <a:gradFill>
            <a:gsLst>
              <a:gs pos="0">
                <a:schemeClr val="accent1"/>
              </a:gs>
              <a:gs pos="100000">
                <a:schemeClr val="accent2"/>
              </a:gs>
            </a:gsLst>
            <a:lin ang="5400000" scaled="0"/>
          </a:gradFill>
          <a:ln w="9525">
            <a:noFill/>
            <a:miter lim="800000"/>
            <a:headEnd/>
            <a:tailEnd/>
          </a:ln>
          <a:effectLst/>
        </p:spPr>
        <p:txBody>
          <a:bodyPr vert="horz" wrap="square" lIns="73152" tIns="72009" rIns="72009" bIns="72009" numCol="1" anchor="ctr" anchorCtr="0" compatLnSpc="1">
            <a:prstTxWarp prst="textNoShape">
              <a:avLst/>
            </a:prstTxWarp>
            <a:noAutofit/>
          </a:bodyPr>
          <a:lstStyle/>
          <a:p>
            <a:pPr defTabSz="895350">
              <a:buClr>
                <a:srgbClr val="002960"/>
              </a:buClr>
            </a:pPr>
            <a:endParaRPr lang="en-US" b="1" dirty="0">
              <a:solidFill>
                <a:schemeClr val="tx2"/>
              </a:solidFill>
              <a:latin typeface="Arial" charset="0"/>
            </a:endParaRPr>
          </a:p>
        </p:txBody>
      </p:sp>
      <p:sp>
        <p:nvSpPr>
          <p:cNvPr id="12" name="Rectangle 12"/>
          <p:cNvSpPr txBox="1"/>
          <p:nvPr/>
        </p:nvSpPr>
        <p:spPr>
          <a:xfrm>
            <a:off x="177758" y="806417"/>
            <a:ext cx="4178020" cy="15388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895350" eaLnBrk="1" hangingPunct="1">
              <a:buClr>
                <a:schemeClr val="tx2"/>
              </a:buClr>
              <a:defRPr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b="1" dirty="0" smtClean="0">
                <a:solidFill>
                  <a:schemeClr val="tx2"/>
                </a:solidFill>
              </a:rPr>
              <a:t>The car of tomorrow</a:t>
            </a:r>
            <a:endParaRPr lang="en-US" sz="1000" b="1" dirty="0">
              <a:solidFill>
                <a:schemeClr val="tx2"/>
              </a:solidFill>
            </a:endParaRPr>
          </a:p>
        </p:txBody>
      </p:sp>
      <p:sp>
        <p:nvSpPr>
          <p:cNvPr id="20" name="Rectangle 19"/>
          <p:cNvSpPr/>
          <p:nvPr/>
        </p:nvSpPr>
        <p:spPr>
          <a:xfrm>
            <a:off x="222187" y="1062618"/>
            <a:ext cx="1087406" cy="406880"/>
          </a:xfrm>
          <a:prstGeom prst="rect">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smtClean="0">
              <a:solidFill>
                <a:schemeClr val="tx1"/>
              </a:solidFill>
            </a:endParaRPr>
          </a:p>
        </p:txBody>
      </p:sp>
      <p:pic>
        <p:nvPicPr>
          <p:cNvPr id="19" name="Picture 80" descr="C:\Users\Marisa Carder\Dropbox\MGI_Disruptive_May2013 ZZR266\12 tech icons\3D.jp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328389" y="1168083"/>
            <a:ext cx="875002" cy="195949"/>
          </a:xfrm>
          <a:prstGeom prst="rect">
            <a:avLst/>
          </a:prstGeom>
          <a:noFill/>
          <a:effectLst/>
          <a:extLst>
            <a:ext uri="{909E8E84-426E-40DD-AFC4-6F175D3DCCD1}">
              <a14:hiddenFill xmlns:a14="http://schemas.microsoft.com/office/drawing/2010/main">
                <a:solidFill>
                  <a:srgbClr val="FFFFFF"/>
                </a:solidFill>
              </a14:hiddenFill>
            </a:ext>
          </a:extLst>
        </p:spPr>
      </p:pic>
      <p:sp>
        <p:nvSpPr>
          <p:cNvPr id="23" name="Rectangle 22"/>
          <p:cNvSpPr/>
          <p:nvPr/>
        </p:nvSpPr>
        <p:spPr>
          <a:xfrm>
            <a:off x="461009" y="2162013"/>
            <a:ext cx="609763" cy="368824"/>
          </a:xfrm>
          <a:prstGeom prst="rect">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tx1"/>
              </a:solidFill>
            </a:endParaRPr>
          </a:p>
        </p:txBody>
      </p:sp>
      <p:pic>
        <p:nvPicPr>
          <p:cNvPr id="27" name="Picture 91" descr="C:\Users\Marisa Carder\Dropbox\MGI_Disruptive_May2013 ZZR266\12 tech icons\vehicles.jp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1479291" y="1875196"/>
            <a:ext cx="1886978" cy="914834"/>
          </a:xfrm>
          <a:prstGeom prst="rect">
            <a:avLst/>
          </a:prstGeom>
          <a:noFill/>
          <a:extLst>
            <a:ext uri="{909E8E84-426E-40DD-AFC4-6F175D3DCCD1}">
              <a14:hiddenFill xmlns:a14="http://schemas.microsoft.com/office/drawing/2010/main">
                <a:solidFill>
                  <a:srgbClr val="FFFFFF"/>
                </a:solidFill>
              </a14:hiddenFill>
            </a:ext>
          </a:extLst>
        </p:spPr>
      </p:pic>
      <p:sp>
        <p:nvSpPr>
          <p:cNvPr id="39" name="Oval 38"/>
          <p:cNvSpPr/>
          <p:nvPr/>
        </p:nvSpPr>
        <p:spPr>
          <a:xfrm>
            <a:off x="2284969" y="2002444"/>
            <a:ext cx="97113" cy="72830"/>
          </a:xfrm>
          <a:prstGeom prst="ellipse">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40" name="Oval 39"/>
          <p:cNvSpPr/>
          <p:nvPr/>
        </p:nvSpPr>
        <p:spPr>
          <a:xfrm>
            <a:off x="2302610" y="2652079"/>
            <a:ext cx="97113" cy="72830"/>
          </a:xfrm>
          <a:prstGeom prst="ellipse">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41" name="Oval 40"/>
          <p:cNvSpPr/>
          <p:nvPr/>
        </p:nvSpPr>
        <p:spPr>
          <a:xfrm>
            <a:off x="1625517" y="2263526"/>
            <a:ext cx="97113" cy="72830"/>
          </a:xfrm>
          <a:prstGeom prst="ellipse">
            <a:avLst/>
          </a:prstGeom>
          <a:solidFill>
            <a:schemeClr val="bg1">
              <a:lumMod val="95000"/>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42" name="Freeform 41"/>
          <p:cNvSpPr/>
          <p:nvPr/>
        </p:nvSpPr>
        <p:spPr>
          <a:xfrm>
            <a:off x="1298464" y="1284660"/>
            <a:ext cx="375609" cy="1015483"/>
          </a:xfrm>
          <a:custGeom>
            <a:avLst/>
            <a:gdLst>
              <a:gd name="connsiteX0" fmla="*/ 0 w 1036320"/>
              <a:gd name="connsiteY0" fmla="*/ 0 h 1272540"/>
              <a:gd name="connsiteX1" fmla="*/ 99060 w 1036320"/>
              <a:gd name="connsiteY1" fmla="*/ 0 h 1272540"/>
              <a:gd name="connsiteX2" fmla="*/ 99060 w 1036320"/>
              <a:gd name="connsiteY2" fmla="*/ 1272540 h 1272540"/>
              <a:gd name="connsiteX3" fmla="*/ 1036320 w 1036320"/>
              <a:gd name="connsiteY3" fmla="*/ 1272540 h 1272540"/>
            </a:gdLst>
            <a:ahLst/>
            <a:cxnLst>
              <a:cxn ang="0">
                <a:pos x="connsiteX0" y="connsiteY0"/>
              </a:cxn>
              <a:cxn ang="0">
                <a:pos x="connsiteX1" y="connsiteY1"/>
              </a:cxn>
              <a:cxn ang="0">
                <a:pos x="connsiteX2" y="connsiteY2"/>
              </a:cxn>
              <a:cxn ang="0">
                <a:pos x="connsiteX3" y="connsiteY3"/>
              </a:cxn>
            </a:cxnLst>
            <a:rect l="l" t="t" r="r" b="b"/>
            <a:pathLst>
              <a:path w="1036320" h="1272540">
                <a:moveTo>
                  <a:pt x="0" y="0"/>
                </a:moveTo>
                <a:lnTo>
                  <a:pt x="99060" y="0"/>
                </a:lnTo>
                <a:lnTo>
                  <a:pt x="99060" y="1272540"/>
                </a:lnTo>
                <a:lnTo>
                  <a:pt x="1036320" y="1272540"/>
                </a:lnTo>
              </a:path>
            </a:pathLst>
          </a:custGeom>
          <a:noFill/>
          <a:ln w="9525">
            <a:solidFill>
              <a:schemeClr val="accent4"/>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reeform 42"/>
          <p:cNvSpPr/>
          <p:nvPr/>
        </p:nvSpPr>
        <p:spPr>
          <a:xfrm rot="16200000" flipH="1" flipV="1">
            <a:off x="3051023" y="1643963"/>
            <a:ext cx="344672" cy="1744390"/>
          </a:xfrm>
          <a:custGeom>
            <a:avLst/>
            <a:gdLst>
              <a:gd name="connsiteX0" fmla="*/ 0 w 487680"/>
              <a:gd name="connsiteY0" fmla="*/ 0 h 1737360"/>
              <a:gd name="connsiteX1" fmla="*/ 0 w 487680"/>
              <a:gd name="connsiteY1" fmla="*/ 213360 h 1737360"/>
              <a:gd name="connsiteX2" fmla="*/ 487680 w 487680"/>
              <a:gd name="connsiteY2" fmla="*/ 213360 h 1737360"/>
              <a:gd name="connsiteX3" fmla="*/ 487680 w 487680"/>
              <a:gd name="connsiteY3" fmla="*/ 1737360 h 1737360"/>
            </a:gdLst>
            <a:ahLst/>
            <a:cxnLst>
              <a:cxn ang="0">
                <a:pos x="connsiteX0" y="connsiteY0"/>
              </a:cxn>
              <a:cxn ang="0">
                <a:pos x="connsiteX1" y="connsiteY1"/>
              </a:cxn>
              <a:cxn ang="0">
                <a:pos x="connsiteX2" y="connsiteY2"/>
              </a:cxn>
              <a:cxn ang="0">
                <a:pos x="connsiteX3" y="connsiteY3"/>
              </a:cxn>
            </a:cxnLst>
            <a:rect l="l" t="t" r="r" b="b"/>
            <a:pathLst>
              <a:path w="487680" h="1737360">
                <a:moveTo>
                  <a:pt x="0" y="0"/>
                </a:moveTo>
                <a:lnTo>
                  <a:pt x="0" y="213360"/>
                </a:lnTo>
                <a:lnTo>
                  <a:pt x="487680" y="213360"/>
                </a:lnTo>
                <a:lnTo>
                  <a:pt x="487680" y="1737360"/>
                </a:lnTo>
              </a:path>
            </a:pathLst>
          </a:custGeom>
          <a:noFill/>
          <a:ln w="9525">
            <a:solidFill>
              <a:schemeClr val="accent4"/>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Freeform 46"/>
          <p:cNvSpPr/>
          <p:nvPr/>
        </p:nvSpPr>
        <p:spPr>
          <a:xfrm flipH="1" flipV="1">
            <a:off x="2333524" y="1500936"/>
            <a:ext cx="447614" cy="537923"/>
          </a:xfrm>
          <a:custGeom>
            <a:avLst/>
            <a:gdLst>
              <a:gd name="connsiteX0" fmla="*/ 0 w 120650"/>
              <a:gd name="connsiteY0" fmla="*/ 692150 h 692150"/>
              <a:gd name="connsiteX1" fmla="*/ 0 w 120650"/>
              <a:gd name="connsiteY1" fmla="*/ 0 h 692150"/>
              <a:gd name="connsiteX2" fmla="*/ 120650 w 120650"/>
              <a:gd name="connsiteY2" fmla="*/ 0 h 692150"/>
            </a:gdLst>
            <a:ahLst/>
            <a:cxnLst>
              <a:cxn ang="0">
                <a:pos x="connsiteX0" y="connsiteY0"/>
              </a:cxn>
              <a:cxn ang="0">
                <a:pos x="connsiteX1" y="connsiteY1"/>
              </a:cxn>
              <a:cxn ang="0">
                <a:pos x="connsiteX2" y="connsiteY2"/>
              </a:cxn>
            </a:cxnLst>
            <a:rect l="l" t="t" r="r" b="b"/>
            <a:pathLst>
              <a:path w="120650" h="692150">
                <a:moveTo>
                  <a:pt x="0" y="692150"/>
                </a:moveTo>
                <a:lnTo>
                  <a:pt x="0" y="0"/>
                </a:lnTo>
                <a:lnTo>
                  <a:pt x="120650" y="0"/>
                </a:lnTo>
              </a:path>
            </a:pathLst>
          </a:custGeom>
          <a:noFill/>
          <a:ln w="9525">
            <a:solidFill>
              <a:schemeClr val="accent4"/>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1128028" y="2790030"/>
            <a:ext cx="2589506" cy="34986"/>
          </a:xfrm>
          <a:prstGeom prst="rect">
            <a:avLst/>
          </a:prstGeom>
          <a:solidFill>
            <a:schemeClr val="accent4"/>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57" name="Isosceles Triangle 56"/>
          <p:cNvSpPr/>
          <p:nvPr/>
        </p:nvSpPr>
        <p:spPr>
          <a:xfrm rot="5400000" flipV="1">
            <a:off x="2271219" y="3772130"/>
            <a:ext cx="289535" cy="202263"/>
          </a:xfrm>
          <a:prstGeom prst="triangle">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60" name="Oval 59"/>
          <p:cNvSpPr>
            <a:spLocks/>
          </p:cNvSpPr>
          <p:nvPr/>
        </p:nvSpPr>
        <p:spPr>
          <a:xfrm>
            <a:off x="2781138" y="3400424"/>
            <a:ext cx="815228" cy="611385"/>
          </a:xfrm>
          <a:prstGeom prst="ellipse">
            <a:avLst/>
          </a:prstGeom>
          <a:solidFill>
            <a:schemeClr val="bg1"/>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smtClean="0">
              <a:solidFill>
                <a:schemeClr val="tx1"/>
              </a:solidFill>
            </a:endParaRPr>
          </a:p>
        </p:txBody>
      </p:sp>
      <p:sp>
        <p:nvSpPr>
          <p:cNvPr id="61" name="Oval 60"/>
          <p:cNvSpPr>
            <a:spLocks/>
          </p:cNvSpPr>
          <p:nvPr/>
        </p:nvSpPr>
        <p:spPr>
          <a:xfrm>
            <a:off x="1266459" y="3385220"/>
            <a:ext cx="815228" cy="611385"/>
          </a:xfrm>
          <a:prstGeom prst="ellipse">
            <a:avLst/>
          </a:prstGeom>
          <a:solidFill>
            <a:schemeClr val="bg1"/>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pic>
        <p:nvPicPr>
          <p:cNvPr id="99" name="Picture 6" descr="Socket, Electricity, Power, Electric, Energy, Supply"/>
          <p:cNvPicPr>
            <a:picLocks noChangeAspect="1" noChangeArrowheads="1"/>
          </p:cNvPicPr>
          <p:nvPr/>
        </p:nvPicPr>
        <p:blipFill>
          <a:blip r:embed="rId28"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55210" y="2238222"/>
            <a:ext cx="431330" cy="195098"/>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4" descr="Smokestack, Factory, Industry, Pollution, Chimney"/>
          <p:cNvPicPr>
            <a:picLocks noChangeAspect="1" noChangeArrowheads="1"/>
          </p:cNvPicPr>
          <p:nvPr/>
        </p:nvPicPr>
        <p:blipFill>
          <a:blip r:embed="rId29"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1371681" y="3511452"/>
            <a:ext cx="570715" cy="352441"/>
          </a:xfrm>
          <a:prstGeom prst="rect">
            <a:avLst/>
          </a:prstGeom>
          <a:noFill/>
          <a:extLst>
            <a:ext uri="{909E8E84-426E-40DD-AFC4-6F175D3DCCD1}">
              <a14:hiddenFill xmlns:a14="http://schemas.microsoft.com/office/drawing/2010/main">
                <a:solidFill>
                  <a:srgbClr val="FFFFFF"/>
                </a:solidFill>
              </a14:hiddenFill>
            </a:ext>
          </a:extLst>
        </p:spPr>
      </p:pic>
      <p:grpSp>
        <p:nvGrpSpPr>
          <p:cNvPr id="139" name="Group 138"/>
          <p:cNvGrpSpPr/>
          <p:nvPr/>
        </p:nvGrpSpPr>
        <p:grpSpPr>
          <a:xfrm flipV="1">
            <a:off x="2861449" y="3579335"/>
            <a:ext cx="677738" cy="238828"/>
            <a:chOff x="3028951" y="3390706"/>
            <a:chExt cx="4210049" cy="1978219"/>
          </a:xfrm>
        </p:grpSpPr>
        <p:pic>
          <p:nvPicPr>
            <p:cNvPr id="140" name="Picture 8" descr="Car, Vehicle, Draw, Automobile, Motor, Blueprints"/>
            <p:cNvPicPr>
              <a:picLocks noChangeAspect="1" noChangeArrowheads="1"/>
            </p:cNvPicPr>
            <p:nvPr/>
          </p:nvPicPr>
          <p:blipFill rotWithShape="1">
            <a:blip r:embed="rId30" cstate="print">
              <a:duotone>
                <a:schemeClr val="accent4">
                  <a:shade val="45000"/>
                  <a:satMod val="135000"/>
                </a:schemeClr>
                <a:prstClr val="white"/>
              </a:duotone>
              <a:extLst>
                <a:ext uri="{28A0092B-C50C-407E-A947-70E740481C1C}">
                  <a14:useLocalDpi xmlns:a14="http://schemas.microsoft.com/office/drawing/2010/main" val="0"/>
                </a:ext>
              </a:extLst>
            </a:blip>
            <a:srcRect l="1353" t="51354" r="80239"/>
            <a:stretch/>
          </p:blipFill>
          <p:spPr bwMode="auto">
            <a:xfrm flipH="1">
              <a:off x="6116864" y="3543300"/>
              <a:ext cx="1122136" cy="1825625"/>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140" descr="Car, Vehicle, Draw, Automobile, Motor, Blueprints"/>
            <p:cNvPicPr>
              <a:picLocks noChangeAspect="1" noChangeArrowheads="1"/>
            </p:cNvPicPr>
            <p:nvPr/>
          </p:nvPicPr>
          <p:blipFill rotWithShape="1">
            <a:blip r:embed="rId31" cstate="print">
              <a:duotone>
                <a:schemeClr val="accent4">
                  <a:shade val="45000"/>
                  <a:satMod val="135000"/>
                </a:schemeClr>
                <a:prstClr val="white"/>
              </a:duotone>
              <a:extLst>
                <a:ext uri="{28A0092B-C50C-407E-A947-70E740481C1C}">
                  <a14:useLocalDpi xmlns:a14="http://schemas.microsoft.com/office/drawing/2010/main" val="0"/>
                </a:ext>
              </a:extLst>
            </a:blip>
            <a:srcRect l="47381" t="51354" r="43810"/>
            <a:stretch/>
          </p:blipFill>
          <p:spPr bwMode="auto">
            <a:xfrm flipH="1">
              <a:off x="3028951" y="3543300"/>
              <a:ext cx="537029" cy="1825625"/>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8" descr="Car, Vehicle, Draw, Automobile, Motor, Blueprints"/>
            <p:cNvPicPr>
              <a:picLocks noChangeAspect="1" noChangeArrowheads="1"/>
            </p:cNvPicPr>
            <p:nvPr/>
          </p:nvPicPr>
          <p:blipFill rotWithShape="1">
            <a:blip r:embed="rId32" cstate="print">
              <a:duotone>
                <a:schemeClr val="accent4">
                  <a:shade val="45000"/>
                  <a:satMod val="135000"/>
                </a:schemeClr>
                <a:prstClr val="white"/>
              </a:duotone>
              <a:extLst>
                <a:ext uri="{28A0092B-C50C-407E-A947-70E740481C1C}">
                  <a14:useLocalDpi xmlns:a14="http://schemas.microsoft.com/office/drawing/2010/main" val="0"/>
                </a:ext>
              </a:extLst>
            </a:blip>
            <a:srcRect l="24999" t="51354" r="62144" b="25103"/>
            <a:stretch/>
          </p:blipFill>
          <p:spPr bwMode="auto">
            <a:xfrm flipH="1">
              <a:off x="4371524" y="3543300"/>
              <a:ext cx="783771" cy="883557"/>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8" descr="Car, Vehicle, Draw, Automobile, Motor, Blueprints"/>
            <p:cNvPicPr>
              <a:picLocks noChangeAspect="1" noChangeArrowheads="1"/>
            </p:cNvPicPr>
            <p:nvPr/>
          </p:nvPicPr>
          <p:blipFill rotWithShape="1">
            <a:blip r:embed="rId33" cstate="print">
              <a:duotone>
                <a:schemeClr val="accent4">
                  <a:shade val="45000"/>
                  <a:satMod val="135000"/>
                </a:schemeClr>
                <a:prstClr val="white"/>
              </a:duotone>
              <a:extLst>
                <a:ext uri="{28A0092B-C50C-407E-A947-70E740481C1C}">
                  <a14:useLocalDpi xmlns:a14="http://schemas.microsoft.com/office/drawing/2010/main" val="0"/>
                </a:ext>
              </a:extLst>
            </a:blip>
            <a:srcRect l="24999" t="74510" r="62144" b="4605"/>
            <a:stretch/>
          </p:blipFill>
          <p:spPr bwMode="auto">
            <a:xfrm flipH="1">
              <a:off x="4371524" y="4499427"/>
              <a:ext cx="783771" cy="783771"/>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29"/>
            <p:cNvPicPr>
              <a:picLocks noChangeAspect="1" noChangeArrowheads="1"/>
            </p:cNvPicPr>
            <p:nvPr/>
          </p:nvPicPr>
          <p:blipFill>
            <a:blip r:embed="rId34" cstate="print">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5375274" y="4008440"/>
              <a:ext cx="7191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5" name="Group 144"/>
            <p:cNvGrpSpPr/>
            <p:nvPr/>
          </p:nvGrpSpPr>
          <p:grpSpPr>
            <a:xfrm>
              <a:off x="5415881" y="4857556"/>
              <a:ext cx="507752" cy="507751"/>
              <a:chOff x="5377781" y="5038531"/>
              <a:chExt cx="507752" cy="507751"/>
            </a:xfrm>
          </p:grpSpPr>
          <p:sp>
            <p:nvSpPr>
              <p:cNvPr id="176" name="Freeform 36"/>
              <p:cNvSpPr>
                <a:spLocks/>
              </p:cNvSpPr>
              <p:nvPr/>
            </p:nvSpPr>
            <p:spPr bwMode="auto">
              <a:xfrm>
                <a:off x="5377781" y="5038531"/>
                <a:ext cx="507752" cy="507751"/>
              </a:xfrm>
              <a:custGeom>
                <a:avLst/>
                <a:gdLst>
                  <a:gd name="T0" fmla="*/ 592 w 1319"/>
                  <a:gd name="T1" fmla="*/ 1315 h 1318"/>
                  <a:gd name="T2" fmla="*/ 463 w 1319"/>
                  <a:gd name="T3" fmla="*/ 1289 h 1318"/>
                  <a:gd name="T4" fmla="*/ 345 w 1319"/>
                  <a:gd name="T5" fmla="*/ 1239 h 1318"/>
                  <a:gd name="T6" fmla="*/ 240 w 1319"/>
                  <a:gd name="T7" fmla="*/ 1168 h 1318"/>
                  <a:gd name="T8" fmla="*/ 151 w 1319"/>
                  <a:gd name="T9" fmla="*/ 1078 h 1318"/>
                  <a:gd name="T10" fmla="*/ 80 w 1319"/>
                  <a:gd name="T11" fmla="*/ 973 h 1318"/>
                  <a:gd name="T12" fmla="*/ 30 w 1319"/>
                  <a:gd name="T13" fmla="*/ 856 h 1318"/>
                  <a:gd name="T14" fmla="*/ 4 w 1319"/>
                  <a:gd name="T15" fmla="*/ 727 h 1318"/>
                  <a:gd name="T16" fmla="*/ 4 w 1319"/>
                  <a:gd name="T17" fmla="*/ 592 h 1318"/>
                  <a:gd name="T18" fmla="*/ 30 w 1319"/>
                  <a:gd name="T19" fmla="*/ 464 h 1318"/>
                  <a:gd name="T20" fmla="*/ 80 w 1319"/>
                  <a:gd name="T21" fmla="*/ 345 h 1318"/>
                  <a:gd name="T22" fmla="*/ 151 w 1319"/>
                  <a:gd name="T23" fmla="*/ 241 h 1318"/>
                  <a:gd name="T24" fmla="*/ 240 w 1319"/>
                  <a:gd name="T25" fmla="*/ 151 h 1318"/>
                  <a:gd name="T26" fmla="*/ 345 w 1319"/>
                  <a:gd name="T27" fmla="*/ 79 h 1318"/>
                  <a:gd name="T28" fmla="*/ 463 w 1319"/>
                  <a:gd name="T29" fmla="*/ 30 h 1318"/>
                  <a:gd name="T30" fmla="*/ 592 w 1319"/>
                  <a:gd name="T31" fmla="*/ 3 h 1318"/>
                  <a:gd name="T32" fmla="*/ 727 w 1319"/>
                  <a:gd name="T33" fmla="*/ 3 h 1318"/>
                  <a:gd name="T34" fmla="*/ 855 w 1319"/>
                  <a:gd name="T35" fmla="*/ 30 h 1318"/>
                  <a:gd name="T36" fmla="*/ 973 w 1319"/>
                  <a:gd name="T37" fmla="*/ 79 h 1318"/>
                  <a:gd name="T38" fmla="*/ 1078 w 1319"/>
                  <a:gd name="T39" fmla="*/ 151 h 1318"/>
                  <a:gd name="T40" fmla="*/ 1168 w 1319"/>
                  <a:gd name="T41" fmla="*/ 241 h 1318"/>
                  <a:gd name="T42" fmla="*/ 1240 w 1319"/>
                  <a:gd name="T43" fmla="*/ 345 h 1318"/>
                  <a:gd name="T44" fmla="*/ 1289 w 1319"/>
                  <a:gd name="T45" fmla="*/ 464 h 1318"/>
                  <a:gd name="T46" fmla="*/ 1316 w 1319"/>
                  <a:gd name="T47" fmla="*/ 592 h 1318"/>
                  <a:gd name="T48" fmla="*/ 1316 w 1319"/>
                  <a:gd name="T49" fmla="*/ 727 h 1318"/>
                  <a:gd name="T50" fmla="*/ 1289 w 1319"/>
                  <a:gd name="T51" fmla="*/ 856 h 1318"/>
                  <a:gd name="T52" fmla="*/ 1240 w 1319"/>
                  <a:gd name="T53" fmla="*/ 973 h 1318"/>
                  <a:gd name="T54" fmla="*/ 1168 w 1319"/>
                  <a:gd name="T55" fmla="*/ 1078 h 1318"/>
                  <a:gd name="T56" fmla="*/ 1078 w 1319"/>
                  <a:gd name="T57" fmla="*/ 1168 h 1318"/>
                  <a:gd name="T58" fmla="*/ 973 w 1319"/>
                  <a:gd name="T59" fmla="*/ 1239 h 1318"/>
                  <a:gd name="T60" fmla="*/ 855 w 1319"/>
                  <a:gd name="T61" fmla="*/ 1289 h 1318"/>
                  <a:gd name="T62" fmla="*/ 727 w 1319"/>
                  <a:gd name="T63" fmla="*/ 1315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9" h="1318">
                    <a:moveTo>
                      <a:pt x="659" y="1318"/>
                    </a:moveTo>
                    <a:lnTo>
                      <a:pt x="592" y="1315"/>
                    </a:lnTo>
                    <a:lnTo>
                      <a:pt x="527" y="1305"/>
                    </a:lnTo>
                    <a:lnTo>
                      <a:pt x="463" y="1289"/>
                    </a:lnTo>
                    <a:lnTo>
                      <a:pt x="402" y="1267"/>
                    </a:lnTo>
                    <a:lnTo>
                      <a:pt x="345" y="1239"/>
                    </a:lnTo>
                    <a:lnTo>
                      <a:pt x="290" y="1206"/>
                    </a:lnTo>
                    <a:lnTo>
                      <a:pt x="240" y="1168"/>
                    </a:lnTo>
                    <a:lnTo>
                      <a:pt x="194" y="1125"/>
                    </a:lnTo>
                    <a:lnTo>
                      <a:pt x="151" y="1078"/>
                    </a:lnTo>
                    <a:lnTo>
                      <a:pt x="113" y="1027"/>
                    </a:lnTo>
                    <a:lnTo>
                      <a:pt x="80" y="973"/>
                    </a:lnTo>
                    <a:lnTo>
                      <a:pt x="52" y="915"/>
                    </a:lnTo>
                    <a:lnTo>
                      <a:pt x="30" y="856"/>
                    </a:lnTo>
                    <a:lnTo>
                      <a:pt x="14" y="792"/>
                    </a:lnTo>
                    <a:lnTo>
                      <a:pt x="4" y="727"/>
                    </a:lnTo>
                    <a:lnTo>
                      <a:pt x="0" y="660"/>
                    </a:lnTo>
                    <a:lnTo>
                      <a:pt x="4" y="592"/>
                    </a:lnTo>
                    <a:lnTo>
                      <a:pt x="14" y="527"/>
                    </a:lnTo>
                    <a:lnTo>
                      <a:pt x="30" y="464"/>
                    </a:lnTo>
                    <a:lnTo>
                      <a:pt x="52" y="403"/>
                    </a:lnTo>
                    <a:lnTo>
                      <a:pt x="80" y="345"/>
                    </a:lnTo>
                    <a:lnTo>
                      <a:pt x="113" y="291"/>
                    </a:lnTo>
                    <a:lnTo>
                      <a:pt x="151" y="241"/>
                    </a:lnTo>
                    <a:lnTo>
                      <a:pt x="194" y="193"/>
                    </a:lnTo>
                    <a:lnTo>
                      <a:pt x="240" y="151"/>
                    </a:lnTo>
                    <a:lnTo>
                      <a:pt x="290" y="113"/>
                    </a:lnTo>
                    <a:lnTo>
                      <a:pt x="345" y="79"/>
                    </a:lnTo>
                    <a:lnTo>
                      <a:pt x="402" y="52"/>
                    </a:lnTo>
                    <a:lnTo>
                      <a:pt x="463" y="30"/>
                    </a:lnTo>
                    <a:lnTo>
                      <a:pt x="527" y="14"/>
                    </a:lnTo>
                    <a:lnTo>
                      <a:pt x="592" y="3"/>
                    </a:lnTo>
                    <a:lnTo>
                      <a:pt x="659" y="0"/>
                    </a:lnTo>
                    <a:lnTo>
                      <a:pt x="727" y="3"/>
                    </a:lnTo>
                    <a:lnTo>
                      <a:pt x="791" y="14"/>
                    </a:lnTo>
                    <a:lnTo>
                      <a:pt x="855" y="30"/>
                    </a:lnTo>
                    <a:lnTo>
                      <a:pt x="916" y="52"/>
                    </a:lnTo>
                    <a:lnTo>
                      <a:pt x="973" y="79"/>
                    </a:lnTo>
                    <a:lnTo>
                      <a:pt x="1028" y="113"/>
                    </a:lnTo>
                    <a:lnTo>
                      <a:pt x="1078" y="151"/>
                    </a:lnTo>
                    <a:lnTo>
                      <a:pt x="1125" y="193"/>
                    </a:lnTo>
                    <a:lnTo>
                      <a:pt x="1168" y="241"/>
                    </a:lnTo>
                    <a:lnTo>
                      <a:pt x="1206" y="291"/>
                    </a:lnTo>
                    <a:lnTo>
                      <a:pt x="1240" y="345"/>
                    </a:lnTo>
                    <a:lnTo>
                      <a:pt x="1267" y="403"/>
                    </a:lnTo>
                    <a:lnTo>
                      <a:pt x="1289" y="464"/>
                    </a:lnTo>
                    <a:lnTo>
                      <a:pt x="1305" y="527"/>
                    </a:lnTo>
                    <a:lnTo>
                      <a:pt x="1316" y="592"/>
                    </a:lnTo>
                    <a:lnTo>
                      <a:pt x="1319" y="660"/>
                    </a:lnTo>
                    <a:lnTo>
                      <a:pt x="1316" y="727"/>
                    </a:lnTo>
                    <a:lnTo>
                      <a:pt x="1305" y="792"/>
                    </a:lnTo>
                    <a:lnTo>
                      <a:pt x="1289" y="856"/>
                    </a:lnTo>
                    <a:lnTo>
                      <a:pt x="1267" y="915"/>
                    </a:lnTo>
                    <a:lnTo>
                      <a:pt x="1240" y="973"/>
                    </a:lnTo>
                    <a:lnTo>
                      <a:pt x="1206" y="1027"/>
                    </a:lnTo>
                    <a:lnTo>
                      <a:pt x="1168" y="1078"/>
                    </a:lnTo>
                    <a:lnTo>
                      <a:pt x="1125" y="1125"/>
                    </a:lnTo>
                    <a:lnTo>
                      <a:pt x="1078" y="1168"/>
                    </a:lnTo>
                    <a:lnTo>
                      <a:pt x="1028" y="1206"/>
                    </a:lnTo>
                    <a:lnTo>
                      <a:pt x="973" y="1239"/>
                    </a:lnTo>
                    <a:lnTo>
                      <a:pt x="916" y="1267"/>
                    </a:lnTo>
                    <a:lnTo>
                      <a:pt x="855" y="1289"/>
                    </a:lnTo>
                    <a:lnTo>
                      <a:pt x="791" y="1305"/>
                    </a:lnTo>
                    <a:lnTo>
                      <a:pt x="727" y="1315"/>
                    </a:lnTo>
                    <a:lnTo>
                      <a:pt x="659" y="1318"/>
                    </a:lnTo>
                    <a:close/>
                  </a:path>
                </a:pathLst>
              </a:custGeom>
              <a:solidFill>
                <a:schemeClr val="accent4"/>
              </a:solidFill>
              <a:ln>
                <a:noFill/>
              </a:ln>
              <a:scene3d>
                <a:camera prst="orthographicFront"/>
                <a:lightRig rig="threePt" dir="t"/>
              </a:scene3d>
              <a:sp3d>
                <a:bevelT prst="relaxedInset"/>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7" name="Freeform 37"/>
              <p:cNvSpPr>
                <a:spLocks/>
              </p:cNvSpPr>
              <p:nvPr/>
            </p:nvSpPr>
            <p:spPr bwMode="auto">
              <a:xfrm>
                <a:off x="5511076" y="5172595"/>
                <a:ext cx="240393" cy="239621"/>
              </a:xfrm>
              <a:custGeom>
                <a:avLst/>
                <a:gdLst>
                  <a:gd name="T0" fmla="*/ 279 w 623"/>
                  <a:gd name="T1" fmla="*/ 620 h 622"/>
                  <a:gd name="T2" fmla="*/ 219 w 623"/>
                  <a:gd name="T3" fmla="*/ 608 h 622"/>
                  <a:gd name="T4" fmla="*/ 162 w 623"/>
                  <a:gd name="T5" fmla="*/ 584 h 622"/>
                  <a:gd name="T6" fmla="*/ 113 w 623"/>
                  <a:gd name="T7" fmla="*/ 550 h 622"/>
                  <a:gd name="T8" fmla="*/ 71 w 623"/>
                  <a:gd name="T9" fmla="*/ 509 h 622"/>
                  <a:gd name="T10" fmla="*/ 38 w 623"/>
                  <a:gd name="T11" fmla="*/ 459 h 622"/>
                  <a:gd name="T12" fmla="*/ 14 w 623"/>
                  <a:gd name="T13" fmla="*/ 404 h 622"/>
                  <a:gd name="T14" fmla="*/ 1 w 623"/>
                  <a:gd name="T15" fmla="*/ 343 h 622"/>
                  <a:gd name="T16" fmla="*/ 1 w 623"/>
                  <a:gd name="T17" fmla="*/ 280 h 622"/>
                  <a:gd name="T18" fmla="*/ 14 w 623"/>
                  <a:gd name="T19" fmla="*/ 219 h 622"/>
                  <a:gd name="T20" fmla="*/ 38 w 623"/>
                  <a:gd name="T21" fmla="*/ 163 h 622"/>
                  <a:gd name="T22" fmla="*/ 71 w 623"/>
                  <a:gd name="T23" fmla="*/ 113 h 622"/>
                  <a:gd name="T24" fmla="*/ 113 w 623"/>
                  <a:gd name="T25" fmla="*/ 71 h 622"/>
                  <a:gd name="T26" fmla="*/ 162 w 623"/>
                  <a:gd name="T27" fmla="*/ 38 h 622"/>
                  <a:gd name="T28" fmla="*/ 219 w 623"/>
                  <a:gd name="T29" fmla="*/ 14 h 622"/>
                  <a:gd name="T30" fmla="*/ 279 w 623"/>
                  <a:gd name="T31" fmla="*/ 1 h 622"/>
                  <a:gd name="T32" fmla="*/ 343 w 623"/>
                  <a:gd name="T33" fmla="*/ 1 h 622"/>
                  <a:gd name="T34" fmla="*/ 403 w 623"/>
                  <a:gd name="T35" fmla="*/ 14 h 622"/>
                  <a:gd name="T36" fmla="*/ 460 w 623"/>
                  <a:gd name="T37" fmla="*/ 38 h 622"/>
                  <a:gd name="T38" fmla="*/ 509 w 623"/>
                  <a:gd name="T39" fmla="*/ 71 h 622"/>
                  <a:gd name="T40" fmla="*/ 552 w 623"/>
                  <a:gd name="T41" fmla="*/ 113 h 622"/>
                  <a:gd name="T42" fmla="*/ 585 w 623"/>
                  <a:gd name="T43" fmla="*/ 163 h 622"/>
                  <a:gd name="T44" fmla="*/ 609 w 623"/>
                  <a:gd name="T45" fmla="*/ 219 h 622"/>
                  <a:gd name="T46" fmla="*/ 622 w 623"/>
                  <a:gd name="T47" fmla="*/ 280 h 622"/>
                  <a:gd name="T48" fmla="*/ 622 w 623"/>
                  <a:gd name="T49" fmla="*/ 343 h 622"/>
                  <a:gd name="T50" fmla="*/ 609 w 623"/>
                  <a:gd name="T51" fmla="*/ 404 h 622"/>
                  <a:gd name="T52" fmla="*/ 585 w 623"/>
                  <a:gd name="T53" fmla="*/ 459 h 622"/>
                  <a:gd name="T54" fmla="*/ 552 w 623"/>
                  <a:gd name="T55" fmla="*/ 509 h 622"/>
                  <a:gd name="T56" fmla="*/ 509 w 623"/>
                  <a:gd name="T57" fmla="*/ 550 h 622"/>
                  <a:gd name="T58" fmla="*/ 460 w 623"/>
                  <a:gd name="T59" fmla="*/ 584 h 622"/>
                  <a:gd name="T60" fmla="*/ 403 w 623"/>
                  <a:gd name="T61" fmla="*/ 608 h 622"/>
                  <a:gd name="T62" fmla="*/ 343 w 623"/>
                  <a:gd name="T63" fmla="*/ 62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3" h="622">
                    <a:moveTo>
                      <a:pt x="311" y="622"/>
                    </a:moveTo>
                    <a:lnTo>
                      <a:pt x="279" y="620"/>
                    </a:lnTo>
                    <a:lnTo>
                      <a:pt x="249" y="616"/>
                    </a:lnTo>
                    <a:lnTo>
                      <a:pt x="219" y="608"/>
                    </a:lnTo>
                    <a:lnTo>
                      <a:pt x="190" y="597"/>
                    </a:lnTo>
                    <a:lnTo>
                      <a:pt x="162" y="584"/>
                    </a:lnTo>
                    <a:lnTo>
                      <a:pt x="137" y="569"/>
                    </a:lnTo>
                    <a:lnTo>
                      <a:pt x="113" y="550"/>
                    </a:lnTo>
                    <a:lnTo>
                      <a:pt x="91" y="531"/>
                    </a:lnTo>
                    <a:lnTo>
                      <a:pt x="71" y="509"/>
                    </a:lnTo>
                    <a:lnTo>
                      <a:pt x="53" y="485"/>
                    </a:lnTo>
                    <a:lnTo>
                      <a:pt x="38" y="459"/>
                    </a:lnTo>
                    <a:lnTo>
                      <a:pt x="24" y="432"/>
                    </a:lnTo>
                    <a:lnTo>
                      <a:pt x="14" y="404"/>
                    </a:lnTo>
                    <a:lnTo>
                      <a:pt x="6" y="374"/>
                    </a:lnTo>
                    <a:lnTo>
                      <a:pt x="1" y="343"/>
                    </a:lnTo>
                    <a:lnTo>
                      <a:pt x="0" y="312"/>
                    </a:lnTo>
                    <a:lnTo>
                      <a:pt x="1" y="280"/>
                    </a:lnTo>
                    <a:lnTo>
                      <a:pt x="6" y="248"/>
                    </a:lnTo>
                    <a:lnTo>
                      <a:pt x="14" y="219"/>
                    </a:lnTo>
                    <a:lnTo>
                      <a:pt x="24" y="190"/>
                    </a:lnTo>
                    <a:lnTo>
                      <a:pt x="38" y="163"/>
                    </a:lnTo>
                    <a:lnTo>
                      <a:pt x="53" y="137"/>
                    </a:lnTo>
                    <a:lnTo>
                      <a:pt x="71" y="113"/>
                    </a:lnTo>
                    <a:lnTo>
                      <a:pt x="91" y="91"/>
                    </a:lnTo>
                    <a:lnTo>
                      <a:pt x="113" y="71"/>
                    </a:lnTo>
                    <a:lnTo>
                      <a:pt x="137" y="53"/>
                    </a:lnTo>
                    <a:lnTo>
                      <a:pt x="162" y="38"/>
                    </a:lnTo>
                    <a:lnTo>
                      <a:pt x="190" y="24"/>
                    </a:lnTo>
                    <a:lnTo>
                      <a:pt x="219" y="14"/>
                    </a:lnTo>
                    <a:lnTo>
                      <a:pt x="249" y="6"/>
                    </a:lnTo>
                    <a:lnTo>
                      <a:pt x="279" y="1"/>
                    </a:lnTo>
                    <a:lnTo>
                      <a:pt x="311" y="0"/>
                    </a:lnTo>
                    <a:lnTo>
                      <a:pt x="343" y="1"/>
                    </a:lnTo>
                    <a:lnTo>
                      <a:pt x="373" y="6"/>
                    </a:lnTo>
                    <a:lnTo>
                      <a:pt x="403" y="14"/>
                    </a:lnTo>
                    <a:lnTo>
                      <a:pt x="432" y="24"/>
                    </a:lnTo>
                    <a:lnTo>
                      <a:pt x="460" y="38"/>
                    </a:lnTo>
                    <a:lnTo>
                      <a:pt x="485" y="53"/>
                    </a:lnTo>
                    <a:lnTo>
                      <a:pt x="509" y="71"/>
                    </a:lnTo>
                    <a:lnTo>
                      <a:pt x="531" y="91"/>
                    </a:lnTo>
                    <a:lnTo>
                      <a:pt x="552" y="113"/>
                    </a:lnTo>
                    <a:lnTo>
                      <a:pt x="570" y="137"/>
                    </a:lnTo>
                    <a:lnTo>
                      <a:pt x="585" y="163"/>
                    </a:lnTo>
                    <a:lnTo>
                      <a:pt x="599" y="190"/>
                    </a:lnTo>
                    <a:lnTo>
                      <a:pt x="609" y="219"/>
                    </a:lnTo>
                    <a:lnTo>
                      <a:pt x="616" y="248"/>
                    </a:lnTo>
                    <a:lnTo>
                      <a:pt x="622" y="280"/>
                    </a:lnTo>
                    <a:lnTo>
                      <a:pt x="623" y="312"/>
                    </a:lnTo>
                    <a:lnTo>
                      <a:pt x="622" y="343"/>
                    </a:lnTo>
                    <a:lnTo>
                      <a:pt x="616" y="374"/>
                    </a:lnTo>
                    <a:lnTo>
                      <a:pt x="609" y="404"/>
                    </a:lnTo>
                    <a:lnTo>
                      <a:pt x="599" y="432"/>
                    </a:lnTo>
                    <a:lnTo>
                      <a:pt x="585" y="459"/>
                    </a:lnTo>
                    <a:lnTo>
                      <a:pt x="570" y="485"/>
                    </a:lnTo>
                    <a:lnTo>
                      <a:pt x="552" y="509"/>
                    </a:lnTo>
                    <a:lnTo>
                      <a:pt x="531" y="531"/>
                    </a:lnTo>
                    <a:lnTo>
                      <a:pt x="509" y="550"/>
                    </a:lnTo>
                    <a:lnTo>
                      <a:pt x="485" y="569"/>
                    </a:lnTo>
                    <a:lnTo>
                      <a:pt x="460" y="584"/>
                    </a:lnTo>
                    <a:lnTo>
                      <a:pt x="432" y="597"/>
                    </a:lnTo>
                    <a:lnTo>
                      <a:pt x="403" y="608"/>
                    </a:lnTo>
                    <a:lnTo>
                      <a:pt x="373" y="616"/>
                    </a:lnTo>
                    <a:lnTo>
                      <a:pt x="343" y="620"/>
                    </a:lnTo>
                    <a:lnTo>
                      <a:pt x="311" y="622"/>
                    </a:lnTo>
                    <a:close/>
                  </a:path>
                </a:pathLst>
              </a:custGeom>
              <a:solidFill>
                <a:schemeClr val="bg1"/>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42"/>
              <p:cNvSpPr>
                <a:spLocks/>
              </p:cNvSpPr>
              <p:nvPr/>
            </p:nvSpPr>
            <p:spPr bwMode="auto">
              <a:xfrm>
                <a:off x="5598911" y="5259661"/>
                <a:ext cx="64721" cy="65492"/>
              </a:xfrm>
              <a:custGeom>
                <a:avLst/>
                <a:gdLst>
                  <a:gd name="T0" fmla="*/ 84 w 168"/>
                  <a:gd name="T1" fmla="*/ 169 h 169"/>
                  <a:gd name="T2" fmla="*/ 101 w 168"/>
                  <a:gd name="T3" fmla="*/ 168 h 169"/>
                  <a:gd name="T4" fmla="*/ 117 w 168"/>
                  <a:gd name="T5" fmla="*/ 162 h 169"/>
                  <a:gd name="T6" fmla="*/ 131 w 168"/>
                  <a:gd name="T7" fmla="*/ 154 h 169"/>
                  <a:gd name="T8" fmla="*/ 144 w 168"/>
                  <a:gd name="T9" fmla="*/ 144 h 169"/>
                  <a:gd name="T10" fmla="*/ 154 w 168"/>
                  <a:gd name="T11" fmla="*/ 132 h 169"/>
                  <a:gd name="T12" fmla="*/ 161 w 168"/>
                  <a:gd name="T13" fmla="*/ 117 h 169"/>
                  <a:gd name="T14" fmla="*/ 167 w 168"/>
                  <a:gd name="T15" fmla="*/ 102 h 169"/>
                  <a:gd name="T16" fmla="*/ 168 w 168"/>
                  <a:gd name="T17" fmla="*/ 85 h 169"/>
                  <a:gd name="T18" fmla="*/ 167 w 168"/>
                  <a:gd name="T19" fmla="*/ 68 h 169"/>
                  <a:gd name="T20" fmla="*/ 161 w 168"/>
                  <a:gd name="T21" fmla="*/ 51 h 169"/>
                  <a:gd name="T22" fmla="*/ 154 w 168"/>
                  <a:gd name="T23" fmla="*/ 38 h 169"/>
                  <a:gd name="T24" fmla="*/ 144 w 168"/>
                  <a:gd name="T25" fmla="*/ 25 h 169"/>
                  <a:gd name="T26" fmla="*/ 131 w 168"/>
                  <a:gd name="T27" fmla="*/ 15 h 169"/>
                  <a:gd name="T28" fmla="*/ 117 w 168"/>
                  <a:gd name="T29" fmla="*/ 6 h 169"/>
                  <a:gd name="T30" fmla="*/ 101 w 168"/>
                  <a:gd name="T31" fmla="*/ 1 h 169"/>
                  <a:gd name="T32" fmla="*/ 84 w 168"/>
                  <a:gd name="T33" fmla="*/ 0 h 169"/>
                  <a:gd name="T34" fmla="*/ 67 w 168"/>
                  <a:gd name="T35" fmla="*/ 1 h 169"/>
                  <a:gd name="T36" fmla="*/ 52 w 168"/>
                  <a:gd name="T37" fmla="*/ 6 h 169"/>
                  <a:gd name="T38" fmla="*/ 37 w 168"/>
                  <a:gd name="T39" fmla="*/ 15 h 169"/>
                  <a:gd name="T40" fmla="*/ 25 w 168"/>
                  <a:gd name="T41" fmla="*/ 25 h 169"/>
                  <a:gd name="T42" fmla="*/ 15 w 168"/>
                  <a:gd name="T43" fmla="*/ 38 h 169"/>
                  <a:gd name="T44" fmla="*/ 7 w 168"/>
                  <a:gd name="T45" fmla="*/ 51 h 169"/>
                  <a:gd name="T46" fmla="*/ 1 w 168"/>
                  <a:gd name="T47" fmla="*/ 68 h 169"/>
                  <a:gd name="T48" fmla="*/ 0 w 168"/>
                  <a:gd name="T49" fmla="*/ 85 h 169"/>
                  <a:gd name="T50" fmla="*/ 1 w 168"/>
                  <a:gd name="T51" fmla="*/ 102 h 169"/>
                  <a:gd name="T52" fmla="*/ 7 w 168"/>
                  <a:gd name="T53" fmla="*/ 117 h 169"/>
                  <a:gd name="T54" fmla="*/ 15 w 168"/>
                  <a:gd name="T55" fmla="*/ 132 h 169"/>
                  <a:gd name="T56" fmla="*/ 25 w 168"/>
                  <a:gd name="T57" fmla="*/ 144 h 169"/>
                  <a:gd name="T58" fmla="*/ 37 w 168"/>
                  <a:gd name="T59" fmla="*/ 154 h 169"/>
                  <a:gd name="T60" fmla="*/ 52 w 168"/>
                  <a:gd name="T61" fmla="*/ 162 h 169"/>
                  <a:gd name="T62" fmla="*/ 67 w 168"/>
                  <a:gd name="T63" fmla="*/ 168 h 169"/>
                  <a:gd name="T64" fmla="*/ 84 w 168"/>
                  <a:gd name="T65"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84" y="169"/>
                    </a:moveTo>
                    <a:lnTo>
                      <a:pt x="101" y="168"/>
                    </a:lnTo>
                    <a:lnTo>
                      <a:pt x="117" y="162"/>
                    </a:lnTo>
                    <a:lnTo>
                      <a:pt x="131" y="154"/>
                    </a:lnTo>
                    <a:lnTo>
                      <a:pt x="144" y="144"/>
                    </a:lnTo>
                    <a:lnTo>
                      <a:pt x="154" y="132"/>
                    </a:lnTo>
                    <a:lnTo>
                      <a:pt x="161" y="117"/>
                    </a:lnTo>
                    <a:lnTo>
                      <a:pt x="167" y="102"/>
                    </a:lnTo>
                    <a:lnTo>
                      <a:pt x="168" y="85"/>
                    </a:lnTo>
                    <a:lnTo>
                      <a:pt x="167" y="68"/>
                    </a:lnTo>
                    <a:lnTo>
                      <a:pt x="161" y="51"/>
                    </a:lnTo>
                    <a:lnTo>
                      <a:pt x="154" y="38"/>
                    </a:lnTo>
                    <a:lnTo>
                      <a:pt x="144" y="25"/>
                    </a:lnTo>
                    <a:lnTo>
                      <a:pt x="131" y="15"/>
                    </a:lnTo>
                    <a:lnTo>
                      <a:pt x="117" y="6"/>
                    </a:lnTo>
                    <a:lnTo>
                      <a:pt x="101" y="1"/>
                    </a:lnTo>
                    <a:lnTo>
                      <a:pt x="84" y="0"/>
                    </a:lnTo>
                    <a:lnTo>
                      <a:pt x="67" y="1"/>
                    </a:lnTo>
                    <a:lnTo>
                      <a:pt x="52" y="6"/>
                    </a:lnTo>
                    <a:lnTo>
                      <a:pt x="37" y="15"/>
                    </a:lnTo>
                    <a:lnTo>
                      <a:pt x="25" y="25"/>
                    </a:lnTo>
                    <a:lnTo>
                      <a:pt x="15" y="38"/>
                    </a:lnTo>
                    <a:lnTo>
                      <a:pt x="7" y="51"/>
                    </a:lnTo>
                    <a:lnTo>
                      <a:pt x="1" y="68"/>
                    </a:lnTo>
                    <a:lnTo>
                      <a:pt x="0" y="85"/>
                    </a:lnTo>
                    <a:lnTo>
                      <a:pt x="1" y="102"/>
                    </a:lnTo>
                    <a:lnTo>
                      <a:pt x="7" y="117"/>
                    </a:lnTo>
                    <a:lnTo>
                      <a:pt x="15" y="132"/>
                    </a:lnTo>
                    <a:lnTo>
                      <a:pt x="25" y="144"/>
                    </a:lnTo>
                    <a:lnTo>
                      <a:pt x="37" y="154"/>
                    </a:lnTo>
                    <a:lnTo>
                      <a:pt x="52" y="162"/>
                    </a:lnTo>
                    <a:lnTo>
                      <a:pt x="67" y="168"/>
                    </a:lnTo>
                    <a:lnTo>
                      <a:pt x="84" y="16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9" name="Freeform 43"/>
              <p:cNvSpPr>
                <a:spLocks/>
              </p:cNvSpPr>
              <p:nvPr/>
            </p:nvSpPr>
            <p:spPr bwMode="auto">
              <a:xfrm>
                <a:off x="5612780" y="5195710"/>
                <a:ext cx="36983" cy="36983"/>
              </a:xfrm>
              <a:custGeom>
                <a:avLst/>
                <a:gdLst>
                  <a:gd name="T0" fmla="*/ 47 w 95"/>
                  <a:gd name="T1" fmla="*/ 95 h 95"/>
                  <a:gd name="T2" fmla="*/ 56 w 95"/>
                  <a:gd name="T3" fmla="*/ 94 h 95"/>
                  <a:gd name="T4" fmla="*/ 65 w 95"/>
                  <a:gd name="T5" fmla="*/ 92 h 95"/>
                  <a:gd name="T6" fmla="*/ 73 w 95"/>
                  <a:gd name="T7" fmla="*/ 87 h 95"/>
                  <a:gd name="T8" fmla="*/ 82 w 95"/>
                  <a:gd name="T9" fmla="*/ 82 h 95"/>
                  <a:gd name="T10" fmla="*/ 87 w 95"/>
                  <a:gd name="T11" fmla="*/ 75 h 95"/>
                  <a:gd name="T12" fmla="*/ 92 w 95"/>
                  <a:gd name="T13" fmla="*/ 67 h 95"/>
                  <a:gd name="T14" fmla="*/ 94 w 95"/>
                  <a:gd name="T15" fmla="*/ 57 h 95"/>
                  <a:gd name="T16" fmla="*/ 95 w 95"/>
                  <a:gd name="T17" fmla="*/ 48 h 95"/>
                  <a:gd name="T18" fmla="*/ 94 w 95"/>
                  <a:gd name="T19" fmla="*/ 39 h 95"/>
                  <a:gd name="T20" fmla="*/ 92 w 95"/>
                  <a:gd name="T21" fmla="*/ 30 h 95"/>
                  <a:gd name="T22" fmla="*/ 87 w 95"/>
                  <a:gd name="T23" fmla="*/ 22 h 95"/>
                  <a:gd name="T24" fmla="*/ 82 w 95"/>
                  <a:gd name="T25" fmla="*/ 14 h 95"/>
                  <a:gd name="T26" fmla="*/ 73 w 95"/>
                  <a:gd name="T27" fmla="*/ 8 h 95"/>
                  <a:gd name="T28" fmla="*/ 65 w 95"/>
                  <a:gd name="T29" fmla="*/ 3 h 95"/>
                  <a:gd name="T30" fmla="*/ 56 w 95"/>
                  <a:gd name="T31" fmla="*/ 1 h 95"/>
                  <a:gd name="T32" fmla="*/ 47 w 95"/>
                  <a:gd name="T33" fmla="*/ 0 h 95"/>
                  <a:gd name="T34" fmla="*/ 38 w 95"/>
                  <a:gd name="T35" fmla="*/ 1 h 95"/>
                  <a:gd name="T36" fmla="*/ 29 w 95"/>
                  <a:gd name="T37" fmla="*/ 3 h 95"/>
                  <a:gd name="T38" fmla="*/ 20 w 95"/>
                  <a:gd name="T39" fmla="*/ 8 h 95"/>
                  <a:gd name="T40" fmla="*/ 14 w 95"/>
                  <a:gd name="T41" fmla="*/ 14 h 95"/>
                  <a:gd name="T42" fmla="*/ 8 w 95"/>
                  <a:gd name="T43" fmla="*/ 22 h 95"/>
                  <a:gd name="T44" fmla="*/ 3 w 95"/>
                  <a:gd name="T45" fmla="*/ 30 h 95"/>
                  <a:gd name="T46" fmla="*/ 1 w 95"/>
                  <a:gd name="T47" fmla="*/ 39 h 95"/>
                  <a:gd name="T48" fmla="*/ 0 w 95"/>
                  <a:gd name="T49" fmla="*/ 48 h 95"/>
                  <a:gd name="T50" fmla="*/ 1 w 95"/>
                  <a:gd name="T51" fmla="*/ 57 h 95"/>
                  <a:gd name="T52" fmla="*/ 3 w 95"/>
                  <a:gd name="T53" fmla="*/ 67 h 95"/>
                  <a:gd name="T54" fmla="*/ 8 w 95"/>
                  <a:gd name="T55" fmla="*/ 75 h 95"/>
                  <a:gd name="T56" fmla="*/ 14 w 95"/>
                  <a:gd name="T57" fmla="*/ 82 h 95"/>
                  <a:gd name="T58" fmla="*/ 20 w 95"/>
                  <a:gd name="T59" fmla="*/ 87 h 95"/>
                  <a:gd name="T60" fmla="*/ 29 w 95"/>
                  <a:gd name="T61" fmla="*/ 92 h 95"/>
                  <a:gd name="T62" fmla="*/ 38 w 95"/>
                  <a:gd name="T63" fmla="*/ 94 h 95"/>
                  <a:gd name="T64" fmla="*/ 47 w 95"/>
                  <a:gd name="T6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95"/>
                    </a:moveTo>
                    <a:lnTo>
                      <a:pt x="56" y="94"/>
                    </a:lnTo>
                    <a:lnTo>
                      <a:pt x="65" y="92"/>
                    </a:lnTo>
                    <a:lnTo>
                      <a:pt x="73" y="87"/>
                    </a:lnTo>
                    <a:lnTo>
                      <a:pt x="82" y="82"/>
                    </a:lnTo>
                    <a:lnTo>
                      <a:pt x="87" y="75"/>
                    </a:lnTo>
                    <a:lnTo>
                      <a:pt x="92" y="67"/>
                    </a:lnTo>
                    <a:lnTo>
                      <a:pt x="94" y="57"/>
                    </a:lnTo>
                    <a:lnTo>
                      <a:pt x="95" y="48"/>
                    </a:lnTo>
                    <a:lnTo>
                      <a:pt x="94" y="39"/>
                    </a:lnTo>
                    <a:lnTo>
                      <a:pt x="92" y="30"/>
                    </a:lnTo>
                    <a:lnTo>
                      <a:pt x="87" y="22"/>
                    </a:lnTo>
                    <a:lnTo>
                      <a:pt x="82" y="14"/>
                    </a:lnTo>
                    <a:lnTo>
                      <a:pt x="73" y="8"/>
                    </a:lnTo>
                    <a:lnTo>
                      <a:pt x="65" y="3"/>
                    </a:lnTo>
                    <a:lnTo>
                      <a:pt x="56" y="1"/>
                    </a:lnTo>
                    <a:lnTo>
                      <a:pt x="47" y="0"/>
                    </a:lnTo>
                    <a:lnTo>
                      <a:pt x="38" y="1"/>
                    </a:lnTo>
                    <a:lnTo>
                      <a:pt x="29" y="3"/>
                    </a:lnTo>
                    <a:lnTo>
                      <a:pt x="20" y="8"/>
                    </a:lnTo>
                    <a:lnTo>
                      <a:pt x="14" y="14"/>
                    </a:lnTo>
                    <a:lnTo>
                      <a:pt x="8" y="22"/>
                    </a:lnTo>
                    <a:lnTo>
                      <a:pt x="3" y="30"/>
                    </a:lnTo>
                    <a:lnTo>
                      <a:pt x="1" y="39"/>
                    </a:lnTo>
                    <a:lnTo>
                      <a:pt x="0" y="48"/>
                    </a:lnTo>
                    <a:lnTo>
                      <a:pt x="1" y="57"/>
                    </a:lnTo>
                    <a:lnTo>
                      <a:pt x="3" y="67"/>
                    </a:lnTo>
                    <a:lnTo>
                      <a:pt x="8" y="75"/>
                    </a:lnTo>
                    <a:lnTo>
                      <a:pt x="14" y="82"/>
                    </a:lnTo>
                    <a:lnTo>
                      <a:pt x="20" y="87"/>
                    </a:lnTo>
                    <a:lnTo>
                      <a:pt x="29" y="92"/>
                    </a:lnTo>
                    <a:lnTo>
                      <a:pt x="38" y="94"/>
                    </a:lnTo>
                    <a:lnTo>
                      <a:pt x="47" y="9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0" name="Freeform 44"/>
              <p:cNvSpPr>
                <a:spLocks/>
              </p:cNvSpPr>
              <p:nvPr/>
            </p:nvSpPr>
            <p:spPr bwMode="auto">
              <a:xfrm>
                <a:off x="5545747" y="5235005"/>
                <a:ext cx="36213" cy="36983"/>
              </a:xfrm>
              <a:custGeom>
                <a:avLst/>
                <a:gdLst>
                  <a:gd name="T0" fmla="*/ 88 w 94"/>
                  <a:gd name="T1" fmla="*/ 71 h 96"/>
                  <a:gd name="T2" fmla="*/ 94 w 94"/>
                  <a:gd name="T3" fmla="*/ 53 h 96"/>
                  <a:gd name="T4" fmla="*/ 93 w 94"/>
                  <a:gd name="T5" fmla="*/ 36 h 96"/>
                  <a:gd name="T6" fmla="*/ 85 w 94"/>
                  <a:gd name="T7" fmla="*/ 20 h 96"/>
                  <a:gd name="T8" fmla="*/ 71 w 94"/>
                  <a:gd name="T9" fmla="*/ 7 h 96"/>
                  <a:gd name="T10" fmla="*/ 62 w 94"/>
                  <a:gd name="T11" fmla="*/ 2 h 96"/>
                  <a:gd name="T12" fmla="*/ 53 w 94"/>
                  <a:gd name="T13" fmla="*/ 0 h 96"/>
                  <a:gd name="T14" fmla="*/ 43 w 94"/>
                  <a:gd name="T15" fmla="*/ 0 h 96"/>
                  <a:gd name="T16" fmla="*/ 35 w 94"/>
                  <a:gd name="T17" fmla="*/ 1 h 96"/>
                  <a:gd name="T18" fmla="*/ 26 w 94"/>
                  <a:gd name="T19" fmla="*/ 5 h 96"/>
                  <a:gd name="T20" fmla="*/ 18 w 94"/>
                  <a:gd name="T21" fmla="*/ 10 h 96"/>
                  <a:gd name="T22" fmla="*/ 11 w 94"/>
                  <a:gd name="T23" fmla="*/ 16 h 96"/>
                  <a:gd name="T24" fmla="*/ 5 w 94"/>
                  <a:gd name="T25" fmla="*/ 24 h 96"/>
                  <a:gd name="T26" fmla="*/ 0 w 94"/>
                  <a:gd name="T27" fmla="*/ 43 h 96"/>
                  <a:gd name="T28" fmla="*/ 1 w 94"/>
                  <a:gd name="T29" fmla="*/ 60 h 96"/>
                  <a:gd name="T30" fmla="*/ 9 w 94"/>
                  <a:gd name="T31" fmla="*/ 76 h 96"/>
                  <a:gd name="T32" fmla="*/ 23 w 94"/>
                  <a:gd name="T33" fmla="*/ 89 h 96"/>
                  <a:gd name="T34" fmla="*/ 32 w 94"/>
                  <a:gd name="T35" fmla="*/ 93 h 96"/>
                  <a:gd name="T36" fmla="*/ 41 w 94"/>
                  <a:gd name="T37" fmla="*/ 96 h 96"/>
                  <a:gd name="T38" fmla="*/ 50 w 94"/>
                  <a:gd name="T39" fmla="*/ 96 h 96"/>
                  <a:gd name="T40" fmla="*/ 60 w 94"/>
                  <a:gd name="T41" fmla="*/ 93 h 96"/>
                  <a:gd name="T42" fmla="*/ 68 w 94"/>
                  <a:gd name="T43" fmla="*/ 91 h 96"/>
                  <a:gd name="T44" fmla="*/ 76 w 94"/>
                  <a:gd name="T45" fmla="*/ 85 h 96"/>
                  <a:gd name="T46" fmla="*/ 83 w 94"/>
                  <a:gd name="T47" fmla="*/ 80 h 96"/>
                  <a:gd name="T48" fmla="*/ 88 w 94"/>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6">
                    <a:moveTo>
                      <a:pt x="88" y="71"/>
                    </a:moveTo>
                    <a:lnTo>
                      <a:pt x="94" y="53"/>
                    </a:lnTo>
                    <a:lnTo>
                      <a:pt x="93" y="36"/>
                    </a:lnTo>
                    <a:lnTo>
                      <a:pt x="85" y="20"/>
                    </a:lnTo>
                    <a:lnTo>
                      <a:pt x="71" y="7"/>
                    </a:lnTo>
                    <a:lnTo>
                      <a:pt x="62" y="2"/>
                    </a:lnTo>
                    <a:lnTo>
                      <a:pt x="53" y="0"/>
                    </a:lnTo>
                    <a:lnTo>
                      <a:pt x="43" y="0"/>
                    </a:lnTo>
                    <a:lnTo>
                      <a:pt x="35" y="1"/>
                    </a:lnTo>
                    <a:lnTo>
                      <a:pt x="26" y="5"/>
                    </a:lnTo>
                    <a:lnTo>
                      <a:pt x="18" y="10"/>
                    </a:lnTo>
                    <a:lnTo>
                      <a:pt x="11" y="16"/>
                    </a:lnTo>
                    <a:lnTo>
                      <a:pt x="5" y="24"/>
                    </a:lnTo>
                    <a:lnTo>
                      <a:pt x="0" y="43"/>
                    </a:lnTo>
                    <a:lnTo>
                      <a:pt x="1" y="60"/>
                    </a:lnTo>
                    <a:lnTo>
                      <a:pt x="9" y="76"/>
                    </a:lnTo>
                    <a:lnTo>
                      <a:pt x="23" y="89"/>
                    </a:lnTo>
                    <a:lnTo>
                      <a:pt x="32" y="93"/>
                    </a:lnTo>
                    <a:lnTo>
                      <a:pt x="41" y="96"/>
                    </a:lnTo>
                    <a:lnTo>
                      <a:pt x="50" y="96"/>
                    </a:lnTo>
                    <a:lnTo>
                      <a:pt x="60" y="93"/>
                    </a:lnTo>
                    <a:lnTo>
                      <a:pt x="68" y="91"/>
                    </a:lnTo>
                    <a:lnTo>
                      <a:pt x="76" y="85"/>
                    </a:lnTo>
                    <a:lnTo>
                      <a:pt x="83" y="80"/>
                    </a:lnTo>
                    <a:lnTo>
                      <a:pt x="88"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1" name="Freeform 45"/>
              <p:cNvSpPr>
                <a:spLocks/>
              </p:cNvSpPr>
              <p:nvPr/>
            </p:nvSpPr>
            <p:spPr bwMode="auto">
              <a:xfrm>
                <a:off x="5545747" y="5312824"/>
                <a:ext cx="36213" cy="36983"/>
              </a:xfrm>
              <a:custGeom>
                <a:avLst/>
                <a:gdLst>
                  <a:gd name="T0" fmla="*/ 88 w 94"/>
                  <a:gd name="T1" fmla="*/ 23 h 95"/>
                  <a:gd name="T2" fmla="*/ 83 w 94"/>
                  <a:gd name="T3" fmla="*/ 15 h 95"/>
                  <a:gd name="T4" fmla="*/ 76 w 94"/>
                  <a:gd name="T5" fmla="*/ 9 h 95"/>
                  <a:gd name="T6" fmla="*/ 68 w 94"/>
                  <a:gd name="T7" fmla="*/ 4 h 95"/>
                  <a:gd name="T8" fmla="*/ 60 w 94"/>
                  <a:gd name="T9" fmla="*/ 1 h 95"/>
                  <a:gd name="T10" fmla="*/ 50 w 94"/>
                  <a:gd name="T11" fmla="*/ 0 h 95"/>
                  <a:gd name="T12" fmla="*/ 41 w 94"/>
                  <a:gd name="T13" fmla="*/ 0 h 95"/>
                  <a:gd name="T14" fmla="*/ 32 w 94"/>
                  <a:gd name="T15" fmla="*/ 2 h 95"/>
                  <a:gd name="T16" fmla="*/ 23 w 94"/>
                  <a:gd name="T17" fmla="*/ 6 h 95"/>
                  <a:gd name="T18" fmla="*/ 9 w 94"/>
                  <a:gd name="T19" fmla="*/ 18 h 95"/>
                  <a:gd name="T20" fmla="*/ 1 w 94"/>
                  <a:gd name="T21" fmla="*/ 34 h 95"/>
                  <a:gd name="T22" fmla="*/ 0 w 94"/>
                  <a:gd name="T23" fmla="*/ 53 h 95"/>
                  <a:gd name="T24" fmla="*/ 5 w 94"/>
                  <a:gd name="T25" fmla="*/ 71 h 95"/>
                  <a:gd name="T26" fmla="*/ 11 w 94"/>
                  <a:gd name="T27" fmla="*/ 79 h 95"/>
                  <a:gd name="T28" fmla="*/ 18 w 94"/>
                  <a:gd name="T29" fmla="*/ 85 h 95"/>
                  <a:gd name="T30" fmla="*/ 26 w 94"/>
                  <a:gd name="T31" fmla="*/ 91 h 95"/>
                  <a:gd name="T32" fmla="*/ 34 w 94"/>
                  <a:gd name="T33" fmla="*/ 93 h 95"/>
                  <a:gd name="T34" fmla="*/ 43 w 94"/>
                  <a:gd name="T35" fmla="*/ 95 h 95"/>
                  <a:gd name="T36" fmla="*/ 53 w 94"/>
                  <a:gd name="T37" fmla="*/ 95 h 95"/>
                  <a:gd name="T38" fmla="*/ 62 w 94"/>
                  <a:gd name="T39" fmla="*/ 93 h 95"/>
                  <a:gd name="T40" fmla="*/ 71 w 94"/>
                  <a:gd name="T41" fmla="*/ 88 h 95"/>
                  <a:gd name="T42" fmla="*/ 85 w 94"/>
                  <a:gd name="T43" fmla="*/ 76 h 95"/>
                  <a:gd name="T44" fmla="*/ 93 w 94"/>
                  <a:gd name="T45" fmla="*/ 60 h 95"/>
                  <a:gd name="T46" fmla="*/ 94 w 94"/>
                  <a:gd name="T47" fmla="*/ 41 h 95"/>
                  <a:gd name="T48" fmla="*/ 88 w 94"/>
                  <a:gd name="T49" fmla="*/ 2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5">
                    <a:moveTo>
                      <a:pt x="88" y="23"/>
                    </a:moveTo>
                    <a:lnTo>
                      <a:pt x="83" y="15"/>
                    </a:lnTo>
                    <a:lnTo>
                      <a:pt x="76" y="9"/>
                    </a:lnTo>
                    <a:lnTo>
                      <a:pt x="68" y="4"/>
                    </a:lnTo>
                    <a:lnTo>
                      <a:pt x="60" y="1"/>
                    </a:lnTo>
                    <a:lnTo>
                      <a:pt x="50" y="0"/>
                    </a:lnTo>
                    <a:lnTo>
                      <a:pt x="41" y="0"/>
                    </a:lnTo>
                    <a:lnTo>
                      <a:pt x="32" y="2"/>
                    </a:lnTo>
                    <a:lnTo>
                      <a:pt x="23" y="6"/>
                    </a:lnTo>
                    <a:lnTo>
                      <a:pt x="9" y="18"/>
                    </a:lnTo>
                    <a:lnTo>
                      <a:pt x="1" y="34"/>
                    </a:lnTo>
                    <a:lnTo>
                      <a:pt x="0" y="53"/>
                    </a:lnTo>
                    <a:lnTo>
                      <a:pt x="5" y="71"/>
                    </a:lnTo>
                    <a:lnTo>
                      <a:pt x="11" y="79"/>
                    </a:lnTo>
                    <a:lnTo>
                      <a:pt x="18" y="85"/>
                    </a:lnTo>
                    <a:lnTo>
                      <a:pt x="26" y="91"/>
                    </a:lnTo>
                    <a:lnTo>
                      <a:pt x="34" y="93"/>
                    </a:lnTo>
                    <a:lnTo>
                      <a:pt x="43" y="95"/>
                    </a:lnTo>
                    <a:lnTo>
                      <a:pt x="53" y="95"/>
                    </a:lnTo>
                    <a:lnTo>
                      <a:pt x="62" y="93"/>
                    </a:lnTo>
                    <a:lnTo>
                      <a:pt x="71" y="88"/>
                    </a:lnTo>
                    <a:lnTo>
                      <a:pt x="85" y="76"/>
                    </a:lnTo>
                    <a:lnTo>
                      <a:pt x="93" y="60"/>
                    </a:lnTo>
                    <a:lnTo>
                      <a:pt x="94" y="41"/>
                    </a:lnTo>
                    <a:lnTo>
                      <a:pt x="88"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2" name="Freeform 46"/>
              <p:cNvSpPr>
                <a:spLocks/>
              </p:cNvSpPr>
              <p:nvPr/>
            </p:nvSpPr>
            <p:spPr bwMode="auto">
              <a:xfrm>
                <a:off x="5612780" y="5352119"/>
                <a:ext cx="36983" cy="36213"/>
              </a:xfrm>
              <a:custGeom>
                <a:avLst/>
                <a:gdLst>
                  <a:gd name="T0" fmla="*/ 47 w 95"/>
                  <a:gd name="T1" fmla="*/ 0 h 95"/>
                  <a:gd name="T2" fmla="*/ 38 w 95"/>
                  <a:gd name="T3" fmla="*/ 1 h 95"/>
                  <a:gd name="T4" fmla="*/ 29 w 95"/>
                  <a:gd name="T5" fmla="*/ 4 h 95"/>
                  <a:gd name="T6" fmla="*/ 20 w 95"/>
                  <a:gd name="T7" fmla="*/ 8 h 95"/>
                  <a:gd name="T8" fmla="*/ 14 w 95"/>
                  <a:gd name="T9" fmla="*/ 13 h 95"/>
                  <a:gd name="T10" fmla="*/ 8 w 95"/>
                  <a:gd name="T11" fmla="*/ 20 h 95"/>
                  <a:gd name="T12" fmla="*/ 3 w 95"/>
                  <a:gd name="T13" fmla="*/ 28 h 95"/>
                  <a:gd name="T14" fmla="*/ 1 w 95"/>
                  <a:gd name="T15" fmla="*/ 37 h 95"/>
                  <a:gd name="T16" fmla="*/ 0 w 95"/>
                  <a:gd name="T17" fmla="*/ 46 h 95"/>
                  <a:gd name="T18" fmla="*/ 1 w 95"/>
                  <a:gd name="T19" fmla="*/ 55 h 95"/>
                  <a:gd name="T20" fmla="*/ 3 w 95"/>
                  <a:gd name="T21" fmla="*/ 65 h 95"/>
                  <a:gd name="T22" fmla="*/ 8 w 95"/>
                  <a:gd name="T23" fmla="*/ 73 h 95"/>
                  <a:gd name="T24" fmla="*/ 14 w 95"/>
                  <a:gd name="T25" fmla="*/ 81 h 95"/>
                  <a:gd name="T26" fmla="*/ 20 w 95"/>
                  <a:gd name="T27" fmla="*/ 86 h 95"/>
                  <a:gd name="T28" fmla="*/ 29 w 95"/>
                  <a:gd name="T29" fmla="*/ 91 h 95"/>
                  <a:gd name="T30" fmla="*/ 38 w 95"/>
                  <a:gd name="T31" fmla="*/ 93 h 95"/>
                  <a:gd name="T32" fmla="*/ 47 w 95"/>
                  <a:gd name="T33" fmla="*/ 95 h 95"/>
                  <a:gd name="T34" fmla="*/ 56 w 95"/>
                  <a:gd name="T35" fmla="*/ 93 h 95"/>
                  <a:gd name="T36" fmla="*/ 65 w 95"/>
                  <a:gd name="T37" fmla="*/ 91 h 95"/>
                  <a:gd name="T38" fmla="*/ 73 w 95"/>
                  <a:gd name="T39" fmla="*/ 86 h 95"/>
                  <a:gd name="T40" fmla="*/ 82 w 95"/>
                  <a:gd name="T41" fmla="*/ 81 h 95"/>
                  <a:gd name="T42" fmla="*/ 87 w 95"/>
                  <a:gd name="T43" fmla="*/ 73 h 95"/>
                  <a:gd name="T44" fmla="*/ 92 w 95"/>
                  <a:gd name="T45" fmla="*/ 65 h 95"/>
                  <a:gd name="T46" fmla="*/ 94 w 95"/>
                  <a:gd name="T47" fmla="*/ 55 h 95"/>
                  <a:gd name="T48" fmla="*/ 95 w 95"/>
                  <a:gd name="T49" fmla="*/ 46 h 95"/>
                  <a:gd name="T50" fmla="*/ 94 w 95"/>
                  <a:gd name="T51" fmla="*/ 37 h 95"/>
                  <a:gd name="T52" fmla="*/ 92 w 95"/>
                  <a:gd name="T53" fmla="*/ 28 h 95"/>
                  <a:gd name="T54" fmla="*/ 87 w 95"/>
                  <a:gd name="T55" fmla="*/ 20 h 95"/>
                  <a:gd name="T56" fmla="*/ 82 w 95"/>
                  <a:gd name="T57" fmla="*/ 13 h 95"/>
                  <a:gd name="T58" fmla="*/ 73 w 95"/>
                  <a:gd name="T59" fmla="*/ 8 h 95"/>
                  <a:gd name="T60" fmla="*/ 65 w 95"/>
                  <a:gd name="T61" fmla="*/ 4 h 95"/>
                  <a:gd name="T62" fmla="*/ 56 w 95"/>
                  <a:gd name="T63" fmla="*/ 1 h 95"/>
                  <a:gd name="T64" fmla="*/ 47 w 95"/>
                  <a:gd name="T6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0"/>
                    </a:moveTo>
                    <a:lnTo>
                      <a:pt x="38" y="1"/>
                    </a:lnTo>
                    <a:lnTo>
                      <a:pt x="29" y="4"/>
                    </a:lnTo>
                    <a:lnTo>
                      <a:pt x="20" y="8"/>
                    </a:lnTo>
                    <a:lnTo>
                      <a:pt x="14" y="13"/>
                    </a:lnTo>
                    <a:lnTo>
                      <a:pt x="8" y="20"/>
                    </a:lnTo>
                    <a:lnTo>
                      <a:pt x="3" y="28"/>
                    </a:lnTo>
                    <a:lnTo>
                      <a:pt x="1" y="37"/>
                    </a:lnTo>
                    <a:lnTo>
                      <a:pt x="0" y="46"/>
                    </a:lnTo>
                    <a:lnTo>
                      <a:pt x="1" y="55"/>
                    </a:lnTo>
                    <a:lnTo>
                      <a:pt x="3" y="65"/>
                    </a:lnTo>
                    <a:lnTo>
                      <a:pt x="8" y="73"/>
                    </a:lnTo>
                    <a:lnTo>
                      <a:pt x="14" y="81"/>
                    </a:lnTo>
                    <a:lnTo>
                      <a:pt x="20" y="86"/>
                    </a:lnTo>
                    <a:lnTo>
                      <a:pt x="29" y="91"/>
                    </a:lnTo>
                    <a:lnTo>
                      <a:pt x="38" y="93"/>
                    </a:lnTo>
                    <a:lnTo>
                      <a:pt x="47" y="95"/>
                    </a:lnTo>
                    <a:lnTo>
                      <a:pt x="56" y="93"/>
                    </a:lnTo>
                    <a:lnTo>
                      <a:pt x="65" y="91"/>
                    </a:lnTo>
                    <a:lnTo>
                      <a:pt x="73" y="86"/>
                    </a:lnTo>
                    <a:lnTo>
                      <a:pt x="82" y="81"/>
                    </a:lnTo>
                    <a:lnTo>
                      <a:pt x="87" y="73"/>
                    </a:lnTo>
                    <a:lnTo>
                      <a:pt x="92" y="65"/>
                    </a:lnTo>
                    <a:lnTo>
                      <a:pt x="94" y="55"/>
                    </a:lnTo>
                    <a:lnTo>
                      <a:pt x="95" y="46"/>
                    </a:lnTo>
                    <a:lnTo>
                      <a:pt x="94" y="37"/>
                    </a:lnTo>
                    <a:lnTo>
                      <a:pt x="92" y="28"/>
                    </a:lnTo>
                    <a:lnTo>
                      <a:pt x="87" y="20"/>
                    </a:lnTo>
                    <a:lnTo>
                      <a:pt x="82" y="13"/>
                    </a:lnTo>
                    <a:lnTo>
                      <a:pt x="73" y="8"/>
                    </a:lnTo>
                    <a:lnTo>
                      <a:pt x="65" y="4"/>
                    </a:lnTo>
                    <a:lnTo>
                      <a:pt x="56" y="1"/>
                    </a:lnTo>
                    <a:lnTo>
                      <a:pt x="47"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3" name="Freeform 47"/>
              <p:cNvSpPr>
                <a:spLocks/>
              </p:cNvSpPr>
              <p:nvPr/>
            </p:nvSpPr>
            <p:spPr bwMode="auto">
              <a:xfrm>
                <a:off x="5680583" y="5312824"/>
                <a:ext cx="36983" cy="36983"/>
              </a:xfrm>
              <a:custGeom>
                <a:avLst/>
                <a:gdLst>
                  <a:gd name="T0" fmla="*/ 6 w 95"/>
                  <a:gd name="T1" fmla="*/ 24 h 95"/>
                  <a:gd name="T2" fmla="*/ 0 w 95"/>
                  <a:gd name="T3" fmla="*/ 41 h 95"/>
                  <a:gd name="T4" fmla="*/ 1 w 95"/>
                  <a:gd name="T5" fmla="*/ 60 h 95"/>
                  <a:gd name="T6" fmla="*/ 10 w 95"/>
                  <a:gd name="T7" fmla="*/ 76 h 95"/>
                  <a:gd name="T8" fmla="*/ 24 w 95"/>
                  <a:gd name="T9" fmla="*/ 88 h 95"/>
                  <a:gd name="T10" fmla="*/ 32 w 95"/>
                  <a:gd name="T11" fmla="*/ 93 h 95"/>
                  <a:gd name="T12" fmla="*/ 41 w 95"/>
                  <a:gd name="T13" fmla="*/ 95 h 95"/>
                  <a:gd name="T14" fmla="*/ 51 w 95"/>
                  <a:gd name="T15" fmla="*/ 95 h 95"/>
                  <a:gd name="T16" fmla="*/ 60 w 95"/>
                  <a:gd name="T17" fmla="*/ 93 h 95"/>
                  <a:gd name="T18" fmla="*/ 68 w 95"/>
                  <a:gd name="T19" fmla="*/ 91 h 95"/>
                  <a:gd name="T20" fmla="*/ 76 w 95"/>
                  <a:gd name="T21" fmla="*/ 85 h 95"/>
                  <a:gd name="T22" fmla="*/ 83 w 95"/>
                  <a:gd name="T23" fmla="*/ 79 h 95"/>
                  <a:gd name="T24" fmla="*/ 89 w 95"/>
                  <a:gd name="T25" fmla="*/ 71 h 95"/>
                  <a:gd name="T26" fmla="*/ 95 w 95"/>
                  <a:gd name="T27" fmla="*/ 53 h 95"/>
                  <a:gd name="T28" fmla="*/ 94 w 95"/>
                  <a:gd name="T29" fmla="*/ 34 h 95"/>
                  <a:gd name="T30" fmla="*/ 85 w 95"/>
                  <a:gd name="T31" fmla="*/ 18 h 95"/>
                  <a:gd name="T32" fmla="*/ 71 w 95"/>
                  <a:gd name="T33" fmla="*/ 6 h 95"/>
                  <a:gd name="T34" fmla="*/ 62 w 95"/>
                  <a:gd name="T35" fmla="*/ 2 h 95"/>
                  <a:gd name="T36" fmla="*/ 53 w 95"/>
                  <a:gd name="T37" fmla="*/ 0 h 95"/>
                  <a:gd name="T38" fmla="*/ 44 w 95"/>
                  <a:gd name="T39" fmla="*/ 0 h 95"/>
                  <a:gd name="T40" fmla="*/ 36 w 95"/>
                  <a:gd name="T41" fmla="*/ 1 h 95"/>
                  <a:gd name="T42" fmla="*/ 26 w 95"/>
                  <a:gd name="T43" fmla="*/ 4 h 95"/>
                  <a:gd name="T44" fmla="*/ 18 w 95"/>
                  <a:gd name="T45" fmla="*/ 10 h 95"/>
                  <a:gd name="T46" fmla="*/ 11 w 95"/>
                  <a:gd name="T47" fmla="*/ 16 h 95"/>
                  <a:gd name="T48" fmla="*/ 6 w 95"/>
                  <a:gd name="T4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5">
                    <a:moveTo>
                      <a:pt x="6" y="24"/>
                    </a:moveTo>
                    <a:lnTo>
                      <a:pt x="0" y="41"/>
                    </a:lnTo>
                    <a:lnTo>
                      <a:pt x="1" y="60"/>
                    </a:lnTo>
                    <a:lnTo>
                      <a:pt x="10" y="76"/>
                    </a:lnTo>
                    <a:lnTo>
                      <a:pt x="24" y="88"/>
                    </a:lnTo>
                    <a:lnTo>
                      <a:pt x="32" y="93"/>
                    </a:lnTo>
                    <a:lnTo>
                      <a:pt x="41" y="95"/>
                    </a:lnTo>
                    <a:lnTo>
                      <a:pt x="51" y="95"/>
                    </a:lnTo>
                    <a:lnTo>
                      <a:pt x="60" y="93"/>
                    </a:lnTo>
                    <a:lnTo>
                      <a:pt x="68" y="91"/>
                    </a:lnTo>
                    <a:lnTo>
                      <a:pt x="76" y="85"/>
                    </a:lnTo>
                    <a:lnTo>
                      <a:pt x="83" y="79"/>
                    </a:lnTo>
                    <a:lnTo>
                      <a:pt x="89" y="71"/>
                    </a:lnTo>
                    <a:lnTo>
                      <a:pt x="95" y="53"/>
                    </a:lnTo>
                    <a:lnTo>
                      <a:pt x="94" y="34"/>
                    </a:lnTo>
                    <a:lnTo>
                      <a:pt x="85" y="18"/>
                    </a:lnTo>
                    <a:lnTo>
                      <a:pt x="71" y="6"/>
                    </a:lnTo>
                    <a:lnTo>
                      <a:pt x="62" y="2"/>
                    </a:lnTo>
                    <a:lnTo>
                      <a:pt x="53" y="0"/>
                    </a:lnTo>
                    <a:lnTo>
                      <a:pt x="44" y="0"/>
                    </a:lnTo>
                    <a:lnTo>
                      <a:pt x="36" y="1"/>
                    </a:lnTo>
                    <a:lnTo>
                      <a:pt x="26" y="4"/>
                    </a:lnTo>
                    <a:lnTo>
                      <a:pt x="18" y="10"/>
                    </a:lnTo>
                    <a:lnTo>
                      <a:pt x="11" y="16"/>
                    </a:lnTo>
                    <a:lnTo>
                      <a:pt x="6" y="2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4" name="Freeform 48"/>
              <p:cNvSpPr>
                <a:spLocks/>
              </p:cNvSpPr>
              <p:nvPr/>
            </p:nvSpPr>
            <p:spPr bwMode="auto">
              <a:xfrm>
                <a:off x="5680583" y="5235005"/>
                <a:ext cx="36983" cy="36983"/>
              </a:xfrm>
              <a:custGeom>
                <a:avLst/>
                <a:gdLst>
                  <a:gd name="T0" fmla="*/ 6 w 95"/>
                  <a:gd name="T1" fmla="*/ 71 h 96"/>
                  <a:gd name="T2" fmla="*/ 11 w 95"/>
                  <a:gd name="T3" fmla="*/ 80 h 96"/>
                  <a:gd name="T4" fmla="*/ 18 w 95"/>
                  <a:gd name="T5" fmla="*/ 85 h 96"/>
                  <a:gd name="T6" fmla="*/ 26 w 95"/>
                  <a:gd name="T7" fmla="*/ 91 h 96"/>
                  <a:gd name="T8" fmla="*/ 36 w 95"/>
                  <a:gd name="T9" fmla="*/ 95 h 96"/>
                  <a:gd name="T10" fmla="*/ 44 w 95"/>
                  <a:gd name="T11" fmla="*/ 96 h 96"/>
                  <a:gd name="T12" fmla="*/ 53 w 95"/>
                  <a:gd name="T13" fmla="*/ 96 h 96"/>
                  <a:gd name="T14" fmla="*/ 62 w 95"/>
                  <a:gd name="T15" fmla="*/ 93 h 96"/>
                  <a:gd name="T16" fmla="*/ 71 w 95"/>
                  <a:gd name="T17" fmla="*/ 90 h 96"/>
                  <a:gd name="T18" fmla="*/ 85 w 95"/>
                  <a:gd name="T19" fmla="*/ 77 h 96"/>
                  <a:gd name="T20" fmla="*/ 94 w 95"/>
                  <a:gd name="T21" fmla="*/ 60 h 96"/>
                  <a:gd name="T22" fmla="*/ 95 w 95"/>
                  <a:gd name="T23" fmla="*/ 43 h 96"/>
                  <a:gd name="T24" fmla="*/ 89 w 95"/>
                  <a:gd name="T25" fmla="*/ 24 h 96"/>
                  <a:gd name="T26" fmla="*/ 83 w 95"/>
                  <a:gd name="T27" fmla="*/ 16 h 96"/>
                  <a:gd name="T28" fmla="*/ 76 w 95"/>
                  <a:gd name="T29" fmla="*/ 10 h 96"/>
                  <a:gd name="T30" fmla="*/ 68 w 95"/>
                  <a:gd name="T31" fmla="*/ 5 h 96"/>
                  <a:gd name="T32" fmla="*/ 60 w 95"/>
                  <a:gd name="T33" fmla="*/ 1 h 96"/>
                  <a:gd name="T34" fmla="*/ 51 w 95"/>
                  <a:gd name="T35" fmla="*/ 0 h 96"/>
                  <a:gd name="T36" fmla="*/ 41 w 95"/>
                  <a:gd name="T37" fmla="*/ 0 h 96"/>
                  <a:gd name="T38" fmla="*/ 32 w 95"/>
                  <a:gd name="T39" fmla="*/ 2 h 96"/>
                  <a:gd name="T40" fmla="*/ 24 w 95"/>
                  <a:gd name="T41" fmla="*/ 7 h 96"/>
                  <a:gd name="T42" fmla="*/ 10 w 95"/>
                  <a:gd name="T43" fmla="*/ 20 h 96"/>
                  <a:gd name="T44" fmla="*/ 1 w 95"/>
                  <a:gd name="T45" fmla="*/ 36 h 96"/>
                  <a:gd name="T46" fmla="*/ 0 w 95"/>
                  <a:gd name="T47" fmla="*/ 53 h 96"/>
                  <a:gd name="T48" fmla="*/ 6 w 95"/>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6">
                    <a:moveTo>
                      <a:pt x="6" y="71"/>
                    </a:moveTo>
                    <a:lnTo>
                      <a:pt x="11" y="80"/>
                    </a:lnTo>
                    <a:lnTo>
                      <a:pt x="18" y="85"/>
                    </a:lnTo>
                    <a:lnTo>
                      <a:pt x="26" y="91"/>
                    </a:lnTo>
                    <a:lnTo>
                      <a:pt x="36" y="95"/>
                    </a:lnTo>
                    <a:lnTo>
                      <a:pt x="44" y="96"/>
                    </a:lnTo>
                    <a:lnTo>
                      <a:pt x="53" y="96"/>
                    </a:lnTo>
                    <a:lnTo>
                      <a:pt x="62" y="93"/>
                    </a:lnTo>
                    <a:lnTo>
                      <a:pt x="71" y="90"/>
                    </a:lnTo>
                    <a:lnTo>
                      <a:pt x="85" y="77"/>
                    </a:lnTo>
                    <a:lnTo>
                      <a:pt x="94" y="60"/>
                    </a:lnTo>
                    <a:lnTo>
                      <a:pt x="95" y="43"/>
                    </a:lnTo>
                    <a:lnTo>
                      <a:pt x="89" y="24"/>
                    </a:lnTo>
                    <a:lnTo>
                      <a:pt x="83" y="16"/>
                    </a:lnTo>
                    <a:lnTo>
                      <a:pt x="76" y="10"/>
                    </a:lnTo>
                    <a:lnTo>
                      <a:pt x="68" y="5"/>
                    </a:lnTo>
                    <a:lnTo>
                      <a:pt x="60" y="1"/>
                    </a:lnTo>
                    <a:lnTo>
                      <a:pt x="51" y="0"/>
                    </a:lnTo>
                    <a:lnTo>
                      <a:pt x="41" y="0"/>
                    </a:lnTo>
                    <a:lnTo>
                      <a:pt x="32" y="2"/>
                    </a:lnTo>
                    <a:lnTo>
                      <a:pt x="24" y="7"/>
                    </a:lnTo>
                    <a:lnTo>
                      <a:pt x="10" y="20"/>
                    </a:lnTo>
                    <a:lnTo>
                      <a:pt x="1" y="36"/>
                    </a:lnTo>
                    <a:lnTo>
                      <a:pt x="0" y="53"/>
                    </a:lnTo>
                    <a:lnTo>
                      <a:pt x="6"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45"/>
            <p:cNvGrpSpPr/>
            <p:nvPr/>
          </p:nvGrpSpPr>
          <p:grpSpPr>
            <a:xfrm>
              <a:off x="5377781" y="3390706"/>
              <a:ext cx="507752" cy="507751"/>
              <a:chOff x="5377781" y="5038531"/>
              <a:chExt cx="507752" cy="507751"/>
            </a:xfrm>
          </p:grpSpPr>
          <p:sp>
            <p:nvSpPr>
              <p:cNvPr id="167" name="Freeform 36"/>
              <p:cNvSpPr>
                <a:spLocks/>
              </p:cNvSpPr>
              <p:nvPr/>
            </p:nvSpPr>
            <p:spPr bwMode="auto">
              <a:xfrm>
                <a:off x="5377781" y="5038531"/>
                <a:ext cx="507752" cy="507751"/>
              </a:xfrm>
              <a:custGeom>
                <a:avLst/>
                <a:gdLst>
                  <a:gd name="T0" fmla="*/ 592 w 1319"/>
                  <a:gd name="T1" fmla="*/ 1315 h 1318"/>
                  <a:gd name="T2" fmla="*/ 463 w 1319"/>
                  <a:gd name="T3" fmla="*/ 1289 h 1318"/>
                  <a:gd name="T4" fmla="*/ 345 w 1319"/>
                  <a:gd name="T5" fmla="*/ 1239 h 1318"/>
                  <a:gd name="T6" fmla="*/ 240 w 1319"/>
                  <a:gd name="T7" fmla="*/ 1168 h 1318"/>
                  <a:gd name="T8" fmla="*/ 151 w 1319"/>
                  <a:gd name="T9" fmla="*/ 1078 h 1318"/>
                  <a:gd name="T10" fmla="*/ 80 w 1319"/>
                  <a:gd name="T11" fmla="*/ 973 h 1318"/>
                  <a:gd name="T12" fmla="*/ 30 w 1319"/>
                  <a:gd name="T13" fmla="*/ 856 h 1318"/>
                  <a:gd name="T14" fmla="*/ 4 w 1319"/>
                  <a:gd name="T15" fmla="*/ 727 h 1318"/>
                  <a:gd name="T16" fmla="*/ 4 w 1319"/>
                  <a:gd name="T17" fmla="*/ 592 h 1318"/>
                  <a:gd name="T18" fmla="*/ 30 w 1319"/>
                  <a:gd name="T19" fmla="*/ 464 h 1318"/>
                  <a:gd name="T20" fmla="*/ 80 w 1319"/>
                  <a:gd name="T21" fmla="*/ 345 h 1318"/>
                  <a:gd name="T22" fmla="*/ 151 w 1319"/>
                  <a:gd name="T23" fmla="*/ 241 h 1318"/>
                  <a:gd name="T24" fmla="*/ 240 w 1319"/>
                  <a:gd name="T25" fmla="*/ 151 h 1318"/>
                  <a:gd name="T26" fmla="*/ 345 w 1319"/>
                  <a:gd name="T27" fmla="*/ 79 h 1318"/>
                  <a:gd name="T28" fmla="*/ 463 w 1319"/>
                  <a:gd name="T29" fmla="*/ 30 h 1318"/>
                  <a:gd name="T30" fmla="*/ 592 w 1319"/>
                  <a:gd name="T31" fmla="*/ 3 h 1318"/>
                  <a:gd name="T32" fmla="*/ 727 w 1319"/>
                  <a:gd name="T33" fmla="*/ 3 h 1318"/>
                  <a:gd name="T34" fmla="*/ 855 w 1319"/>
                  <a:gd name="T35" fmla="*/ 30 h 1318"/>
                  <a:gd name="T36" fmla="*/ 973 w 1319"/>
                  <a:gd name="T37" fmla="*/ 79 h 1318"/>
                  <a:gd name="T38" fmla="*/ 1078 w 1319"/>
                  <a:gd name="T39" fmla="*/ 151 h 1318"/>
                  <a:gd name="T40" fmla="*/ 1168 w 1319"/>
                  <a:gd name="T41" fmla="*/ 241 h 1318"/>
                  <a:gd name="T42" fmla="*/ 1240 w 1319"/>
                  <a:gd name="T43" fmla="*/ 345 h 1318"/>
                  <a:gd name="T44" fmla="*/ 1289 w 1319"/>
                  <a:gd name="T45" fmla="*/ 464 h 1318"/>
                  <a:gd name="T46" fmla="*/ 1316 w 1319"/>
                  <a:gd name="T47" fmla="*/ 592 h 1318"/>
                  <a:gd name="T48" fmla="*/ 1316 w 1319"/>
                  <a:gd name="T49" fmla="*/ 727 h 1318"/>
                  <a:gd name="T50" fmla="*/ 1289 w 1319"/>
                  <a:gd name="T51" fmla="*/ 856 h 1318"/>
                  <a:gd name="T52" fmla="*/ 1240 w 1319"/>
                  <a:gd name="T53" fmla="*/ 973 h 1318"/>
                  <a:gd name="T54" fmla="*/ 1168 w 1319"/>
                  <a:gd name="T55" fmla="*/ 1078 h 1318"/>
                  <a:gd name="T56" fmla="*/ 1078 w 1319"/>
                  <a:gd name="T57" fmla="*/ 1168 h 1318"/>
                  <a:gd name="T58" fmla="*/ 973 w 1319"/>
                  <a:gd name="T59" fmla="*/ 1239 h 1318"/>
                  <a:gd name="T60" fmla="*/ 855 w 1319"/>
                  <a:gd name="T61" fmla="*/ 1289 h 1318"/>
                  <a:gd name="T62" fmla="*/ 727 w 1319"/>
                  <a:gd name="T63" fmla="*/ 1315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9" h="1318">
                    <a:moveTo>
                      <a:pt x="659" y="1318"/>
                    </a:moveTo>
                    <a:lnTo>
                      <a:pt x="592" y="1315"/>
                    </a:lnTo>
                    <a:lnTo>
                      <a:pt x="527" y="1305"/>
                    </a:lnTo>
                    <a:lnTo>
                      <a:pt x="463" y="1289"/>
                    </a:lnTo>
                    <a:lnTo>
                      <a:pt x="402" y="1267"/>
                    </a:lnTo>
                    <a:lnTo>
                      <a:pt x="345" y="1239"/>
                    </a:lnTo>
                    <a:lnTo>
                      <a:pt x="290" y="1206"/>
                    </a:lnTo>
                    <a:lnTo>
                      <a:pt x="240" y="1168"/>
                    </a:lnTo>
                    <a:lnTo>
                      <a:pt x="194" y="1125"/>
                    </a:lnTo>
                    <a:lnTo>
                      <a:pt x="151" y="1078"/>
                    </a:lnTo>
                    <a:lnTo>
                      <a:pt x="113" y="1027"/>
                    </a:lnTo>
                    <a:lnTo>
                      <a:pt x="80" y="973"/>
                    </a:lnTo>
                    <a:lnTo>
                      <a:pt x="52" y="915"/>
                    </a:lnTo>
                    <a:lnTo>
                      <a:pt x="30" y="856"/>
                    </a:lnTo>
                    <a:lnTo>
                      <a:pt x="14" y="792"/>
                    </a:lnTo>
                    <a:lnTo>
                      <a:pt x="4" y="727"/>
                    </a:lnTo>
                    <a:lnTo>
                      <a:pt x="0" y="660"/>
                    </a:lnTo>
                    <a:lnTo>
                      <a:pt x="4" y="592"/>
                    </a:lnTo>
                    <a:lnTo>
                      <a:pt x="14" y="527"/>
                    </a:lnTo>
                    <a:lnTo>
                      <a:pt x="30" y="464"/>
                    </a:lnTo>
                    <a:lnTo>
                      <a:pt x="52" y="403"/>
                    </a:lnTo>
                    <a:lnTo>
                      <a:pt x="80" y="345"/>
                    </a:lnTo>
                    <a:lnTo>
                      <a:pt x="113" y="291"/>
                    </a:lnTo>
                    <a:lnTo>
                      <a:pt x="151" y="241"/>
                    </a:lnTo>
                    <a:lnTo>
                      <a:pt x="194" y="193"/>
                    </a:lnTo>
                    <a:lnTo>
                      <a:pt x="240" y="151"/>
                    </a:lnTo>
                    <a:lnTo>
                      <a:pt x="290" y="113"/>
                    </a:lnTo>
                    <a:lnTo>
                      <a:pt x="345" y="79"/>
                    </a:lnTo>
                    <a:lnTo>
                      <a:pt x="402" y="52"/>
                    </a:lnTo>
                    <a:lnTo>
                      <a:pt x="463" y="30"/>
                    </a:lnTo>
                    <a:lnTo>
                      <a:pt x="527" y="14"/>
                    </a:lnTo>
                    <a:lnTo>
                      <a:pt x="592" y="3"/>
                    </a:lnTo>
                    <a:lnTo>
                      <a:pt x="659" y="0"/>
                    </a:lnTo>
                    <a:lnTo>
                      <a:pt x="727" y="3"/>
                    </a:lnTo>
                    <a:lnTo>
                      <a:pt x="791" y="14"/>
                    </a:lnTo>
                    <a:lnTo>
                      <a:pt x="855" y="30"/>
                    </a:lnTo>
                    <a:lnTo>
                      <a:pt x="916" y="52"/>
                    </a:lnTo>
                    <a:lnTo>
                      <a:pt x="973" y="79"/>
                    </a:lnTo>
                    <a:lnTo>
                      <a:pt x="1028" y="113"/>
                    </a:lnTo>
                    <a:lnTo>
                      <a:pt x="1078" y="151"/>
                    </a:lnTo>
                    <a:lnTo>
                      <a:pt x="1125" y="193"/>
                    </a:lnTo>
                    <a:lnTo>
                      <a:pt x="1168" y="241"/>
                    </a:lnTo>
                    <a:lnTo>
                      <a:pt x="1206" y="291"/>
                    </a:lnTo>
                    <a:lnTo>
                      <a:pt x="1240" y="345"/>
                    </a:lnTo>
                    <a:lnTo>
                      <a:pt x="1267" y="403"/>
                    </a:lnTo>
                    <a:lnTo>
                      <a:pt x="1289" y="464"/>
                    </a:lnTo>
                    <a:lnTo>
                      <a:pt x="1305" y="527"/>
                    </a:lnTo>
                    <a:lnTo>
                      <a:pt x="1316" y="592"/>
                    </a:lnTo>
                    <a:lnTo>
                      <a:pt x="1319" y="660"/>
                    </a:lnTo>
                    <a:lnTo>
                      <a:pt x="1316" y="727"/>
                    </a:lnTo>
                    <a:lnTo>
                      <a:pt x="1305" y="792"/>
                    </a:lnTo>
                    <a:lnTo>
                      <a:pt x="1289" y="856"/>
                    </a:lnTo>
                    <a:lnTo>
                      <a:pt x="1267" y="915"/>
                    </a:lnTo>
                    <a:lnTo>
                      <a:pt x="1240" y="973"/>
                    </a:lnTo>
                    <a:lnTo>
                      <a:pt x="1206" y="1027"/>
                    </a:lnTo>
                    <a:lnTo>
                      <a:pt x="1168" y="1078"/>
                    </a:lnTo>
                    <a:lnTo>
                      <a:pt x="1125" y="1125"/>
                    </a:lnTo>
                    <a:lnTo>
                      <a:pt x="1078" y="1168"/>
                    </a:lnTo>
                    <a:lnTo>
                      <a:pt x="1028" y="1206"/>
                    </a:lnTo>
                    <a:lnTo>
                      <a:pt x="973" y="1239"/>
                    </a:lnTo>
                    <a:lnTo>
                      <a:pt x="916" y="1267"/>
                    </a:lnTo>
                    <a:lnTo>
                      <a:pt x="855" y="1289"/>
                    </a:lnTo>
                    <a:lnTo>
                      <a:pt x="791" y="1305"/>
                    </a:lnTo>
                    <a:lnTo>
                      <a:pt x="727" y="1315"/>
                    </a:lnTo>
                    <a:lnTo>
                      <a:pt x="659" y="1318"/>
                    </a:lnTo>
                    <a:close/>
                  </a:path>
                </a:pathLst>
              </a:custGeom>
              <a:solidFill>
                <a:schemeClr val="accent4"/>
              </a:solidFill>
              <a:ln>
                <a:noFill/>
              </a:ln>
              <a:scene3d>
                <a:camera prst="orthographicFront"/>
                <a:lightRig rig="threePt" dir="t"/>
              </a:scene3d>
              <a:sp3d>
                <a:bevelT prst="relaxedInset"/>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8" name="Freeform 37"/>
              <p:cNvSpPr>
                <a:spLocks/>
              </p:cNvSpPr>
              <p:nvPr/>
            </p:nvSpPr>
            <p:spPr bwMode="auto">
              <a:xfrm>
                <a:off x="5511076" y="5172595"/>
                <a:ext cx="240393" cy="239621"/>
              </a:xfrm>
              <a:custGeom>
                <a:avLst/>
                <a:gdLst>
                  <a:gd name="T0" fmla="*/ 279 w 623"/>
                  <a:gd name="T1" fmla="*/ 620 h 622"/>
                  <a:gd name="T2" fmla="*/ 219 w 623"/>
                  <a:gd name="T3" fmla="*/ 608 h 622"/>
                  <a:gd name="T4" fmla="*/ 162 w 623"/>
                  <a:gd name="T5" fmla="*/ 584 h 622"/>
                  <a:gd name="T6" fmla="*/ 113 w 623"/>
                  <a:gd name="T7" fmla="*/ 550 h 622"/>
                  <a:gd name="T8" fmla="*/ 71 w 623"/>
                  <a:gd name="T9" fmla="*/ 509 h 622"/>
                  <a:gd name="T10" fmla="*/ 38 w 623"/>
                  <a:gd name="T11" fmla="*/ 459 h 622"/>
                  <a:gd name="T12" fmla="*/ 14 w 623"/>
                  <a:gd name="T13" fmla="*/ 404 h 622"/>
                  <a:gd name="T14" fmla="*/ 1 w 623"/>
                  <a:gd name="T15" fmla="*/ 343 h 622"/>
                  <a:gd name="T16" fmla="*/ 1 w 623"/>
                  <a:gd name="T17" fmla="*/ 280 h 622"/>
                  <a:gd name="T18" fmla="*/ 14 w 623"/>
                  <a:gd name="T19" fmla="*/ 219 h 622"/>
                  <a:gd name="T20" fmla="*/ 38 w 623"/>
                  <a:gd name="T21" fmla="*/ 163 h 622"/>
                  <a:gd name="T22" fmla="*/ 71 w 623"/>
                  <a:gd name="T23" fmla="*/ 113 h 622"/>
                  <a:gd name="T24" fmla="*/ 113 w 623"/>
                  <a:gd name="T25" fmla="*/ 71 h 622"/>
                  <a:gd name="T26" fmla="*/ 162 w 623"/>
                  <a:gd name="T27" fmla="*/ 38 h 622"/>
                  <a:gd name="T28" fmla="*/ 219 w 623"/>
                  <a:gd name="T29" fmla="*/ 14 h 622"/>
                  <a:gd name="T30" fmla="*/ 279 w 623"/>
                  <a:gd name="T31" fmla="*/ 1 h 622"/>
                  <a:gd name="T32" fmla="*/ 343 w 623"/>
                  <a:gd name="T33" fmla="*/ 1 h 622"/>
                  <a:gd name="T34" fmla="*/ 403 w 623"/>
                  <a:gd name="T35" fmla="*/ 14 h 622"/>
                  <a:gd name="T36" fmla="*/ 460 w 623"/>
                  <a:gd name="T37" fmla="*/ 38 h 622"/>
                  <a:gd name="T38" fmla="*/ 509 w 623"/>
                  <a:gd name="T39" fmla="*/ 71 h 622"/>
                  <a:gd name="T40" fmla="*/ 552 w 623"/>
                  <a:gd name="T41" fmla="*/ 113 h 622"/>
                  <a:gd name="T42" fmla="*/ 585 w 623"/>
                  <a:gd name="T43" fmla="*/ 163 h 622"/>
                  <a:gd name="T44" fmla="*/ 609 w 623"/>
                  <a:gd name="T45" fmla="*/ 219 h 622"/>
                  <a:gd name="T46" fmla="*/ 622 w 623"/>
                  <a:gd name="T47" fmla="*/ 280 h 622"/>
                  <a:gd name="T48" fmla="*/ 622 w 623"/>
                  <a:gd name="T49" fmla="*/ 343 h 622"/>
                  <a:gd name="T50" fmla="*/ 609 w 623"/>
                  <a:gd name="T51" fmla="*/ 404 h 622"/>
                  <a:gd name="T52" fmla="*/ 585 w 623"/>
                  <a:gd name="T53" fmla="*/ 459 h 622"/>
                  <a:gd name="T54" fmla="*/ 552 w 623"/>
                  <a:gd name="T55" fmla="*/ 509 h 622"/>
                  <a:gd name="T56" fmla="*/ 509 w 623"/>
                  <a:gd name="T57" fmla="*/ 550 h 622"/>
                  <a:gd name="T58" fmla="*/ 460 w 623"/>
                  <a:gd name="T59" fmla="*/ 584 h 622"/>
                  <a:gd name="T60" fmla="*/ 403 w 623"/>
                  <a:gd name="T61" fmla="*/ 608 h 622"/>
                  <a:gd name="T62" fmla="*/ 343 w 623"/>
                  <a:gd name="T63" fmla="*/ 62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3" h="622">
                    <a:moveTo>
                      <a:pt x="311" y="622"/>
                    </a:moveTo>
                    <a:lnTo>
                      <a:pt x="279" y="620"/>
                    </a:lnTo>
                    <a:lnTo>
                      <a:pt x="249" y="616"/>
                    </a:lnTo>
                    <a:lnTo>
                      <a:pt x="219" y="608"/>
                    </a:lnTo>
                    <a:lnTo>
                      <a:pt x="190" y="597"/>
                    </a:lnTo>
                    <a:lnTo>
                      <a:pt x="162" y="584"/>
                    </a:lnTo>
                    <a:lnTo>
                      <a:pt x="137" y="569"/>
                    </a:lnTo>
                    <a:lnTo>
                      <a:pt x="113" y="550"/>
                    </a:lnTo>
                    <a:lnTo>
                      <a:pt x="91" y="531"/>
                    </a:lnTo>
                    <a:lnTo>
                      <a:pt x="71" y="509"/>
                    </a:lnTo>
                    <a:lnTo>
                      <a:pt x="53" y="485"/>
                    </a:lnTo>
                    <a:lnTo>
                      <a:pt x="38" y="459"/>
                    </a:lnTo>
                    <a:lnTo>
                      <a:pt x="24" y="432"/>
                    </a:lnTo>
                    <a:lnTo>
                      <a:pt x="14" y="404"/>
                    </a:lnTo>
                    <a:lnTo>
                      <a:pt x="6" y="374"/>
                    </a:lnTo>
                    <a:lnTo>
                      <a:pt x="1" y="343"/>
                    </a:lnTo>
                    <a:lnTo>
                      <a:pt x="0" y="312"/>
                    </a:lnTo>
                    <a:lnTo>
                      <a:pt x="1" y="280"/>
                    </a:lnTo>
                    <a:lnTo>
                      <a:pt x="6" y="248"/>
                    </a:lnTo>
                    <a:lnTo>
                      <a:pt x="14" y="219"/>
                    </a:lnTo>
                    <a:lnTo>
                      <a:pt x="24" y="190"/>
                    </a:lnTo>
                    <a:lnTo>
                      <a:pt x="38" y="163"/>
                    </a:lnTo>
                    <a:lnTo>
                      <a:pt x="53" y="137"/>
                    </a:lnTo>
                    <a:lnTo>
                      <a:pt x="71" y="113"/>
                    </a:lnTo>
                    <a:lnTo>
                      <a:pt x="91" y="91"/>
                    </a:lnTo>
                    <a:lnTo>
                      <a:pt x="113" y="71"/>
                    </a:lnTo>
                    <a:lnTo>
                      <a:pt x="137" y="53"/>
                    </a:lnTo>
                    <a:lnTo>
                      <a:pt x="162" y="38"/>
                    </a:lnTo>
                    <a:lnTo>
                      <a:pt x="190" y="24"/>
                    </a:lnTo>
                    <a:lnTo>
                      <a:pt x="219" y="14"/>
                    </a:lnTo>
                    <a:lnTo>
                      <a:pt x="249" y="6"/>
                    </a:lnTo>
                    <a:lnTo>
                      <a:pt x="279" y="1"/>
                    </a:lnTo>
                    <a:lnTo>
                      <a:pt x="311" y="0"/>
                    </a:lnTo>
                    <a:lnTo>
                      <a:pt x="343" y="1"/>
                    </a:lnTo>
                    <a:lnTo>
                      <a:pt x="373" y="6"/>
                    </a:lnTo>
                    <a:lnTo>
                      <a:pt x="403" y="14"/>
                    </a:lnTo>
                    <a:lnTo>
                      <a:pt x="432" y="24"/>
                    </a:lnTo>
                    <a:lnTo>
                      <a:pt x="460" y="38"/>
                    </a:lnTo>
                    <a:lnTo>
                      <a:pt x="485" y="53"/>
                    </a:lnTo>
                    <a:lnTo>
                      <a:pt x="509" y="71"/>
                    </a:lnTo>
                    <a:lnTo>
                      <a:pt x="531" y="91"/>
                    </a:lnTo>
                    <a:lnTo>
                      <a:pt x="552" y="113"/>
                    </a:lnTo>
                    <a:lnTo>
                      <a:pt x="570" y="137"/>
                    </a:lnTo>
                    <a:lnTo>
                      <a:pt x="585" y="163"/>
                    </a:lnTo>
                    <a:lnTo>
                      <a:pt x="599" y="190"/>
                    </a:lnTo>
                    <a:lnTo>
                      <a:pt x="609" y="219"/>
                    </a:lnTo>
                    <a:lnTo>
                      <a:pt x="616" y="248"/>
                    </a:lnTo>
                    <a:lnTo>
                      <a:pt x="622" y="280"/>
                    </a:lnTo>
                    <a:lnTo>
                      <a:pt x="623" y="312"/>
                    </a:lnTo>
                    <a:lnTo>
                      <a:pt x="622" y="343"/>
                    </a:lnTo>
                    <a:lnTo>
                      <a:pt x="616" y="374"/>
                    </a:lnTo>
                    <a:lnTo>
                      <a:pt x="609" y="404"/>
                    </a:lnTo>
                    <a:lnTo>
                      <a:pt x="599" y="432"/>
                    </a:lnTo>
                    <a:lnTo>
                      <a:pt x="585" y="459"/>
                    </a:lnTo>
                    <a:lnTo>
                      <a:pt x="570" y="485"/>
                    </a:lnTo>
                    <a:lnTo>
                      <a:pt x="552" y="509"/>
                    </a:lnTo>
                    <a:lnTo>
                      <a:pt x="531" y="531"/>
                    </a:lnTo>
                    <a:lnTo>
                      <a:pt x="509" y="550"/>
                    </a:lnTo>
                    <a:lnTo>
                      <a:pt x="485" y="569"/>
                    </a:lnTo>
                    <a:lnTo>
                      <a:pt x="460" y="584"/>
                    </a:lnTo>
                    <a:lnTo>
                      <a:pt x="432" y="597"/>
                    </a:lnTo>
                    <a:lnTo>
                      <a:pt x="403" y="608"/>
                    </a:lnTo>
                    <a:lnTo>
                      <a:pt x="373" y="616"/>
                    </a:lnTo>
                    <a:lnTo>
                      <a:pt x="343" y="620"/>
                    </a:lnTo>
                    <a:lnTo>
                      <a:pt x="311" y="622"/>
                    </a:lnTo>
                    <a:close/>
                  </a:path>
                </a:pathLst>
              </a:custGeom>
              <a:solidFill>
                <a:schemeClr val="bg1"/>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42"/>
              <p:cNvSpPr>
                <a:spLocks/>
              </p:cNvSpPr>
              <p:nvPr/>
            </p:nvSpPr>
            <p:spPr bwMode="auto">
              <a:xfrm>
                <a:off x="5598911" y="5259661"/>
                <a:ext cx="64721" cy="65492"/>
              </a:xfrm>
              <a:custGeom>
                <a:avLst/>
                <a:gdLst>
                  <a:gd name="T0" fmla="*/ 84 w 168"/>
                  <a:gd name="T1" fmla="*/ 169 h 169"/>
                  <a:gd name="T2" fmla="*/ 101 w 168"/>
                  <a:gd name="T3" fmla="*/ 168 h 169"/>
                  <a:gd name="T4" fmla="*/ 117 w 168"/>
                  <a:gd name="T5" fmla="*/ 162 h 169"/>
                  <a:gd name="T6" fmla="*/ 131 w 168"/>
                  <a:gd name="T7" fmla="*/ 154 h 169"/>
                  <a:gd name="T8" fmla="*/ 144 w 168"/>
                  <a:gd name="T9" fmla="*/ 144 h 169"/>
                  <a:gd name="T10" fmla="*/ 154 w 168"/>
                  <a:gd name="T11" fmla="*/ 132 h 169"/>
                  <a:gd name="T12" fmla="*/ 161 w 168"/>
                  <a:gd name="T13" fmla="*/ 117 h 169"/>
                  <a:gd name="T14" fmla="*/ 167 w 168"/>
                  <a:gd name="T15" fmla="*/ 102 h 169"/>
                  <a:gd name="T16" fmla="*/ 168 w 168"/>
                  <a:gd name="T17" fmla="*/ 85 h 169"/>
                  <a:gd name="T18" fmla="*/ 167 w 168"/>
                  <a:gd name="T19" fmla="*/ 68 h 169"/>
                  <a:gd name="T20" fmla="*/ 161 w 168"/>
                  <a:gd name="T21" fmla="*/ 51 h 169"/>
                  <a:gd name="T22" fmla="*/ 154 w 168"/>
                  <a:gd name="T23" fmla="*/ 38 h 169"/>
                  <a:gd name="T24" fmla="*/ 144 w 168"/>
                  <a:gd name="T25" fmla="*/ 25 h 169"/>
                  <a:gd name="T26" fmla="*/ 131 w 168"/>
                  <a:gd name="T27" fmla="*/ 15 h 169"/>
                  <a:gd name="T28" fmla="*/ 117 w 168"/>
                  <a:gd name="T29" fmla="*/ 6 h 169"/>
                  <a:gd name="T30" fmla="*/ 101 w 168"/>
                  <a:gd name="T31" fmla="*/ 1 h 169"/>
                  <a:gd name="T32" fmla="*/ 84 w 168"/>
                  <a:gd name="T33" fmla="*/ 0 h 169"/>
                  <a:gd name="T34" fmla="*/ 67 w 168"/>
                  <a:gd name="T35" fmla="*/ 1 h 169"/>
                  <a:gd name="T36" fmla="*/ 52 w 168"/>
                  <a:gd name="T37" fmla="*/ 6 h 169"/>
                  <a:gd name="T38" fmla="*/ 37 w 168"/>
                  <a:gd name="T39" fmla="*/ 15 h 169"/>
                  <a:gd name="T40" fmla="*/ 25 w 168"/>
                  <a:gd name="T41" fmla="*/ 25 h 169"/>
                  <a:gd name="T42" fmla="*/ 15 w 168"/>
                  <a:gd name="T43" fmla="*/ 38 h 169"/>
                  <a:gd name="T44" fmla="*/ 7 w 168"/>
                  <a:gd name="T45" fmla="*/ 51 h 169"/>
                  <a:gd name="T46" fmla="*/ 1 w 168"/>
                  <a:gd name="T47" fmla="*/ 68 h 169"/>
                  <a:gd name="T48" fmla="*/ 0 w 168"/>
                  <a:gd name="T49" fmla="*/ 85 h 169"/>
                  <a:gd name="T50" fmla="*/ 1 w 168"/>
                  <a:gd name="T51" fmla="*/ 102 h 169"/>
                  <a:gd name="T52" fmla="*/ 7 w 168"/>
                  <a:gd name="T53" fmla="*/ 117 h 169"/>
                  <a:gd name="T54" fmla="*/ 15 w 168"/>
                  <a:gd name="T55" fmla="*/ 132 h 169"/>
                  <a:gd name="T56" fmla="*/ 25 w 168"/>
                  <a:gd name="T57" fmla="*/ 144 h 169"/>
                  <a:gd name="T58" fmla="*/ 37 w 168"/>
                  <a:gd name="T59" fmla="*/ 154 h 169"/>
                  <a:gd name="T60" fmla="*/ 52 w 168"/>
                  <a:gd name="T61" fmla="*/ 162 h 169"/>
                  <a:gd name="T62" fmla="*/ 67 w 168"/>
                  <a:gd name="T63" fmla="*/ 168 h 169"/>
                  <a:gd name="T64" fmla="*/ 84 w 168"/>
                  <a:gd name="T65"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84" y="169"/>
                    </a:moveTo>
                    <a:lnTo>
                      <a:pt x="101" y="168"/>
                    </a:lnTo>
                    <a:lnTo>
                      <a:pt x="117" y="162"/>
                    </a:lnTo>
                    <a:lnTo>
                      <a:pt x="131" y="154"/>
                    </a:lnTo>
                    <a:lnTo>
                      <a:pt x="144" y="144"/>
                    </a:lnTo>
                    <a:lnTo>
                      <a:pt x="154" y="132"/>
                    </a:lnTo>
                    <a:lnTo>
                      <a:pt x="161" y="117"/>
                    </a:lnTo>
                    <a:lnTo>
                      <a:pt x="167" y="102"/>
                    </a:lnTo>
                    <a:lnTo>
                      <a:pt x="168" y="85"/>
                    </a:lnTo>
                    <a:lnTo>
                      <a:pt x="167" y="68"/>
                    </a:lnTo>
                    <a:lnTo>
                      <a:pt x="161" y="51"/>
                    </a:lnTo>
                    <a:lnTo>
                      <a:pt x="154" y="38"/>
                    </a:lnTo>
                    <a:lnTo>
                      <a:pt x="144" y="25"/>
                    </a:lnTo>
                    <a:lnTo>
                      <a:pt x="131" y="15"/>
                    </a:lnTo>
                    <a:lnTo>
                      <a:pt x="117" y="6"/>
                    </a:lnTo>
                    <a:lnTo>
                      <a:pt x="101" y="1"/>
                    </a:lnTo>
                    <a:lnTo>
                      <a:pt x="84" y="0"/>
                    </a:lnTo>
                    <a:lnTo>
                      <a:pt x="67" y="1"/>
                    </a:lnTo>
                    <a:lnTo>
                      <a:pt x="52" y="6"/>
                    </a:lnTo>
                    <a:lnTo>
                      <a:pt x="37" y="15"/>
                    </a:lnTo>
                    <a:lnTo>
                      <a:pt x="25" y="25"/>
                    </a:lnTo>
                    <a:lnTo>
                      <a:pt x="15" y="38"/>
                    </a:lnTo>
                    <a:lnTo>
                      <a:pt x="7" y="51"/>
                    </a:lnTo>
                    <a:lnTo>
                      <a:pt x="1" y="68"/>
                    </a:lnTo>
                    <a:lnTo>
                      <a:pt x="0" y="85"/>
                    </a:lnTo>
                    <a:lnTo>
                      <a:pt x="1" y="102"/>
                    </a:lnTo>
                    <a:lnTo>
                      <a:pt x="7" y="117"/>
                    </a:lnTo>
                    <a:lnTo>
                      <a:pt x="15" y="132"/>
                    </a:lnTo>
                    <a:lnTo>
                      <a:pt x="25" y="144"/>
                    </a:lnTo>
                    <a:lnTo>
                      <a:pt x="37" y="154"/>
                    </a:lnTo>
                    <a:lnTo>
                      <a:pt x="52" y="162"/>
                    </a:lnTo>
                    <a:lnTo>
                      <a:pt x="67" y="168"/>
                    </a:lnTo>
                    <a:lnTo>
                      <a:pt x="84" y="16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0" name="Freeform 43"/>
              <p:cNvSpPr>
                <a:spLocks/>
              </p:cNvSpPr>
              <p:nvPr/>
            </p:nvSpPr>
            <p:spPr bwMode="auto">
              <a:xfrm>
                <a:off x="5612780" y="5195710"/>
                <a:ext cx="36983" cy="36983"/>
              </a:xfrm>
              <a:custGeom>
                <a:avLst/>
                <a:gdLst>
                  <a:gd name="T0" fmla="*/ 47 w 95"/>
                  <a:gd name="T1" fmla="*/ 95 h 95"/>
                  <a:gd name="T2" fmla="*/ 56 w 95"/>
                  <a:gd name="T3" fmla="*/ 94 h 95"/>
                  <a:gd name="T4" fmla="*/ 65 w 95"/>
                  <a:gd name="T5" fmla="*/ 92 h 95"/>
                  <a:gd name="T6" fmla="*/ 73 w 95"/>
                  <a:gd name="T7" fmla="*/ 87 h 95"/>
                  <a:gd name="T8" fmla="*/ 82 w 95"/>
                  <a:gd name="T9" fmla="*/ 82 h 95"/>
                  <a:gd name="T10" fmla="*/ 87 w 95"/>
                  <a:gd name="T11" fmla="*/ 75 h 95"/>
                  <a:gd name="T12" fmla="*/ 92 w 95"/>
                  <a:gd name="T13" fmla="*/ 67 h 95"/>
                  <a:gd name="T14" fmla="*/ 94 w 95"/>
                  <a:gd name="T15" fmla="*/ 57 h 95"/>
                  <a:gd name="T16" fmla="*/ 95 w 95"/>
                  <a:gd name="T17" fmla="*/ 48 h 95"/>
                  <a:gd name="T18" fmla="*/ 94 w 95"/>
                  <a:gd name="T19" fmla="*/ 39 h 95"/>
                  <a:gd name="T20" fmla="*/ 92 w 95"/>
                  <a:gd name="T21" fmla="*/ 30 h 95"/>
                  <a:gd name="T22" fmla="*/ 87 w 95"/>
                  <a:gd name="T23" fmla="*/ 22 h 95"/>
                  <a:gd name="T24" fmla="*/ 82 w 95"/>
                  <a:gd name="T25" fmla="*/ 14 h 95"/>
                  <a:gd name="T26" fmla="*/ 73 w 95"/>
                  <a:gd name="T27" fmla="*/ 8 h 95"/>
                  <a:gd name="T28" fmla="*/ 65 w 95"/>
                  <a:gd name="T29" fmla="*/ 3 h 95"/>
                  <a:gd name="T30" fmla="*/ 56 w 95"/>
                  <a:gd name="T31" fmla="*/ 1 h 95"/>
                  <a:gd name="T32" fmla="*/ 47 w 95"/>
                  <a:gd name="T33" fmla="*/ 0 h 95"/>
                  <a:gd name="T34" fmla="*/ 38 w 95"/>
                  <a:gd name="T35" fmla="*/ 1 h 95"/>
                  <a:gd name="T36" fmla="*/ 29 w 95"/>
                  <a:gd name="T37" fmla="*/ 3 h 95"/>
                  <a:gd name="T38" fmla="*/ 20 w 95"/>
                  <a:gd name="T39" fmla="*/ 8 h 95"/>
                  <a:gd name="T40" fmla="*/ 14 w 95"/>
                  <a:gd name="T41" fmla="*/ 14 h 95"/>
                  <a:gd name="T42" fmla="*/ 8 w 95"/>
                  <a:gd name="T43" fmla="*/ 22 h 95"/>
                  <a:gd name="T44" fmla="*/ 3 w 95"/>
                  <a:gd name="T45" fmla="*/ 30 h 95"/>
                  <a:gd name="T46" fmla="*/ 1 w 95"/>
                  <a:gd name="T47" fmla="*/ 39 h 95"/>
                  <a:gd name="T48" fmla="*/ 0 w 95"/>
                  <a:gd name="T49" fmla="*/ 48 h 95"/>
                  <a:gd name="T50" fmla="*/ 1 w 95"/>
                  <a:gd name="T51" fmla="*/ 57 h 95"/>
                  <a:gd name="T52" fmla="*/ 3 w 95"/>
                  <a:gd name="T53" fmla="*/ 67 h 95"/>
                  <a:gd name="T54" fmla="*/ 8 w 95"/>
                  <a:gd name="T55" fmla="*/ 75 h 95"/>
                  <a:gd name="T56" fmla="*/ 14 w 95"/>
                  <a:gd name="T57" fmla="*/ 82 h 95"/>
                  <a:gd name="T58" fmla="*/ 20 w 95"/>
                  <a:gd name="T59" fmla="*/ 87 h 95"/>
                  <a:gd name="T60" fmla="*/ 29 w 95"/>
                  <a:gd name="T61" fmla="*/ 92 h 95"/>
                  <a:gd name="T62" fmla="*/ 38 w 95"/>
                  <a:gd name="T63" fmla="*/ 94 h 95"/>
                  <a:gd name="T64" fmla="*/ 47 w 95"/>
                  <a:gd name="T6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95"/>
                    </a:moveTo>
                    <a:lnTo>
                      <a:pt x="56" y="94"/>
                    </a:lnTo>
                    <a:lnTo>
                      <a:pt x="65" y="92"/>
                    </a:lnTo>
                    <a:lnTo>
                      <a:pt x="73" y="87"/>
                    </a:lnTo>
                    <a:lnTo>
                      <a:pt x="82" y="82"/>
                    </a:lnTo>
                    <a:lnTo>
                      <a:pt x="87" y="75"/>
                    </a:lnTo>
                    <a:lnTo>
                      <a:pt x="92" y="67"/>
                    </a:lnTo>
                    <a:lnTo>
                      <a:pt x="94" y="57"/>
                    </a:lnTo>
                    <a:lnTo>
                      <a:pt x="95" y="48"/>
                    </a:lnTo>
                    <a:lnTo>
                      <a:pt x="94" y="39"/>
                    </a:lnTo>
                    <a:lnTo>
                      <a:pt x="92" y="30"/>
                    </a:lnTo>
                    <a:lnTo>
                      <a:pt x="87" y="22"/>
                    </a:lnTo>
                    <a:lnTo>
                      <a:pt x="82" y="14"/>
                    </a:lnTo>
                    <a:lnTo>
                      <a:pt x="73" y="8"/>
                    </a:lnTo>
                    <a:lnTo>
                      <a:pt x="65" y="3"/>
                    </a:lnTo>
                    <a:lnTo>
                      <a:pt x="56" y="1"/>
                    </a:lnTo>
                    <a:lnTo>
                      <a:pt x="47" y="0"/>
                    </a:lnTo>
                    <a:lnTo>
                      <a:pt x="38" y="1"/>
                    </a:lnTo>
                    <a:lnTo>
                      <a:pt x="29" y="3"/>
                    </a:lnTo>
                    <a:lnTo>
                      <a:pt x="20" y="8"/>
                    </a:lnTo>
                    <a:lnTo>
                      <a:pt x="14" y="14"/>
                    </a:lnTo>
                    <a:lnTo>
                      <a:pt x="8" y="22"/>
                    </a:lnTo>
                    <a:lnTo>
                      <a:pt x="3" y="30"/>
                    </a:lnTo>
                    <a:lnTo>
                      <a:pt x="1" y="39"/>
                    </a:lnTo>
                    <a:lnTo>
                      <a:pt x="0" y="48"/>
                    </a:lnTo>
                    <a:lnTo>
                      <a:pt x="1" y="57"/>
                    </a:lnTo>
                    <a:lnTo>
                      <a:pt x="3" y="67"/>
                    </a:lnTo>
                    <a:lnTo>
                      <a:pt x="8" y="75"/>
                    </a:lnTo>
                    <a:lnTo>
                      <a:pt x="14" y="82"/>
                    </a:lnTo>
                    <a:lnTo>
                      <a:pt x="20" y="87"/>
                    </a:lnTo>
                    <a:lnTo>
                      <a:pt x="29" y="92"/>
                    </a:lnTo>
                    <a:lnTo>
                      <a:pt x="38" y="94"/>
                    </a:lnTo>
                    <a:lnTo>
                      <a:pt x="47" y="9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1" name="Freeform 44"/>
              <p:cNvSpPr>
                <a:spLocks/>
              </p:cNvSpPr>
              <p:nvPr/>
            </p:nvSpPr>
            <p:spPr bwMode="auto">
              <a:xfrm>
                <a:off x="5545747" y="5235005"/>
                <a:ext cx="36213" cy="36983"/>
              </a:xfrm>
              <a:custGeom>
                <a:avLst/>
                <a:gdLst>
                  <a:gd name="T0" fmla="*/ 88 w 94"/>
                  <a:gd name="T1" fmla="*/ 71 h 96"/>
                  <a:gd name="T2" fmla="*/ 94 w 94"/>
                  <a:gd name="T3" fmla="*/ 53 h 96"/>
                  <a:gd name="T4" fmla="*/ 93 w 94"/>
                  <a:gd name="T5" fmla="*/ 36 h 96"/>
                  <a:gd name="T6" fmla="*/ 85 w 94"/>
                  <a:gd name="T7" fmla="*/ 20 h 96"/>
                  <a:gd name="T8" fmla="*/ 71 w 94"/>
                  <a:gd name="T9" fmla="*/ 7 h 96"/>
                  <a:gd name="T10" fmla="*/ 62 w 94"/>
                  <a:gd name="T11" fmla="*/ 2 h 96"/>
                  <a:gd name="T12" fmla="*/ 53 w 94"/>
                  <a:gd name="T13" fmla="*/ 0 h 96"/>
                  <a:gd name="T14" fmla="*/ 43 w 94"/>
                  <a:gd name="T15" fmla="*/ 0 h 96"/>
                  <a:gd name="T16" fmla="*/ 35 w 94"/>
                  <a:gd name="T17" fmla="*/ 1 h 96"/>
                  <a:gd name="T18" fmla="*/ 26 w 94"/>
                  <a:gd name="T19" fmla="*/ 5 h 96"/>
                  <a:gd name="T20" fmla="*/ 18 w 94"/>
                  <a:gd name="T21" fmla="*/ 10 h 96"/>
                  <a:gd name="T22" fmla="*/ 11 w 94"/>
                  <a:gd name="T23" fmla="*/ 16 h 96"/>
                  <a:gd name="T24" fmla="*/ 5 w 94"/>
                  <a:gd name="T25" fmla="*/ 24 h 96"/>
                  <a:gd name="T26" fmla="*/ 0 w 94"/>
                  <a:gd name="T27" fmla="*/ 43 h 96"/>
                  <a:gd name="T28" fmla="*/ 1 w 94"/>
                  <a:gd name="T29" fmla="*/ 60 h 96"/>
                  <a:gd name="T30" fmla="*/ 9 w 94"/>
                  <a:gd name="T31" fmla="*/ 76 h 96"/>
                  <a:gd name="T32" fmla="*/ 23 w 94"/>
                  <a:gd name="T33" fmla="*/ 89 h 96"/>
                  <a:gd name="T34" fmla="*/ 32 w 94"/>
                  <a:gd name="T35" fmla="*/ 93 h 96"/>
                  <a:gd name="T36" fmla="*/ 41 w 94"/>
                  <a:gd name="T37" fmla="*/ 96 h 96"/>
                  <a:gd name="T38" fmla="*/ 50 w 94"/>
                  <a:gd name="T39" fmla="*/ 96 h 96"/>
                  <a:gd name="T40" fmla="*/ 60 w 94"/>
                  <a:gd name="T41" fmla="*/ 93 h 96"/>
                  <a:gd name="T42" fmla="*/ 68 w 94"/>
                  <a:gd name="T43" fmla="*/ 91 h 96"/>
                  <a:gd name="T44" fmla="*/ 76 w 94"/>
                  <a:gd name="T45" fmla="*/ 85 h 96"/>
                  <a:gd name="T46" fmla="*/ 83 w 94"/>
                  <a:gd name="T47" fmla="*/ 80 h 96"/>
                  <a:gd name="T48" fmla="*/ 88 w 94"/>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6">
                    <a:moveTo>
                      <a:pt x="88" y="71"/>
                    </a:moveTo>
                    <a:lnTo>
                      <a:pt x="94" y="53"/>
                    </a:lnTo>
                    <a:lnTo>
                      <a:pt x="93" y="36"/>
                    </a:lnTo>
                    <a:lnTo>
                      <a:pt x="85" y="20"/>
                    </a:lnTo>
                    <a:lnTo>
                      <a:pt x="71" y="7"/>
                    </a:lnTo>
                    <a:lnTo>
                      <a:pt x="62" y="2"/>
                    </a:lnTo>
                    <a:lnTo>
                      <a:pt x="53" y="0"/>
                    </a:lnTo>
                    <a:lnTo>
                      <a:pt x="43" y="0"/>
                    </a:lnTo>
                    <a:lnTo>
                      <a:pt x="35" y="1"/>
                    </a:lnTo>
                    <a:lnTo>
                      <a:pt x="26" y="5"/>
                    </a:lnTo>
                    <a:lnTo>
                      <a:pt x="18" y="10"/>
                    </a:lnTo>
                    <a:lnTo>
                      <a:pt x="11" y="16"/>
                    </a:lnTo>
                    <a:lnTo>
                      <a:pt x="5" y="24"/>
                    </a:lnTo>
                    <a:lnTo>
                      <a:pt x="0" y="43"/>
                    </a:lnTo>
                    <a:lnTo>
                      <a:pt x="1" y="60"/>
                    </a:lnTo>
                    <a:lnTo>
                      <a:pt x="9" y="76"/>
                    </a:lnTo>
                    <a:lnTo>
                      <a:pt x="23" y="89"/>
                    </a:lnTo>
                    <a:lnTo>
                      <a:pt x="32" y="93"/>
                    </a:lnTo>
                    <a:lnTo>
                      <a:pt x="41" y="96"/>
                    </a:lnTo>
                    <a:lnTo>
                      <a:pt x="50" y="96"/>
                    </a:lnTo>
                    <a:lnTo>
                      <a:pt x="60" y="93"/>
                    </a:lnTo>
                    <a:lnTo>
                      <a:pt x="68" y="91"/>
                    </a:lnTo>
                    <a:lnTo>
                      <a:pt x="76" y="85"/>
                    </a:lnTo>
                    <a:lnTo>
                      <a:pt x="83" y="80"/>
                    </a:lnTo>
                    <a:lnTo>
                      <a:pt x="88"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2" name="Freeform 45"/>
              <p:cNvSpPr>
                <a:spLocks/>
              </p:cNvSpPr>
              <p:nvPr/>
            </p:nvSpPr>
            <p:spPr bwMode="auto">
              <a:xfrm>
                <a:off x="5545747" y="5312824"/>
                <a:ext cx="36213" cy="36983"/>
              </a:xfrm>
              <a:custGeom>
                <a:avLst/>
                <a:gdLst>
                  <a:gd name="T0" fmla="*/ 88 w 94"/>
                  <a:gd name="T1" fmla="*/ 23 h 95"/>
                  <a:gd name="T2" fmla="*/ 83 w 94"/>
                  <a:gd name="T3" fmla="*/ 15 h 95"/>
                  <a:gd name="T4" fmla="*/ 76 w 94"/>
                  <a:gd name="T5" fmla="*/ 9 h 95"/>
                  <a:gd name="T6" fmla="*/ 68 w 94"/>
                  <a:gd name="T7" fmla="*/ 4 h 95"/>
                  <a:gd name="T8" fmla="*/ 60 w 94"/>
                  <a:gd name="T9" fmla="*/ 1 h 95"/>
                  <a:gd name="T10" fmla="*/ 50 w 94"/>
                  <a:gd name="T11" fmla="*/ 0 h 95"/>
                  <a:gd name="T12" fmla="*/ 41 w 94"/>
                  <a:gd name="T13" fmla="*/ 0 h 95"/>
                  <a:gd name="T14" fmla="*/ 32 w 94"/>
                  <a:gd name="T15" fmla="*/ 2 h 95"/>
                  <a:gd name="T16" fmla="*/ 23 w 94"/>
                  <a:gd name="T17" fmla="*/ 6 h 95"/>
                  <a:gd name="T18" fmla="*/ 9 w 94"/>
                  <a:gd name="T19" fmla="*/ 18 h 95"/>
                  <a:gd name="T20" fmla="*/ 1 w 94"/>
                  <a:gd name="T21" fmla="*/ 34 h 95"/>
                  <a:gd name="T22" fmla="*/ 0 w 94"/>
                  <a:gd name="T23" fmla="*/ 53 h 95"/>
                  <a:gd name="T24" fmla="*/ 5 w 94"/>
                  <a:gd name="T25" fmla="*/ 71 h 95"/>
                  <a:gd name="T26" fmla="*/ 11 w 94"/>
                  <a:gd name="T27" fmla="*/ 79 h 95"/>
                  <a:gd name="T28" fmla="*/ 18 w 94"/>
                  <a:gd name="T29" fmla="*/ 85 h 95"/>
                  <a:gd name="T30" fmla="*/ 26 w 94"/>
                  <a:gd name="T31" fmla="*/ 91 h 95"/>
                  <a:gd name="T32" fmla="*/ 34 w 94"/>
                  <a:gd name="T33" fmla="*/ 93 h 95"/>
                  <a:gd name="T34" fmla="*/ 43 w 94"/>
                  <a:gd name="T35" fmla="*/ 95 h 95"/>
                  <a:gd name="T36" fmla="*/ 53 w 94"/>
                  <a:gd name="T37" fmla="*/ 95 h 95"/>
                  <a:gd name="T38" fmla="*/ 62 w 94"/>
                  <a:gd name="T39" fmla="*/ 93 h 95"/>
                  <a:gd name="T40" fmla="*/ 71 w 94"/>
                  <a:gd name="T41" fmla="*/ 88 h 95"/>
                  <a:gd name="T42" fmla="*/ 85 w 94"/>
                  <a:gd name="T43" fmla="*/ 76 h 95"/>
                  <a:gd name="T44" fmla="*/ 93 w 94"/>
                  <a:gd name="T45" fmla="*/ 60 h 95"/>
                  <a:gd name="T46" fmla="*/ 94 w 94"/>
                  <a:gd name="T47" fmla="*/ 41 h 95"/>
                  <a:gd name="T48" fmla="*/ 88 w 94"/>
                  <a:gd name="T49" fmla="*/ 2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5">
                    <a:moveTo>
                      <a:pt x="88" y="23"/>
                    </a:moveTo>
                    <a:lnTo>
                      <a:pt x="83" y="15"/>
                    </a:lnTo>
                    <a:lnTo>
                      <a:pt x="76" y="9"/>
                    </a:lnTo>
                    <a:lnTo>
                      <a:pt x="68" y="4"/>
                    </a:lnTo>
                    <a:lnTo>
                      <a:pt x="60" y="1"/>
                    </a:lnTo>
                    <a:lnTo>
                      <a:pt x="50" y="0"/>
                    </a:lnTo>
                    <a:lnTo>
                      <a:pt x="41" y="0"/>
                    </a:lnTo>
                    <a:lnTo>
                      <a:pt x="32" y="2"/>
                    </a:lnTo>
                    <a:lnTo>
                      <a:pt x="23" y="6"/>
                    </a:lnTo>
                    <a:lnTo>
                      <a:pt x="9" y="18"/>
                    </a:lnTo>
                    <a:lnTo>
                      <a:pt x="1" y="34"/>
                    </a:lnTo>
                    <a:lnTo>
                      <a:pt x="0" y="53"/>
                    </a:lnTo>
                    <a:lnTo>
                      <a:pt x="5" y="71"/>
                    </a:lnTo>
                    <a:lnTo>
                      <a:pt x="11" y="79"/>
                    </a:lnTo>
                    <a:lnTo>
                      <a:pt x="18" y="85"/>
                    </a:lnTo>
                    <a:lnTo>
                      <a:pt x="26" y="91"/>
                    </a:lnTo>
                    <a:lnTo>
                      <a:pt x="34" y="93"/>
                    </a:lnTo>
                    <a:lnTo>
                      <a:pt x="43" y="95"/>
                    </a:lnTo>
                    <a:lnTo>
                      <a:pt x="53" y="95"/>
                    </a:lnTo>
                    <a:lnTo>
                      <a:pt x="62" y="93"/>
                    </a:lnTo>
                    <a:lnTo>
                      <a:pt x="71" y="88"/>
                    </a:lnTo>
                    <a:lnTo>
                      <a:pt x="85" y="76"/>
                    </a:lnTo>
                    <a:lnTo>
                      <a:pt x="93" y="60"/>
                    </a:lnTo>
                    <a:lnTo>
                      <a:pt x="94" y="41"/>
                    </a:lnTo>
                    <a:lnTo>
                      <a:pt x="88"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3" name="Freeform 46"/>
              <p:cNvSpPr>
                <a:spLocks/>
              </p:cNvSpPr>
              <p:nvPr/>
            </p:nvSpPr>
            <p:spPr bwMode="auto">
              <a:xfrm>
                <a:off x="5612780" y="5352119"/>
                <a:ext cx="36983" cy="36213"/>
              </a:xfrm>
              <a:custGeom>
                <a:avLst/>
                <a:gdLst>
                  <a:gd name="T0" fmla="*/ 47 w 95"/>
                  <a:gd name="T1" fmla="*/ 0 h 95"/>
                  <a:gd name="T2" fmla="*/ 38 w 95"/>
                  <a:gd name="T3" fmla="*/ 1 h 95"/>
                  <a:gd name="T4" fmla="*/ 29 w 95"/>
                  <a:gd name="T5" fmla="*/ 4 h 95"/>
                  <a:gd name="T6" fmla="*/ 20 w 95"/>
                  <a:gd name="T7" fmla="*/ 8 h 95"/>
                  <a:gd name="T8" fmla="*/ 14 w 95"/>
                  <a:gd name="T9" fmla="*/ 13 h 95"/>
                  <a:gd name="T10" fmla="*/ 8 w 95"/>
                  <a:gd name="T11" fmla="*/ 20 h 95"/>
                  <a:gd name="T12" fmla="*/ 3 w 95"/>
                  <a:gd name="T13" fmla="*/ 28 h 95"/>
                  <a:gd name="T14" fmla="*/ 1 w 95"/>
                  <a:gd name="T15" fmla="*/ 37 h 95"/>
                  <a:gd name="T16" fmla="*/ 0 w 95"/>
                  <a:gd name="T17" fmla="*/ 46 h 95"/>
                  <a:gd name="T18" fmla="*/ 1 w 95"/>
                  <a:gd name="T19" fmla="*/ 55 h 95"/>
                  <a:gd name="T20" fmla="*/ 3 w 95"/>
                  <a:gd name="T21" fmla="*/ 65 h 95"/>
                  <a:gd name="T22" fmla="*/ 8 w 95"/>
                  <a:gd name="T23" fmla="*/ 73 h 95"/>
                  <a:gd name="T24" fmla="*/ 14 w 95"/>
                  <a:gd name="T25" fmla="*/ 81 h 95"/>
                  <a:gd name="T26" fmla="*/ 20 w 95"/>
                  <a:gd name="T27" fmla="*/ 86 h 95"/>
                  <a:gd name="T28" fmla="*/ 29 w 95"/>
                  <a:gd name="T29" fmla="*/ 91 h 95"/>
                  <a:gd name="T30" fmla="*/ 38 w 95"/>
                  <a:gd name="T31" fmla="*/ 93 h 95"/>
                  <a:gd name="T32" fmla="*/ 47 w 95"/>
                  <a:gd name="T33" fmla="*/ 95 h 95"/>
                  <a:gd name="T34" fmla="*/ 56 w 95"/>
                  <a:gd name="T35" fmla="*/ 93 h 95"/>
                  <a:gd name="T36" fmla="*/ 65 w 95"/>
                  <a:gd name="T37" fmla="*/ 91 h 95"/>
                  <a:gd name="T38" fmla="*/ 73 w 95"/>
                  <a:gd name="T39" fmla="*/ 86 h 95"/>
                  <a:gd name="T40" fmla="*/ 82 w 95"/>
                  <a:gd name="T41" fmla="*/ 81 h 95"/>
                  <a:gd name="T42" fmla="*/ 87 w 95"/>
                  <a:gd name="T43" fmla="*/ 73 h 95"/>
                  <a:gd name="T44" fmla="*/ 92 w 95"/>
                  <a:gd name="T45" fmla="*/ 65 h 95"/>
                  <a:gd name="T46" fmla="*/ 94 w 95"/>
                  <a:gd name="T47" fmla="*/ 55 h 95"/>
                  <a:gd name="T48" fmla="*/ 95 w 95"/>
                  <a:gd name="T49" fmla="*/ 46 h 95"/>
                  <a:gd name="T50" fmla="*/ 94 w 95"/>
                  <a:gd name="T51" fmla="*/ 37 h 95"/>
                  <a:gd name="T52" fmla="*/ 92 w 95"/>
                  <a:gd name="T53" fmla="*/ 28 h 95"/>
                  <a:gd name="T54" fmla="*/ 87 w 95"/>
                  <a:gd name="T55" fmla="*/ 20 h 95"/>
                  <a:gd name="T56" fmla="*/ 82 w 95"/>
                  <a:gd name="T57" fmla="*/ 13 h 95"/>
                  <a:gd name="T58" fmla="*/ 73 w 95"/>
                  <a:gd name="T59" fmla="*/ 8 h 95"/>
                  <a:gd name="T60" fmla="*/ 65 w 95"/>
                  <a:gd name="T61" fmla="*/ 4 h 95"/>
                  <a:gd name="T62" fmla="*/ 56 w 95"/>
                  <a:gd name="T63" fmla="*/ 1 h 95"/>
                  <a:gd name="T64" fmla="*/ 47 w 95"/>
                  <a:gd name="T6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0"/>
                    </a:moveTo>
                    <a:lnTo>
                      <a:pt x="38" y="1"/>
                    </a:lnTo>
                    <a:lnTo>
                      <a:pt x="29" y="4"/>
                    </a:lnTo>
                    <a:lnTo>
                      <a:pt x="20" y="8"/>
                    </a:lnTo>
                    <a:lnTo>
                      <a:pt x="14" y="13"/>
                    </a:lnTo>
                    <a:lnTo>
                      <a:pt x="8" y="20"/>
                    </a:lnTo>
                    <a:lnTo>
                      <a:pt x="3" y="28"/>
                    </a:lnTo>
                    <a:lnTo>
                      <a:pt x="1" y="37"/>
                    </a:lnTo>
                    <a:lnTo>
                      <a:pt x="0" y="46"/>
                    </a:lnTo>
                    <a:lnTo>
                      <a:pt x="1" y="55"/>
                    </a:lnTo>
                    <a:lnTo>
                      <a:pt x="3" y="65"/>
                    </a:lnTo>
                    <a:lnTo>
                      <a:pt x="8" y="73"/>
                    </a:lnTo>
                    <a:lnTo>
                      <a:pt x="14" y="81"/>
                    </a:lnTo>
                    <a:lnTo>
                      <a:pt x="20" y="86"/>
                    </a:lnTo>
                    <a:lnTo>
                      <a:pt x="29" y="91"/>
                    </a:lnTo>
                    <a:lnTo>
                      <a:pt x="38" y="93"/>
                    </a:lnTo>
                    <a:lnTo>
                      <a:pt x="47" y="95"/>
                    </a:lnTo>
                    <a:lnTo>
                      <a:pt x="56" y="93"/>
                    </a:lnTo>
                    <a:lnTo>
                      <a:pt x="65" y="91"/>
                    </a:lnTo>
                    <a:lnTo>
                      <a:pt x="73" y="86"/>
                    </a:lnTo>
                    <a:lnTo>
                      <a:pt x="82" y="81"/>
                    </a:lnTo>
                    <a:lnTo>
                      <a:pt x="87" y="73"/>
                    </a:lnTo>
                    <a:lnTo>
                      <a:pt x="92" y="65"/>
                    </a:lnTo>
                    <a:lnTo>
                      <a:pt x="94" y="55"/>
                    </a:lnTo>
                    <a:lnTo>
                      <a:pt x="95" y="46"/>
                    </a:lnTo>
                    <a:lnTo>
                      <a:pt x="94" y="37"/>
                    </a:lnTo>
                    <a:lnTo>
                      <a:pt x="92" y="28"/>
                    </a:lnTo>
                    <a:lnTo>
                      <a:pt x="87" y="20"/>
                    </a:lnTo>
                    <a:lnTo>
                      <a:pt x="82" y="13"/>
                    </a:lnTo>
                    <a:lnTo>
                      <a:pt x="73" y="8"/>
                    </a:lnTo>
                    <a:lnTo>
                      <a:pt x="65" y="4"/>
                    </a:lnTo>
                    <a:lnTo>
                      <a:pt x="56" y="1"/>
                    </a:lnTo>
                    <a:lnTo>
                      <a:pt x="47"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4" name="Freeform 47"/>
              <p:cNvSpPr>
                <a:spLocks/>
              </p:cNvSpPr>
              <p:nvPr/>
            </p:nvSpPr>
            <p:spPr bwMode="auto">
              <a:xfrm>
                <a:off x="5680583" y="5312824"/>
                <a:ext cx="36983" cy="36983"/>
              </a:xfrm>
              <a:custGeom>
                <a:avLst/>
                <a:gdLst>
                  <a:gd name="T0" fmla="*/ 6 w 95"/>
                  <a:gd name="T1" fmla="*/ 24 h 95"/>
                  <a:gd name="T2" fmla="*/ 0 w 95"/>
                  <a:gd name="T3" fmla="*/ 41 h 95"/>
                  <a:gd name="T4" fmla="*/ 1 w 95"/>
                  <a:gd name="T5" fmla="*/ 60 h 95"/>
                  <a:gd name="T6" fmla="*/ 10 w 95"/>
                  <a:gd name="T7" fmla="*/ 76 h 95"/>
                  <a:gd name="T8" fmla="*/ 24 w 95"/>
                  <a:gd name="T9" fmla="*/ 88 h 95"/>
                  <a:gd name="T10" fmla="*/ 32 w 95"/>
                  <a:gd name="T11" fmla="*/ 93 h 95"/>
                  <a:gd name="T12" fmla="*/ 41 w 95"/>
                  <a:gd name="T13" fmla="*/ 95 h 95"/>
                  <a:gd name="T14" fmla="*/ 51 w 95"/>
                  <a:gd name="T15" fmla="*/ 95 h 95"/>
                  <a:gd name="T16" fmla="*/ 60 w 95"/>
                  <a:gd name="T17" fmla="*/ 93 h 95"/>
                  <a:gd name="T18" fmla="*/ 68 w 95"/>
                  <a:gd name="T19" fmla="*/ 91 h 95"/>
                  <a:gd name="T20" fmla="*/ 76 w 95"/>
                  <a:gd name="T21" fmla="*/ 85 h 95"/>
                  <a:gd name="T22" fmla="*/ 83 w 95"/>
                  <a:gd name="T23" fmla="*/ 79 h 95"/>
                  <a:gd name="T24" fmla="*/ 89 w 95"/>
                  <a:gd name="T25" fmla="*/ 71 h 95"/>
                  <a:gd name="T26" fmla="*/ 95 w 95"/>
                  <a:gd name="T27" fmla="*/ 53 h 95"/>
                  <a:gd name="T28" fmla="*/ 94 w 95"/>
                  <a:gd name="T29" fmla="*/ 34 h 95"/>
                  <a:gd name="T30" fmla="*/ 85 w 95"/>
                  <a:gd name="T31" fmla="*/ 18 h 95"/>
                  <a:gd name="T32" fmla="*/ 71 w 95"/>
                  <a:gd name="T33" fmla="*/ 6 h 95"/>
                  <a:gd name="T34" fmla="*/ 62 w 95"/>
                  <a:gd name="T35" fmla="*/ 2 h 95"/>
                  <a:gd name="T36" fmla="*/ 53 w 95"/>
                  <a:gd name="T37" fmla="*/ 0 h 95"/>
                  <a:gd name="T38" fmla="*/ 44 w 95"/>
                  <a:gd name="T39" fmla="*/ 0 h 95"/>
                  <a:gd name="T40" fmla="*/ 36 w 95"/>
                  <a:gd name="T41" fmla="*/ 1 h 95"/>
                  <a:gd name="T42" fmla="*/ 26 w 95"/>
                  <a:gd name="T43" fmla="*/ 4 h 95"/>
                  <a:gd name="T44" fmla="*/ 18 w 95"/>
                  <a:gd name="T45" fmla="*/ 10 h 95"/>
                  <a:gd name="T46" fmla="*/ 11 w 95"/>
                  <a:gd name="T47" fmla="*/ 16 h 95"/>
                  <a:gd name="T48" fmla="*/ 6 w 95"/>
                  <a:gd name="T4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5">
                    <a:moveTo>
                      <a:pt x="6" y="24"/>
                    </a:moveTo>
                    <a:lnTo>
                      <a:pt x="0" y="41"/>
                    </a:lnTo>
                    <a:lnTo>
                      <a:pt x="1" y="60"/>
                    </a:lnTo>
                    <a:lnTo>
                      <a:pt x="10" y="76"/>
                    </a:lnTo>
                    <a:lnTo>
                      <a:pt x="24" y="88"/>
                    </a:lnTo>
                    <a:lnTo>
                      <a:pt x="32" y="93"/>
                    </a:lnTo>
                    <a:lnTo>
                      <a:pt x="41" y="95"/>
                    </a:lnTo>
                    <a:lnTo>
                      <a:pt x="51" y="95"/>
                    </a:lnTo>
                    <a:lnTo>
                      <a:pt x="60" y="93"/>
                    </a:lnTo>
                    <a:lnTo>
                      <a:pt x="68" y="91"/>
                    </a:lnTo>
                    <a:lnTo>
                      <a:pt x="76" y="85"/>
                    </a:lnTo>
                    <a:lnTo>
                      <a:pt x="83" y="79"/>
                    </a:lnTo>
                    <a:lnTo>
                      <a:pt x="89" y="71"/>
                    </a:lnTo>
                    <a:lnTo>
                      <a:pt x="95" y="53"/>
                    </a:lnTo>
                    <a:lnTo>
                      <a:pt x="94" y="34"/>
                    </a:lnTo>
                    <a:lnTo>
                      <a:pt x="85" y="18"/>
                    </a:lnTo>
                    <a:lnTo>
                      <a:pt x="71" y="6"/>
                    </a:lnTo>
                    <a:lnTo>
                      <a:pt x="62" y="2"/>
                    </a:lnTo>
                    <a:lnTo>
                      <a:pt x="53" y="0"/>
                    </a:lnTo>
                    <a:lnTo>
                      <a:pt x="44" y="0"/>
                    </a:lnTo>
                    <a:lnTo>
                      <a:pt x="36" y="1"/>
                    </a:lnTo>
                    <a:lnTo>
                      <a:pt x="26" y="4"/>
                    </a:lnTo>
                    <a:lnTo>
                      <a:pt x="18" y="10"/>
                    </a:lnTo>
                    <a:lnTo>
                      <a:pt x="11" y="16"/>
                    </a:lnTo>
                    <a:lnTo>
                      <a:pt x="6" y="2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5" name="Freeform 48"/>
              <p:cNvSpPr>
                <a:spLocks/>
              </p:cNvSpPr>
              <p:nvPr/>
            </p:nvSpPr>
            <p:spPr bwMode="auto">
              <a:xfrm>
                <a:off x="5680583" y="5235005"/>
                <a:ext cx="36983" cy="36983"/>
              </a:xfrm>
              <a:custGeom>
                <a:avLst/>
                <a:gdLst>
                  <a:gd name="T0" fmla="*/ 6 w 95"/>
                  <a:gd name="T1" fmla="*/ 71 h 96"/>
                  <a:gd name="T2" fmla="*/ 11 w 95"/>
                  <a:gd name="T3" fmla="*/ 80 h 96"/>
                  <a:gd name="T4" fmla="*/ 18 w 95"/>
                  <a:gd name="T5" fmla="*/ 85 h 96"/>
                  <a:gd name="T6" fmla="*/ 26 w 95"/>
                  <a:gd name="T7" fmla="*/ 91 h 96"/>
                  <a:gd name="T8" fmla="*/ 36 w 95"/>
                  <a:gd name="T9" fmla="*/ 95 h 96"/>
                  <a:gd name="T10" fmla="*/ 44 w 95"/>
                  <a:gd name="T11" fmla="*/ 96 h 96"/>
                  <a:gd name="T12" fmla="*/ 53 w 95"/>
                  <a:gd name="T13" fmla="*/ 96 h 96"/>
                  <a:gd name="T14" fmla="*/ 62 w 95"/>
                  <a:gd name="T15" fmla="*/ 93 h 96"/>
                  <a:gd name="T16" fmla="*/ 71 w 95"/>
                  <a:gd name="T17" fmla="*/ 90 h 96"/>
                  <a:gd name="T18" fmla="*/ 85 w 95"/>
                  <a:gd name="T19" fmla="*/ 77 h 96"/>
                  <a:gd name="T20" fmla="*/ 94 w 95"/>
                  <a:gd name="T21" fmla="*/ 60 h 96"/>
                  <a:gd name="T22" fmla="*/ 95 w 95"/>
                  <a:gd name="T23" fmla="*/ 43 h 96"/>
                  <a:gd name="T24" fmla="*/ 89 w 95"/>
                  <a:gd name="T25" fmla="*/ 24 h 96"/>
                  <a:gd name="T26" fmla="*/ 83 w 95"/>
                  <a:gd name="T27" fmla="*/ 16 h 96"/>
                  <a:gd name="T28" fmla="*/ 76 w 95"/>
                  <a:gd name="T29" fmla="*/ 10 h 96"/>
                  <a:gd name="T30" fmla="*/ 68 w 95"/>
                  <a:gd name="T31" fmla="*/ 5 h 96"/>
                  <a:gd name="T32" fmla="*/ 60 w 95"/>
                  <a:gd name="T33" fmla="*/ 1 h 96"/>
                  <a:gd name="T34" fmla="*/ 51 w 95"/>
                  <a:gd name="T35" fmla="*/ 0 h 96"/>
                  <a:gd name="T36" fmla="*/ 41 w 95"/>
                  <a:gd name="T37" fmla="*/ 0 h 96"/>
                  <a:gd name="T38" fmla="*/ 32 w 95"/>
                  <a:gd name="T39" fmla="*/ 2 h 96"/>
                  <a:gd name="T40" fmla="*/ 24 w 95"/>
                  <a:gd name="T41" fmla="*/ 7 h 96"/>
                  <a:gd name="T42" fmla="*/ 10 w 95"/>
                  <a:gd name="T43" fmla="*/ 20 h 96"/>
                  <a:gd name="T44" fmla="*/ 1 w 95"/>
                  <a:gd name="T45" fmla="*/ 36 h 96"/>
                  <a:gd name="T46" fmla="*/ 0 w 95"/>
                  <a:gd name="T47" fmla="*/ 53 h 96"/>
                  <a:gd name="T48" fmla="*/ 6 w 95"/>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6">
                    <a:moveTo>
                      <a:pt x="6" y="71"/>
                    </a:moveTo>
                    <a:lnTo>
                      <a:pt x="11" y="80"/>
                    </a:lnTo>
                    <a:lnTo>
                      <a:pt x="18" y="85"/>
                    </a:lnTo>
                    <a:lnTo>
                      <a:pt x="26" y="91"/>
                    </a:lnTo>
                    <a:lnTo>
                      <a:pt x="36" y="95"/>
                    </a:lnTo>
                    <a:lnTo>
                      <a:pt x="44" y="96"/>
                    </a:lnTo>
                    <a:lnTo>
                      <a:pt x="53" y="96"/>
                    </a:lnTo>
                    <a:lnTo>
                      <a:pt x="62" y="93"/>
                    </a:lnTo>
                    <a:lnTo>
                      <a:pt x="71" y="90"/>
                    </a:lnTo>
                    <a:lnTo>
                      <a:pt x="85" y="77"/>
                    </a:lnTo>
                    <a:lnTo>
                      <a:pt x="94" y="60"/>
                    </a:lnTo>
                    <a:lnTo>
                      <a:pt x="95" y="43"/>
                    </a:lnTo>
                    <a:lnTo>
                      <a:pt x="89" y="24"/>
                    </a:lnTo>
                    <a:lnTo>
                      <a:pt x="83" y="16"/>
                    </a:lnTo>
                    <a:lnTo>
                      <a:pt x="76" y="10"/>
                    </a:lnTo>
                    <a:lnTo>
                      <a:pt x="68" y="5"/>
                    </a:lnTo>
                    <a:lnTo>
                      <a:pt x="60" y="1"/>
                    </a:lnTo>
                    <a:lnTo>
                      <a:pt x="51" y="0"/>
                    </a:lnTo>
                    <a:lnTo>
                      <a:pt x="41" y="0"/>
                    </a:lnTo>
                    <a:lnTo>
                      <a:pt x="32" y="2"/>
                    </a:lnTo>
                    <a:lnTo>
                      <a:pt x="24" y="7"/>
                    </a:lnTo>
                    <a:lnTo>
                      <a:pt x="10" y="20"/>
                    </a:lnTo>
                    <a:lnTo>
                      <a:pt x="1" y="36"/>
                    </a:lnTo>
                    <a:lnTo>
                      <a:pt x="0" y="53"/>
                    </a:lnTo>
                    <a:lnTo>
                      <a:pt x="6"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7" name="Group 146"/>
            <p:cNvGrpSpPr/>
            <p:nvPr/>
          </p:nvGrpSpPr>
          <p:grpSpPr>
            <a:xfrm>
              <a:off x="3758531" y="4857556"/>
              <a:ext cx="507752" cy="507751"/>
              <a:chOff x="5377781" y="5038531"/>
              <a:chExt cx="507752" cy="507751"/>
            </a:xfrm>
          </p:grpSpPr>
          <p:sp>
            <p:nvSpPr>
              <p:cNvPr id="158" name="Freeform 36"/>
              <p:cNvSpPr>
                <a:spLocks/>
              </p:cNvSpPr>
              <p:nvPr/>
            </p:nvSpPr>
            <p:spPr bwMode="auto">
              <a:xfrm>
                <a:off x="5377781" y="5038531"/>
                <a:ext cx="507752" cy="507751"/>
              </a:xfrm>
              <a:custGeom>
                <a:avLst/>
                <a:gdLst>
                  <a:gd name="T0" fmla="*/ 592 w 1319"/>
                  <a:gd name="T1" fmla="*/ 1315 h 1318"/>
                  <a:gd name="T2" fmla="*/ 463 w 1319"/>
                  <a:gd name="T3" fmla="*/ 1289 h 1318"/>
                  <a:gd name="T4" fmla="*/ 345 w 1319"/>
                  <a:gd name="T5" fmla="*/ 1239 h 1318"/>
                  <a:gd name="T6" fmla="*/ 240 w 1319"/>
                  <a:gd name="T7" fmla="*/ 1168 h 1318"/>
                  <a:gd name="T8" fmla="*/ 151 w 1319"/>
                  <a:gd name="T9" fmla="*/ 1078 h 1318"/>
                  <a:gd name="T10" fmla="*/ 80 w 1319"/>
                  <a:gd name="T11" fmla="*/ 973 h 1318"/>
                  <a:gd name="T12" fmla="*/ 30 w 1319"/>
                  <a:gd name="T13" fmla="*/ 856 h 1318"/>
                  <a:gd name="T14" fmla="*/ 4 w 1319"/>
                  <a:gd name="T15" fmla="*/ 727 h 1318"/>
                  <a:gd name="T16" fmla="*/ 4 w 1319"/>
                  <a:gd name="T17" fmla="*/ 592 h 1318"/>
                  <a:gd name="T18" fmla="*/ 30 w 1319"/>
                  <a:gd name="T19" fmla="*/ 464 h 1318"/>
                  <a:gd name="T20" fmla="*/ 80 w 1319"/>
                  <a:gd name="T21" fmla="*/ 345 h 1318"/>
                  <a:gd name="T22" fmla="*/ 151 w 1319"/>
                  <a:gd name="T23" fmla="*/ 241 h 1318"/>
                  <a:gd name="T24" fmla="*/ 240 w 1319"/>
                  <a:gd name="T25" fmla="*/ 151 h 1318"/>
                  <a:gd name="T26" fmla="*/ 345 w 1319"/>
                  <a:gd name="T27" fmla="*/ 79 h 1318"/>
                  <a:gd name="T28" fmla="*/ 463 w 1319"/>
                  <a:gd name="T29" fmla="*/ 30 h 1318"/>
                  <a:gd name="T30" fmla="*/ 592 w 1319"/>
                  <a:gd name="T31" fmla="*/ 3 h 1318"/>
                  <a:gd name="T32" fmla="*/ 727 w 1319"/>
                  <a:gd name="T33" fmla="*/ 3 h 1318"/>
                  <a:gd name="T34" fmla="*/ 855 w 1319"/>
                  <a:gd name="T35" fmla="*/ 30 h 1318"/>
                  <a:gd name="T36" fmla="*/ 973 w 1319"/>
                  <a:gd name="T37" fmla="*/ 79 h 1318"/>
                  <a:gd name="T38" fmla="*/ 1078 w 1319"/>
                  <a:gd name="T39" fmla="*/ 151 h 1318"/>
                  <a:gd name="T40" fmla="*/ 1168 w 1319"/>
                  <a:gd name="T41" fmla="*/ 241 h 1318"/>
                  <a:gd name="T42" fmla="*/ 1240 w 1319"/>
                  <a:gd name="T43" fmla="*/ 345 h 1318"/>
                  <a:gd name="T44" fmla="*/ 1289 w 1319"/>
                  <a:gd name="T45" fmla="*/ 464 h 1318"/>
                  <a:gd name="T46" fmla="*/ 1316 w 1319"/>
                  <a:gd name="T47" fmla="*/ 592 h 1318"/>
                  <a:gd name="T48" fmla="*/ 1316 w 1319"/>
                  <a:gd name="T49" fmla="*/ 727 h 1318"/>
                  <a:gd name="T50" fmla="*/ 1289 w 1319"/>
                  <a:gd name="T51" fmla="*/ 856 h 1318"/>
                  <a:gd name="T52" fmla="*/ 1240 w 1319"/>
                  <a:gd name="T53" fmla="*/ 973 h 1318"/>
                  <a:gd name="T54" fmla="*/ 1168 w 1319"/>
                  <a:gd name="T55" fmla="*/ 1078 h 1318"/>
                  <a:gd name="T56" fmla="*/ 1078 w 1319"/>
                  <a:gd name="T57" fmla="*/ 1168 h 1318"/>
                  <a:gd name="T58" fmla="*/ 973 w 1319"/>
                  <a:gd name="T59" fmla="*/ 1239 h 1318"/>
                  <a:gd name="T60" fmla="*/ 855 w 1319"/>
                  <a:gd name="T61" fmla="*/ 1289 h 1318"/>
                  <a:gd name="T62" fmla="*/ 727 w 1319"/>
                  <a:gd name="T63" fmla="*/ 1315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9" h="1318">
                    <a:moveTo>
                      <a:pt x="659" y="1318"/>
                    </a:moveTo>
                    <a:lnTo>
                      <a:pt x="592" y="1315"/>
                    </a:lnTo>
                    <a:lnTo>
                      <a:pt x="527" y="1305"/>
                    </a:lnTo>
                    <a:lnTo>
                      <a:pt x="463" y="1289"/>
                    </a:lnTo>
                    <a:lnTo>
                      <a:pt x="402" y="1267"/>
                    </a:lnTo>
                    <a:lnTo>
                      <a:pt x="345" y="1239"/>
                    </a:lnTo>
                    <a:lnTo>
                      <a:pt x="290" y="1206"/>
                    </a:lnTo>
                    <a:lnTo>
                      <a:pt x="240" y="1168"/>
                    </a:lnTo>
                    <a:lnTo>
                      <a:pt x="194" y="1125"/>
                    </a:lnTo>
                    <a:lnTo>
                      <a:pt x="151" y="1078"/>
                    </a:lnTo>
                    <a:lnTo>
                      <a:pt x="113" y="1027"/>
                    </a:lnTo>
                    <a:lnTo>
                      <a:pt x="80" y="973"/>
                    </a:lnTo>
                    <a:lnTo>
                      <a:pt x="52" y="915"/>
                    </a:lnTo>
                    <a:lnTo>
                      <a:pt x="30" y="856"/>
                    </a:lnTo>
                    <a:lnTo>
                      <a:pt x="14" y="792"/>
                    </a:lnTo>
                    <a:lnTo>
                      <a:pt x="4" y="727"/>
                    </a:lnTo>
                    <a:lnTo>
                      <a:pt x="0" y="660"/>
                    </a:lnTo>
                    <a:lnTo>
                      <a:pt x="4" y="592"/>
                    </a:lnTo>
                    <a:lnTo>
                      <a:pt x="14" y="527"/>
                    </a:lnTo>
                    <a:lnTo>
                      <a:pt x="30" y="464"/>
                    </a:lnTo>
                    <a:lnTo>
                      <a:pt x="52" y="403"/>
                    </a:lnTo>
                    <a:lnTo>
                      <a:pt x="80" y="345"/>
                    </a:lnTo>
                    <a:lnTo>
                      <a:pt x="113" y="291"/>
                    </a:lnTo>
                    <a:lnTo>
                      <a:pt x="151" y="241"/>
                    </a:lnTo>
                    <a:lnTo>
                      <a:pt x="194" y="193"/>
                    </a:lnTo>
                    <a:lnTo>
                      <a:pt x="240" y="151"/>
                    </a:lnTo>
                    <a:lnTo>
                      <a:pt x="290" y="113"/>
                    </a:lnTo>
                    <a:lnTo>
                      <a:pt x="345" y="79"/>
                    </a:lnTo>
                    <a:lnTo>
                      <a:pt x="402" y="52"/>
                    </a:lnTo>
                    <a:lnTo>
                      <a:pt x="463" y="30"/>
                    </a:lnTo>
                    <a:lnTo>
                      <a:pt x="527" y="14"/>
                    </a:lnTo>
                    <a:lnTo>
                      <a:pt x="592" y="3"/>
                    </a:lnTo>
                    <a:lnTo>
                      <a:pt x="659" y="0"/>
                    </a:lnTo>
                    <a:lnTo>
                      <a:pt x="727" y="3"/>
                    </a:lnTo>
                    <a:lnTo>
                      <a:pt x="791" y="14"/>
                    </a:lnTo>
                    <a:lnTo>
                      <a:pt x="855" y="30"/>
                    </a:lnTo>
                    <a:lnTo>
                      <a:pt x="916" y="52"/>
                    </a:lnTo>
                    <a:lnTo>
                      <a:pt x="973" y="79"/>
                    </a:lnTo>
                    <a:lnTo>
                      <a:pt x="1028" y="113"/>
                    </a:lnTo>
                    <a:lnTo>
                      <a:pt x="1078" y="151"/>
                    </a:lnTo>
                    <a:lnTo>
                      <a:pt x="1125" y="193"/>
                    </a:lnTo>
                    <a:lnTo>
                      <a:pt x="1168" y="241"/>
                    </a:lnTo>
                    <a:lnTo>
                      <a:pt x="1206" y="291"/>
                    </a:lnTo>
                    <a:lnTo>
                      <a:pt x="1240" y="345"/>
                    </a:lnTo>
                    <a:lnTo>
                      <a:pt x="1267" y="403"/>
                    </a:lnTo>
                    <a:lnTo>
                      <a:pt x="1289" y="464"/>
                    </a:lnTo>
                    <a:lnTo>
                      <a:pt x="1305" y="527"/>
                    </a:lnTo>
                    <a:lnTo>
                      <a:pt x="1316" y="592"/>
                    </a:lnTo>
                    <a:lnTo>
                      <a:pt x="1319" y="660"/>
                    </a:lnTo>
                    <a:lnTo>
                      <a:pt x="1316" y="727"/>
                    </a:lnTo>
                    <a:lnTo>
                      <a:pt x="1305" y="792"/>
                    </a:lnTo>
                    <a:lnTo>
                      <a:pt x="1289" y="856"/>
                    </a:lnTo>
                    <a:lnTo>
                      <a:pt x="1267" y="915"/>
                    </a:lnTo>
                    <a:lnTo>
                      <a:pt x="1240" y="973"/>
                    </a:lnTo>
                    <a:lnTo>
                      <a:pt x="1206" y="1027"/>
                    </a:lnTo>
                    <a:lnTo>
                      <a:pt x="1168" y="1078"/>
                    </a:lnTo>
                    <a:lnTo>
                      <a:pt x="1125" y="1125"/>
                    </a:lnTo>
                    <a:lnTo>
                      <a:pt x="1078" y="1168"/>
                    </a:lnTo>
                    <a:lnTo>
                      <a:pt x="1028" y="1206"/>
                    </a:lnTo>
                    <a:lnTo>
                      <a:pt x="973" y="1239"/>
                    </a:lnTo>
                    <a:lnTo>
                      <a:pt x="916" y="1267"/>
                    </a:lnTo>
                    <a:lnTo>
                      <a:pt x="855" y="1289"/>
                    </a:lnTo>
                    <a:lnTo>
                      <a:pt x="791" y="1305"/>
                    </a:lnTo>
                    <a:lnTo>
                      <a:pt x="727" y="1315"/>
                    </a:lnTo>
                    <a:lnTo>
                      <a:pt x="659" y="1318"/>
                    </a:lnTo>
                    <a:close/>
                  </a:path>
                </a:pathLst>
              </a:custGeom>
              <a:solidFill>
                <a:schemeClr val="accent4"/>
              </a:solidFill>
              <a:ln>
                <a:noFill/>
              </a:ln>
              <a:scene3d>
                <a:camera prst="orthographicFront"/>
                <a:lightRig rig="threePt" dir="t"/>
              </a:scene3d>
              <a:sp3d>
                <a:bevelT prst="relaxedInset"/>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37"/>
              <p:cNvSpPr>
                <a:spLocks/>
              </p:cNvSpPr>
              <p:nvPr/>
            </p:nvSpPr>
            <p:spPr bwMode="auto">
              <a:xfrm>
                <a:off x="5511076" y="5172595"/>
                <a:ext cx="240393" cy="239621"/>
              </a:xfrm>
              <a:custGeom>
                <a:avLst/>
                <a:gdLst>
                  <a:gd name="T0" fmla="*/ 279 w 623"/>
                  <a:gd name="T1" fmla="*/ 620 h 622"/>
                  <a:gd name="T2" fmla="*/ 219 w 623"/>
                  <a:gd name="T3" fmla="*/ 608 h 622"/>
                  <a:gd name="T4" fmla="*/ 162 w 623"/>
                  <a:gd name="T5" fmla="*/ 584 h 622"/>
                  <a:gd name="T6" fmla="*/ 113 w 623"/>
                  <a:gd name="T7" fmla="*/ 550 h 622"/>
                  <a:gd name="T8" fmla="*/ 71 w 623"/>
                  <a:gd name="T9" fmla="*/ 509 h 622"/>
                  <a:gd name="T10" fmla="*/ 38 w 623"/>
                  <a:gd name="T11" fmla="*/ 459 h 622"/>
                  <a:gd name="T12" fmla="*/ 14 w 623"/>
                  <a:gd name="T13" fmla="*/ 404 h 622"/>
                  <a:gd name="T14" fmla="*/ 1 w 623"/>
                  <a:gd name="T15" fmla="*/ 343 h 622"/>
                  <a:gd name="T16" fmla="*/ 1 w 623"/>
                  <a:gd name="T17" fmla="*/ 280 h 622"/>
                  <a:gd name="T18" fmla="*/ 14 w 623"/>
                  <a:gd name="T19" fmla="*/ 219 h 622"/>
                  <a:gd name="T20" fmla="*/ 38 w 623"/>
                  <a:gd name="T21" fmla="*/ 163 h 622"/>
                  <a:gd name="T22" fmla="*/ 71 w 623"/>
                  <a:gd name="T23" fmla="*/ 113 h 622"/>
                  <a:gd name="T24" fmla="*/ 113 w 623"/>
                  <a:gd name="T25" fmla="*/ 71 h 622"/>
                  <a:gd name="T26" fmla="*/ 162 w 623"/>
                  <a:gd name="T27" fmla="*/ 38 h 622"/>
                  <a:gd name="T28" fmla="*/ 219 w 623"/>
                  <a:gd name="T29" fmla="*/ 14 h 622"/>
                  <a:gd name="T30" fmla="*/ 279 w 623"/>
                  <a:gd name="T31" fmla="*/ 1 h 622"/>
                  <a:gd name="T32" fmla="*/ 343 w 623"/>
                  <a:gd name="T33" fmla="*/ 1 h 622"/>
                  <a:gd name="T34" fmla="*/ 403 w 623"/>
                  <a:gd name="T35" fmla="*/ 14 h 622"/>
                  <a:gd name="T36" fmla="*/ 460 w 623"/>
                  <a:gd name="T37" fmla="*/ 38 h 622"/>
                  <a:gd name="T38" fmla="*/ 509 w 623"/>
                  <a:gd name="T39" fmla="*/ 71 h 622"/>
                  <a:gd name="T40" fmla="*/ 552 w 623"/>
                  <a:gd name="T41" fmla="*/ 113 h 622"/>
                  <a:gd name="T42" fmla="*/ 585 w 623"/>
                  <a:gd name="T43" fmla="*/ 163 h 622"/>
                  <a:gd name="T44" fmla="*/ 609 w 623"/>
                  <a:gd name="T45" fmla="*/ 219 h 622"/>
                  <a:gd name="T46" fmla="*/ 622 w 623"/>
                  <a:gd name="T47" fmla="*/ 280 h 622"/>
                  <a:gd name="T48" fmla="*/ 622 w 623"/>
                  <a:gd name="T49" fmla="*/ 343 h 622"/>
                  <a:gd name="T50" fmla="*/ 609 w 623"/>
                  <a:gd name="T51" fmla="*/ 404 h 622"/>
                  <a:gd name="T52" fmla="*/ 585 w 623"/>
                  <a:gd name="T53" fmla="*/ 459 h 622"/>
                  <a:gd name="T54" fmla="*/ 552 w 623"/>
                  <a:gd name="T55" fmla="*/ 509 h 622"/>
                  <a:gd name="T56" fmla="*/ 509 w 623"/>
                  <a:gd name="T57" fmla="*/ 550 h 622"/>
                  <a:gd name="T58" fmla="*/ 460 w 623"/>
                  <a:gd name="T59" fmla="*/ 584 h 622"/>
                  <a:gd name="T60" fmla="*/ 403 w 623"/>
                  <a:gd name="T61" fmla="*/ 608 h 622"/>
                  <a:gd name="T62" fmla="*/ 343 w 623"/>
                  <a:gd name="T63" fmla="*/ 62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3" h="622">
                    <a:moveTo>
                      <a:pt x="311" y="622"/>
                    </a:moveTo>
                    <a:lnTo>
                      <a:pt x="279" y="620"/>
                    </a:lnTo>
                    <a:lnTo>
                      <a:pt x="249" y="616"/>
                    </a:lnTo>
                    <a:lnTo>
                      <a:pt x="219" y="608"/>
                    </a:lnTo>
                    <a:lnTo>
                      <a:pt x="190" y="597"/>
                    </a:lnTo>
                    <a:lnTo>
                      <a:pt x="162" y="584"/>
                    </a:lnTo>
                    <a:lnTo>
                      <a:pt x="137" y="569"/>
                    </a:lnTo>
                    <a:lnTo>
                      <a:pt x="113" y="550"/>
                    </a:lnTo>
                    <a:lnTo>
                      <a:pt x="91" y="531"/>
                    </a:lnTo>
                    <a:lnTo>
                      <a:pt x="71" y="509"/>
                    </a:lnTo>
                    <a:lnTo>
                      <a:pt x="53" y="485"/>
                    </a:lnTo>
                    <a:lnTo>
                      <a:pt x="38" y="459"/>
                    </a:lnTo>
                    <a:lnTo>
                      <a:pt x="24" y="432"/>
                    </a:lnTo>
                    <a:lnTo>
                      <a:pt x="14" y="404"/>
                    </a:lnTo>
                    <a:lnTo>
                      <a:pt x="6" y="374"/>
                    </a:lnTo>
                    <a:lnTo>
                      <a:pt x="1" y="343"/>
                    </a:lnTo>
                    <a:lnTo>
                      <a:pt x="0" y="312"/>
                    </a:lnTo>
                    <a:lnTo>
                      <a:pt x="1" y="280"/>
                    </a:lnTo>
                    <a:lnTo>
                      <a:pt x="6" y="248"/>
                    </a:lnTo>
                    <a:lnTo>
                      <a:pt x="14" y="219"/>
                    </a:lnTo>
                    <a:lnTo>
                      <a:pt x="24" y="190"/>
                    </a:lnTo>
                    <a:lnTo>
                      <a:pt x="38" y="163"/>
                    </a:lnTo>
                    <a:lnTo>
                      <a:pt x="53" y="137"/>
                    </a:lnTo>
                    <a:lnTo>
                      <a:pt x="71" y="113"/>
                    </a:lnTo>
                    <a:lnTo>
                      <a:pt x="91" y="91"/>
                    </a:lnTo>
                    <a:lnTo>
                      <a:pt x="113" y="71"/>
                    </a:lnTo>
                    <a:lnTo>
                      <a:pt x="137" y="53"/>
                    </a:lnTo>
                    <a:lnTo>
                      <a:pt x="162" y="38"/>
                    </a:lnTo>
                    <a:lnTo>
                      <a:pt x="190" y="24"/>
                    </a:lnTo>
                    <a:lnTo>
                      <a:pt x="219" y="14"/>
                    </a:lnTo>
                    <a:lnTo>
                      <a:pt x="249" y="6"/>
                    </a:lnTo>
                    <a:lnTo>
                      <a:pt x="279" y="1"/>
                    </a:lnTo>
                    <a:lnTo>
                      <a:pt x="311" y="0"/>
                    </a:lnTo>
                    <a:lnTo>
                      <a:pt x="343" y="1"/>
                    </a:lnTo>
                    <a:lnTo>
                      <a:pt x="373" y="6"/>
                    </a:lnTo>
                    <a:lnTo>
                      <a:pt x="403" y="14"/>
                    </a:lnTo>
                    <a:lnTo>
                      <a:pt x="432" y="24"/>
                    </a:lnTo>
                    <a:lnTo>
                      <a:pt x="460" y="38"/>
                    </a:lnTo>
                    <a:lnTo>
                      <a:pt x="485" y="53"/>
                    </a:lnTo>
                    <a:lnTo>
                      <a:pt x="509" y="71"/>
                    </a:lnTo>
                    <a:lnTo>
                      <a:pt x="531" y="91"/>
                    </a:lnTo>
                    <a:lnTo>
                      <a:pt x="552" y="113"/>
                    </a:lnTo>
                    <a:lnTo>
                      <a:pt x="570" y="137"/>
                    </a:lnTo>
                    <a:lnTo>
                      <a:pt x="585" y="163"/>
                    </a:lnTo>
                    <a:lnTo>
                      <a:pt x="599" y="190"/>
                    </a:lnTo>
                    <a:lnTo>
                      <a:pt x="609" y="219"/>
                    </a:lnTo>
                    <a:lnTo>
                      <a:pt x="616" y="248"/>
                    </a:lnTo>
                    <a:lnTo>
                      <a:pt x="622" y="280"/>
                    </a:lnTo>
                    <a:lnTo>
                      <a:pt x="623" y="312"/>
                    </a:lnTo>
                    <a:lnTo>
                      <a:pt x="622" y="343"/>
                    </a:lnTo>
                    <a:lnTo>
                      <a:pt x="616" y="374"/>
                    </a:lnTo>
                    <a:lnTo>
                      <a:pt x="609" y="404"/>
                    </a:lnTo>
                    <a:lnTo>
                      <a:pt x="599" y="432"/>
                    </a:lnTo>
                    <a:lnTo>
                      <a:pt x="585" y="459"/>
                    </a:lnTo>
                    <a:lnTo>
                      <a:pt x="570" y="485"/>
                    </a:lnTo>
                    <a:lnTo>
                      <a:pt x="552" y="509"/>
                    </a:lnTo>
                    <a:lnTo>
                      <a:pt x="531" y="531"/>
                    </a:lnTo>
                    <a:lnTo>
                      <a:pt x="509" y="550"/>
                    </a:lnTo>
                    <a:lnTo>
                      <a:pt x="485" y="569"/>
                    </a:lnTo>
                    <a:lnTo>
                      <a:pt x="460" y="584"/>
                    </a:lnTo>
                    <a:lnTo>
                      <a:pt x="432" y="597"/>
                    </a:lnTo>
                    <a:lnTo>
                      <a:pt x="403" y="608"/>
                    </a:lnTo>
                    <a:lnTo>
                      <a:pt x="373" y="616"/>
                    </a:lnTo>
                    <a:lnTo>
                      <a:pt x="343" y="620"/>
                    </a:lnTo>
                    <a:lnTo>
                      <a:pt x="311" y="622"/>
                    </a:lnTo>
                    <a:close/>
                  </a:path>
                </a:pathLst>
              </a:custGeom>
              <a:solidFill>
                <a:schemeClr val="bg1"/>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0" name="Freeform 42"/>
              <p:cNvSpPr>
                <a:spLocks/>
              </p:cNvSpPr>
              <p:nvPr/>
            </p:nvSpPr>
            <p:spPr bwMode="auto">
              <a:xfrm>
                <a:off x="5598911" y="5259661"/>
                <a:ext cx="64721" cy="65492"/>
              </a:xfrm>
              <a:custGeom>
                <a:avLst/>
                <a:gdLst>
                  <a:gd name="T0" fmla="*/ 84 w 168"/>
                  <a:gd name="T1" fmla="*/ 169 h 169"/>
                  <a:gd name="T2" fmla="*/ 101 w 168"/>
                  <a:gd name="T3" fmla="*/ 168 h 169"/>
                  <a:gd name="T4" fmla="*/ 117 w 168"/>
                  <a:gd name="T5" fmla="*/ 162 h 169"/>
                  <a:gd name="T6" fmla="*/ 131 w 168"/>
                  <a:gd name="T7" fmla="*/ 154 h 169"/>
                  <a:gd name="T8" fmla="*/ 144 w 168"/>
                  <a:gd name="T9" fmla="*/ 144 h 169"/>
                  <a:gd name="T10" fmla="*/ 154 w 168"/>
                  <a:gd name="T11" fmla="*/ 132 h 169"/>
                  <a:gd name="T12" fmla="*/ 161 w 168"/>
                  <a:gd name="T13" fmla="*/ 117 h 169"/>
                  <a:gd name="T14" fmla="*/ 167 w 168"/>
                  <a:gd name="T15" fmla="*/ 102 h 169"/>
                  <a:gd name="T16" fmla="*/ 168 w 168"/>
                  <a:gd name="T17" fmla="*/ 85 h 169"/>
                  <a:gd name="T18" fmla="*/ 167 w 168"/>
                  <a:gd name="T19" fmla="*/ 68 h 169"/>
                  <a:gd name="T20" fmla="*/ 161 w 168"/>
                  <a:gd name="T21" fmla="*/ 51 h 169"/>
                  <a:gd name="T22" fmla="*/ 154 w 168"/>
                  <a:gd name="T23" fmla="*/ 38 h 169"/>
                  <a:gd name="T24" fmla="*/ 144 w 168"/>
                  <a:gd name="T25" fmla="*/ 25 h 169"/>
                  <a:gd name="T26" fmla="*/ 131 w 168"/>
                  <a:gd name="T27" fmla="*/ 15 h 169"/>
                  <a:gd name="T28" fmla="*/ 117 w 168"/>
                  <a:gd name="T29" fmla="*/ 6 h 169"/>
                  <a:gd name="T30" fmla="*/ 101 w 168"/>
                  <a:gd name="T31" fmla="*/ 1 h 169"/>
                  <a:gd name="T32" fmla="*/ 84 w 168"/>
                  <a:gd name="T33" fmla="*/ 0 h 169"/>
                  <a:gd name="T34" fmla="*/ 67 w 168"/>
                  <a:gd name="T35" fmla="*/ 1 h 169"/>
                  <a:gd name="T36" fmla="*/ 52 w 168"/>
                  <a:gd name="T37" fmla="*/ 6 h 169"/>
                  <a:gd name="T38" fmla="*/ 37 w 168"/>
                  <a:gd name="T39" fmla="*/ 15 h 169"/>
                  <a:gd name="T40" fmla="*/ 25 w 168"/>
                  <a:gd name="T41" fmla="*/ 25 h 169"/>
                  <a:gd name="T42" fmla="*/ 15 w 168"/>
                  <a:gd name="T43" fmla="*/ 38 h 169"/>
                  <a:gd name="T44" fmla="*/ 7 w 168"/>
                  <a:gd name="T45" fmla="*/ 51 h 169"/>
                  <a:gd name="T46" fmla="*/ 1 w 168"/>
                  <a:gd name="T47" fmla="*/ 68 h 169"/>
                  <a:gd name="T48" fmla="*/ 0 w 168"/>
                  <a:gd name="T49" fmla="*/ 85 h 169"/>
                  <a:gd name="T50" fmla="*/ 1 w 168"/>
                  <a:gd name="T51" fmla="*/ 102 h 169"/>
                  <a:gd name="T52" fmla="*/ 7 w 168"/>
                  <a:gd name="T53" fmla="*/ 117 h 169"/>
                  <a:gd name="T54" fmla="*/ 15 w 168"/>
                  <a:gd name="T55" fmla="*/ 132 h 169"/>
                  <a:gd name="T56" fmla="*/ 25 w 168"/>
                  <a:gd name="T57" fmla="*/ 144 h 169"/>
                  <a:gd name="T58" fmla="*/ 37 w 168"/>
                  <a:gd name="T59" fmla="*/ 154 h 169"/>
                  <a:gd name="T60" fmla="*/ 52 w 168"/>
                  <a:gd name="T61" fmla="*/ 162 h 169"/>
                  <a:gd name="T62" fmla="*/ 67 w 168"/>
                  <a:gd name="T63" fmla="*/ 168 h 169"/>
                  <a:gd name="T64" fmla="*/ 84 w 168"/>
                  <a:gd name="T65"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84" y="169"/>
                    </a:moveTo>
                    <a:lnTo>
                      <a:pt x="101" y="168"/>
                    </a:lnTo>
                    <a:lnTo>
                      <a:pt x="117" y="162"/>
                    </a:lnTo>
                    <a:lnTo>
                      <a:pt x="131" y="154"/>
                    </a:lnTo>
                    <a:lnTo>
                      <a:pt x="144" y="144"/>
                    </a:lnTo>
                    <a:lnTo>
                      <a:pt x="154" y="132"/>
                    </a:lnTo>
                    <a:lnTo>
                      <a:pt x="161" y="117"/>
                    </a:lnTo>
                    <a:lnTo>
                      <a:pt x="167" y="102"/>
                    </a:lnTo>
                    <a:lnTo>
                      <a:pt x="168" y="85"/>
                    </a:lnTo>
                    <a:lnTo>
                      <a:pt x="167" y="68"/>
                    </a:lnTo>
                    <a:lnTo>
                      <a:pt x="161" y="51"/>
                    </a:lnTo>
                    <a:lnTo>
                      <a:pt x="154" y="38"/>
                    </a:lnTo>
                    <a:lnTo>
                      <a:pt x="144" y="25"/>
                    </a:lnTo>
                    <a:lnTo>
                      <a:pt x="131" y="15"/>
                    </a:lnTo>
                    <a:lnTo>
                      <a:pt x="117" y="6"/>
                    </a:lnTo>
                    <a:lnTo>
                      <a:pt x="101" y="1"/>
                    </a:lnTo>
                    <a:lnTo>
                      <a:pt x="84" y="0"/>
                    </a:lnTo>
                    <a:lnTo>
                      <a:pt x="67" y="1"/>
                    </a:lnTo>
                    <a:lnTo>
                      <a:pt x="52" y="6"/>
                    </a:lnTo>
                    <a:lnTo>
                      <a:pt x="37" y="15"/>
                    </a:lnTo>
                    <a:lnTo>
                      <a:pt x="25" y="25"/>
                    </a:lnTo>
                    <a:lnTo>
                      <a:pt x="15" y="38"/>
                    </a:lnTo>
                    <a:lnTo>
                      <a:pt x="7" y="51"/>
                    </a:lnTo>
                    <a:lnTo>
                      <a:pt x="1" y="68"/>
                    </a:lnTo>
                    <a:lnTo>
                      <a:pt x="0" y="85"/>
                    </a:lnTo>
                    <a:lnTo>
                      <a:pt x="1" y="102"/>
                    </a:lnTo>
                    <a:lnTo>
                      <a:pt x="7" y="117"/>
                    </a:lnTo>
                    <a:lnTo>
                      <a:pt x="15" y="132"/>
                    </a:lnTo>
                    <a:lnTo>
                      <a:pt x="25" y="144"/>
                    </a:lnTo>
                    <a:lnTo>
                      <a:pt x="37" y="154"/>
                    </a:lnTo>
                    <a:lnTo>
                      <a:pt x="52" y="162"/>
                    </a:lnTo>
                    <a:lnTo>
                      <a:pt x="67" y="168"/>
                    </a:lnTo>
                    <a:lnTo>
                      <a:pt x="84" y="16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1" name="Freeform 43"/>
              <p:cNvSpPr>
                <a:spLocks/>
              </p:cNvSpPr>
              <p:nvPr/>
            </p:nvSpPr>
            <p:spPr bwMode="auto">
              <a:xfrm>
                <a:off x="5612780" y="5195710"/>
                <a:ext cx="36983" cy="36983"/>
              </a:xfrm>
              <a:custGeom>
                <a:avLst/>
                <a:gdLst>
                  <a:gd name="T0" fmla="*/ 47 w 95"/>
                  <a:gd name="T1" fmla="*/ 95 h 95"/>
                  <a:gd name="T2" fmla="*/ 56 w 95"/>
                  <a:gd name="T3" fmla="*/ 94 h 95"/>
                  <a:gd name="T4" fmla="*/ 65 w 95"/>
                  <a:gd name="T5" fmla="*/ 92 h 95"/>
                  <a:gd name="T6" fmla="*/ 73 w 95"/>
                  <a:gd name="T7" fmla="*/ 87 h 95"/>
                  <a:gd name="T8" fmla="*/ 82 w 95"/>
                  <a:gd name="T9" fmla="*/ 82 h 95"/>
                  <a:gd name="T10" fmla="*/ 87 w 95"/>
                  <a:gd name="T11" fmla="*/ 75 h 95"/>
                  <a:gd name="T12" fmla="*/ 92 w 95"/>
                  <a:gd name="T13" fmla="*/ 67 h 95"/>
                  <a:gd name="T14" fmla="*/ 94 w 95"/>
                  <a:gd name="T15" fmla="*/ 57 h 95"/>
                  <a:gd name="T16" fmla="*/ 95 w 95"/>
                  <a:gd name="T17" fmla="*/ 48 h 95"/>
                  <a:gd name="T18" fmla="*/ 94 w 95"/>
                  <a:gd name="T19" fmla="*/ 39 h 95"/>
                  <a:gd name="T20" fmla="*/ 92 w 95"/>
                  <a:gd name="T21" fmla="*/ 30 h 95"/>
                  <a:gd name="T22" fmla="*/ 87 w 95"/>
                  <a:gd name="T23" fmla="*/ 22 h 95"/>
                  <a:gd name="T24" fmla="*/ 82 w 95"/>
                  <a:gd name="T25" fmla="*/ 14 h 95"/>
                  <a:gd name="T26" fmla="*/ 73 w 95"/>
                  <a:gd name="T27" fmla="*/ 8 h 95"/>
                  <a:gd name="T28" fmla="*/ 65 w 95"/>
                  <a:gd name="T29" fmla="*/ 3 h 95"/>
                  <a:gd name="T30" fmla="*/ 56 w 95"/>
                  <a:gd name="T31" fmla="*/ 1 h 95"/>
                  <a:gd name="T32" fmla="*/ 47 w 95"/>
                  <a:gd name="T33" fmla="*/ 0 h 95"/>
                  <a:gd name="T34" fmla="*/ 38 w 95"/>
                  <a:gd name="T35" fmla="*/ 1 h 95"/>
                  <a:gd name="T36" fmla="*/ 29 w 95"/>
                  <a:gd name="T37" fmla="*/ 3 h 95"/>
                  <a:gd name="T38" fmla="*/ 20 w 95"/>
                  <a:gd name="T39" fmla="*/ 8 h 95"/>
                  <a:gd name="T40" fmla="*/ 14 w 95"/>
                  <a:gd name="T41" fmla="*/ 14 h 95"/>
                  <a:gd name="T42" fmla="*/ 8 w 95"/>
                  <a:gd name="T43" fmla="*/ 22 h 95"/>
                  <a:gd name="T44" fmla="*/ 3 w 95"/>
                  <a:gd name="T45" fmla="*/ 30 h 95"/>
                  <a:gd name="T46" fmla="*/ 1 w 95"/>
                  <a:gd name="T47" fmla="*/ 39 h 95"/>
                  <a:gd name="T48" fmla="*/ 0 w 95"/>
                  <a:gd name="T49" fmla="*/ 48 h 95"/>
                  <a:gd name="T50" fmla="*/ 1 w 95"/>
                  <a:gd name="T51" fmla="*/ 57 h 95"/>
                  <a:gd name="T52" fmla="*/ 3 w 95"/>
                  <a:gd name="T53" fmla="*/ 67 h 95"/>
                  <a:gd name="T54" fmla="*/ 8 w 95"/>
                  <a:gd name="T55" fmla="*/ 75 h 95"/>
                  <a:gd name="T56" fmla="*/ 14 w 95"/>
                  <a:gd name="T57" fmla="*/ 82 h 95"/>
                  <a:gd name="T58" fmla="*/ 20 w 95"/>
                  <a:gd name="T59" fmla="*/ 87 h 95"/>
                  <a:gd name="T60" fmla="*/ 29 w 95"/>
                  <a:gd name="T61" fmla="*/ 92 h 95"/>
                  <a:gd name="T62" fmla="*/ 38 w 95"/>
                  <a:gd name="T63" fmla="*/ 94 h 95"/>
                  <a:gd name="T64" fmla="*/ 47 w 95"/>
                  <a:gd name="T6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95"/>
                    </a:moveTo>
                    <a:lnTo>
                      <a:pt x="56" y="94"/>
                    </a:lnTo>
                    <a:lnTo>
                      <a:pt x="65" y="92"/>
                    </a:lnTo>
                    <a:lnTo>
                      <a:pt x="73" y="87"/>
                    </a:lnTo>
                    <a:lnTo>
                      <a:pt x="82" y="82"/>
                    </a:lnTo>
                    <a:lnTo>
                      <a:pt x="87" y="75"/>
                    </a:lnTo>
                    <a:lnTo>
                      <a:pt x="92" y="67"/>
                    </a:lnTo>
                    <a:lnTo>
                      <a:pt x="94" y="57"/>
                    </a:lnTo>
                    <a:lnTo>
                      <a:pt x="95" y="48"/>
                    </a:lnTo>
                    <a:lnTo>
                      <a:pt x="94" y="39"/>
                    </a:lnTo>
                    <a:lnTo>
                      <a:pt x="92" y="30"/>
                    </a:lnTo>
                    <a:lnTo>
                      <a:pt x="87" y="22"/>
                    </a:lnTo>
                    <a:lnTo>
                      <a:pt x="82" y="14"/>
                    </a:lnTo>
                    <a:lnTo>
                      <a:pt x="73" y="8"/>
                    </a:lnTo>
                    <a:lnTo>
                      <a:pt x="65" y="3"/>
                    </a:lnTo>
                    <a:lnTo>
                      <a:pt x="56" y="1"/>
                    </a:lnTo>
                    <a:lnTo>
                      <a:pt x="47" y="0"/>
                    </a:lnTo>
                    <a:lnTo>
                      <a:pt x="38" y="1"/>
                    </a:lnTo>
                    <a:lnTo>
                      <a:pt x="29" y="3"/>
                    </a:lnTo>
                    <a:lnTo>
                      <a:pt x="20" y="8"/>
                    </a:lnTo>
                    <a:lnTo>
                      <a:pt x="14" y="14"/>
                    </a:lnTo>
                    <a:lnTo>
                      <a:pt x="8" y="22"/>
                    </a:lnTo>
                    <a:lnTo>
                      <a:pt x="3" y="30"/>
                    </a:lnTo>
                    <a:lnTo>
                      <a:pt x="1" y="39"/>
                    </a:lnTo>
                    <a:lnTo>
                      <a:pt x="0" y="48"/>
                    </a:lnTo>
                    <a:lnTo>
                      <a:pt x="1" y="57"/>
                    </a:lnTo>
                    <a:lnTo>
                      <a:pt x="3" y="67"/>
                    </a:lnTo>
                    <a:lnTo>
                      <a:pt x="8" y="75"/>
                    </a:lnTo>
                    <a:lnTo>
                      <a:pt x="14" y="82"/>
                    </a:lnTo>
                    <a:lnTo>
                      <a:pt x="20" y="87"/>
                    </a:lnTo>
                    <a:lnTo>
                      <a:pt x="29" y="92"/>
                    </a:lnTo>
                    <a:lnTo>
                      <a:pt x="38" y="94"/>
                    </a:lnTo>
                    <a:lnTo>
                      <a:pt x="47" y="9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2" name="Freeform 44"/>
              <p:cNvSpPr>
                <a:spLocks/>
              </p:cNvSpPr>
              <p:nvPr/>
            </p:nvSpPr>
            <p:spPr bwMode="auto">
              <a:xfrm>
                <a:off x="5545747" y="5235005"/>
                <a:ext cx="36213" cy="36983"/>
              </a:xfrm>
              <a:custGeom>
                <a:avLst/>
                <a:gdLst>
                  <a:gd name="T0" fmla="*/ 88 w 94"/>
                  <a:gd name="T1" fmla="*/ 71 h 96"/>
                  <a:gd name="T2" fmla="*/ 94 w 94"/>
                  <a:gd name="T3" fmla="*/ 53 h 96"/>
                  <a:gd name="T4" fmla="*/ 93 w 94"/>
                  <a:gd name="T5" fmla="*/ 36 h 96"/>
                  <a:gd name="T6" fmla="*/ 85 w 94"/>
                  <a:gd name="T7" fmla="*/ 20 h 96"/>
                  <a:gd name="T8" fmla="*/ 71 w 94"/>
                  <a:gd name="T9" fmla="*/ 7 h 96"/>
                  <a:gd name="T10" fmla="*/ 62 w 94"/>
                  <a:gd name="T11" fmla="*/ 2 h 96"/>
                  <a:gd name="T12" fmla="*/ 53 w 94"/>
                  <a:gd name="T13" fmla="*/ 0 h 96"/>
                  <a:gd name="T14" fmla="*/ 43 w 94"/>
                  <a:gd name="T15" fmla="*/ 0 h 96"/>
                  <a:gd name="T16" fmla="*/ 35 w 94"/>
                  <a:gd name="T17" fmla="*/ 1 h 96"/>
                  <a:gd name="T18" fmla="*/ 26 w 94"/>
                  <a:gd name="T19" fmla="*/ 5 h 96"/>
                  <a:gd name="T20" fmla="*/ 18 w 94"/>
                  <a:gd name="T21" fmla="*/ 10 h 96"/>
                  <a:gd name="T22" fmla="*/ 11 w 94"/>
                  <a:gd name="T23" fmla="*/ 16 h 96"/>
                  <a:gd name="T24" fmla="*/ 5 w 94"/>
                  <a:gd name="T25" fmla="*/ 24 h 96"/>
                  <a:gd name="T26" fmla="*/ 0 w 94"/>
                  <a:gd name="T27" fmla="*/ 43 h 96"/>
                  <a:gd name="T28" fmla="*/ 1 w 94"/>
                  <a:gd name="T29" fmla="*/ 60 h 96"/>
                  <a:gd name="T30" fmla="*/ 9 w 94"/>
                  <a:gd name="T31" fmla="*/ 76 h 96"/>
                  <a:gd name="T32" fmla="*/ 23 w 94"/>
                  <a:gd name="T33" fmla="*/ 89 h 96"/>
                  <a:gd name="T34" fmla="*/ 32 w 94"/>
                  <a:gd name="T35" fmla="*/ 93 h 96"/>
                  <a:gd name="T36" fmla="*/ 41 w 94"/>
                  <a:gd name="T37" fmla="*/ 96 h 96"/>
                  <a:gd name="T38" fmla="*/ 50 w 94"/>
                  <a:gd name="T39" fmla="*/ 96 h 96"/>
                  <a:gd name="T40" fmla="*/ 60 w 94"/>
                  <a:gd name="T41" fmla="*/ 93 h 96"/>
                  <a:gd name="T42" fmla="*/ 68 w 94"/>
                  <a:gd name="T43" fmla="*/ 91 h 96"/>
                  <a:gd name="T44" fmla="*/ 76 w 94"/>
                  <a:gd name="T45" fmla="*/ 85 h 96"/>
                  <a:gd name="T46" fmla="*/ 83 w 94"/>
                  <a:gd name="T47" fmla="*/ 80 h 96"/>
                  <a:gd name="T48" fmla="*/ 88 w 94"/>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6">
                    <a:moveTo>
                      <a:pt x="88" y="71"/>
                    </a:moveTo>
                    <a:lnTo>
                      <a:pt x="94" y="53"/>
                    </a:lnTo>
                    <a:lnTo>
                      <a:pt x="93" y="36"/>
                    </a:lnTo>
                    <a:lnTo>
                      <a:pt x="85" y="20"/>
                    </a:lnTo>
                    <a:lnTo>
                      <a:pt x="71" y="7"/>
                    </a:lnTo>
                    <a:lnTo>
                      <a:pt x="62" y="2"/>
                    </a:lnTo>
                    <a:lnTo>
                      <a:pt x="53" y="0"/>
                    </a:lnTo>
                    <a:lnTo>
                      <a:pt x="43" y="0"/>
                    </a:lnTo>
                    <a:lnTo>
                      <a:pt x="35" y="1"/>
                    </a:lnTo>
                    <a:lnTo>
                      <a:pt x="26" y="5"/>
                    </a:lnTo>
                    <a:lnTo>
                      <a:pt x="18" y="10"/>
                    </a:lnTo>
                    <a:lnTo>
                      <a:pt x="11" y="16"/>
                    </a:lnTo>
                    <a:lnTo>
                      <a:pt x="5" y="24"/>
                    </a:lnTo>
                    <a:lnTo>
                      <a:pt x="0" y="43"/>
                    </a:lnTo>
                    <a:lnTo>
                      <a:pt x="1" y="60"/>
                    </a:lnTo>
                    <a:lnTo>
                      <a:pt x="9" y="76"/>
                    </a:lnTo>
                    <a:lnTo>
                      <a:pt x="23" y="89"/>
                    </a:lnTo>
                    <a:lnTo>
                      <a:pt x="32" y="93"/>
                    </a:lnTo>
                    <a:lnTo>
                      <a:pt x="41" y="96"/>
                    </a:lnTo>
                    <a:lnTo>
                      <a:pt x="50" y="96"/>
                    </a:lnTo>
                    <a:lnTo>
                      <a:pt x="60" y="93"/>
                    </a:lnTo>
                    <a:lnTo>
                      <a:pt x="68" y="91"/>
                    </a:lnTo>
                    <a:lnTo>
                      <a:pt x="76" y="85"/>
                    </a:lnTo>
                    <a:lnTo>
                      <a:pt x="83" y="80"/>
                    </a:lnTo>
                    <a:lnTo>
                      <a:pt x="88"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3" name="Freeform 45"/>
              <p:cNvSpPr>
                <a:spLocks/>
              </p:cNvSpPr>
              <p:nvPr/>
            </p:nvSpPr>
            <p:spPr bwMode="auto">
              <a:xfrm>
                <a:off x="5545747" y="5312824"/>
                <a:ext cx="36213" cy="36983"/>
              </a:xfrm>
              <a:custGeom>
                <a:avLst/>
                <a:gdLst>
                  <a:gd name="T0" fmla="*/ 88 w 94"/>
                  <a:gd name="T1" fmla="*/ 23 h 95"/>
                  <a:gd name="T2" fmla="*/ 83 w 94"/>
                  <a:gd name="T3" fmla="*/ 15 h 95"/>
                  <a:gd name="T4" fmla="*/ 76 w 94"/>
                  <a:gd name="T5" fmla="*/ 9 h 95"/>
                  <a:gd name="T6" fmla="*/ 68 w 94"/>
                  <a:gd name="T7" fmla="*/ 4 h 95"/>
                  <a:gd name="T8" fmla="*/ 60 w 94"/>
                  <a:gd name="T9" fmla="*/ 1 h 95"/>
                  <a:gd name="T10" fmla="*/ 50 w 94"/>
                  <a:gd name="T11" fmla="*/ 0 h 95"/>
                  <a:gd name="T12" fmla="*/ 41 w 94"/>
                  <a:gd name="T13" fmla="*/ 0 h 95"/>
                  <a:gd name="T14" fmla="*/ 32 w 94"/>
                  <a:gd name="T15" fmla="*/ 2 h 95"/>
                  <a:gd name="T16" fmla="*/ 23 w 94"/>
                  <a:gd name="T17" fmla="*/ 6 h 95"/>
                  <a:gd name="T18" fmla="*/ 9 w 94"/>
                  <a:gd name="T19" fmla="*/ 18 h 95"/>
                  <a:gd name="T20" fmla="*/ 1 w 94"/>
                  <a:gd name="T21" fmla="*/ 34 h 95"/>
                  <a:gd name="T22" fmla="*/ 0 w 94"/>
                  <a:gd name="T23" fmla="*/ 53 h 95"/>
                  <a:gd name="T24" fmla="*/ 5 w 94"/>
                  <a:gd name="T25" fmla="*/ 71 h 95"/>
                  <a:gd name="T26" fmla="*/ 11 w 94"/>
                  <a:gd name="T27" fmla="*/ 79 h 95"/>
                  <a:gd name="T28" fmla="*/ 18 w 94"/>
                  <a:gd name="T29" fmla="*/ 85 h 95"/>
                  <a:gd name="T30" fmla="*/ 26 w 94"/>
                  <a:gd name="T31" fmla="*/ 91 h 95"/>
                  <a:gd name="T32" fmla="*/ 34 w 94"/>
                  <a:gd name="T33" fmla="*/ 93 h 95"/>
                  <a:gd name="T34" fmla="*/ 43 w 94"/>
                  <a:gd name="T35" fmla="*/ 95 h 95"/>
                  <a:gd name="T36" fmla="*/ 53 w 94"/>
                  <a:gd name="T37" fmla="*/ 95 h 95"/>
                  <a:gd name="T38" fmla="*/ 62 w 94"/>
                  <a:gd name="T39" fmla="*/ 93 h 95"/>
                  <a:gd name="T40" fmla="*/ 71 w 94"/>
                  <a:gd name="T41" fmla="*/ 88 h 95"/>
                  <a:gd name="T42" fmla="*/ 85 w 94"/>
                  <a:gd name="T43" fmla="*/ 76 h 95"/>
                  <a:gd name="T44" fmla="*/ 93 w 94"/>
                  <a:gd name="T45" fmla="*/ 60 h 95"/>
                  <a:gd name="T46" fmla="*/ 94 w 94"/>
                  <a:gd name="T47" fmla="*/ 41 h 95"/>
                  <a:gd name="T48" fmla="*/ 88 w 94"/>
                  <a:gd name="T49" fmla="*/ 2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5">
                    <a:moveTo>
                      <a:pt x="88" y="23"/>
                    </a:moveTo>
                    <a:lnTo>
                      <a:pt x="83" y="15"/>
                    </a:lnTo>
                    <a:lnTo>
                      <a:pt x="76" y="9"/>
                    </a:lnTo>
                    <a:lnTo>
                      <a:pt x="68" y="4"/>
                    </a:lnTo>
                    <a:lnTo>
                      <a:pt x="60" y="1"/>
                    </a:lnTo>
                    <a:lnTo>
                      <a:pt x="50" y="0"/>
                    </a:lnTo>
                    <a:lnTo>
                      <a:pt x="41" y="0"/>
                    </a:lnTo>
                    <a:lnTo>
                      <a:pt x="32" y="2"/>
                    </a:lnTo>
                    <a:lnTo>
                      <a:pt x="23" y="6"/>
                    </a:lnTo>
                    <a:lnTo>
                      <a:pt x="9" y="18"/>
                    </a:lnTo>
                    <a:lnTo>
                      <a:pt x="1" y="34"/>
                    </a:lnTo>
                    <a:lnTo>
                      <a:pt x="0" y="53"/>
                    </a:lnTo>
                    <a:lnTo>
                      <a:pt x="5" y="71"/>
                    </a:lnTo>
                    <a:lnTo>
                      <a:pt x="11" y="79"/>
                    </a:lnTo>
                    <a:lnTo>
                      <a:pt x="18" y="85"/>
                    </a:lnTo>
                    <a:lnTo>
                      <a:pt x="26" y="91"/>
                    </a:lnTo>
                    <a:lnTo>
                      <a:pt x="34" y="93"/>
                    </a:lnTo>
                    <a:lnTo>
                      <a:pt x="43" y="95"/>
                    </a:lnTo>
                    <a:lnTo>
                      <a:pt x="53" y="95"/>
                    </a:lnTo>
                    <a:lnTo>
                      <a:pt x="62" y="93"/>
                    </a:lnTo>
                    <a:lnTo>
                      <a:pt x="71" y="88"/>
                    </a:lnTo>
                    <a:lnTo>
                      <a:pt x="85" y="76"/>
                    </a:lnTo>
                    <a:lnTo>
                      <a:pt x="93" y="60"/>
                    </a:lnTo>
                    <a:lnTo>
                      <a:pt x="94" y="41"/>
                    </a:lnTo>
                    <a:lnTo>
                      <a:pt x="88"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4" name="Freeform 46"/>
              <p:cNvSpPr>
                <a:spLocks/>
              </p:cNvSpPr>
              <p:nvPr/>
            </p:nvSpPr>
            <p:spPr bwMode="auto">
              <a:xfrm>
                <a:off x="5612780" y="5352119"/>
                <a:ext cx="36983" cy="36213"/>
              </a:xfrm>
              <a:custGeom>
                <a:avLst/>
                <a:gdLst>
                  <a:gd name="T0" fmla="*/ 47 w 95"/>
                  <a:gd name="T1" fmla="*/ 0 h 95"/>
                  <a:gd name="T2" fmla="*/ 38 w 95"/>
                  <a:gd name="T3" fmla="*/ 1 h 95"/>
                  <a:gd name="T4" fmla="*/ 29 w 95"/>
                  <a:gd name="T5" fmla="*/ 4 h 95"/>
                  <a:gd name="T6" fmla="*/ 20 w 95"/>
                  <a:gd name="T7" fmla="*/ 8 h 95"/>
                  <a:gd name="T8" fmla="*/ 14 w 95"/>
                  <a:gd name="T9" fmla="*/ 13 h 95"/>
                  <a:gd name="T10" fmla="*/ 8 w 95"/>
                  <a:gd name="T11" fmla="*/ 20 h 95"/>
                  <a:gd name="T12" fmla="*/ 3 w 95"/>
                  <a:gd name="T13" fmla="*/ 28 h 95"/>
                  <a:gd name="T14" fmla="*/ 1 w 95"/>
                  <a:gd name="T15" fmla="*/ 37 h 95"/>
                  <a:gd name="T16" fmla="*/ 0 w 95"/>
                  <a:gd name="T17" fmla="*/ 46 h 95"/>
                  <a:gd name="T18" fmla="*/ 1 w 95"/>
                  <a:gd name="T19" fmla="*/ 55 h 95"/>
                  <a:gd name="T20" fmla="*/ 3 w 95"/>
                  <a:gd name="T21" fmla="*/ 65 h 95"/>
                  <a:gd name="T22" fmla="*/ 8 w 95"/>
                  <a:gd name="T23" fmla="*/ 73 h 95"/>
                  <a:gd name="T24" fmla="*/ 14 w 95"/>
                  <a:gd name="T25" fmla="*/ 81 h 95"/>
                  <a:gd name="T26" fmla="*/ 20 w 95"/>
                  <a:gd name="T27" fmla="*/ 86 h 95"/>
                  <a:gd name="T28" fmla="*/ 29 w 95"/>
                  <a:gd name="T29" fmla="*/ 91 h 95"/>
                  <a:gd name="T30" fmla="*/ 38 w 95"/>
                  <a:gd name="T31" fmla="*/ 93 h 95"/>
                  <a:gd name="T32" fmla="*/ 47 w 95"/>
                  <a:gd name="T33" fmla="*/ 95 h 95"/>
                  <a:gd name="T34" fmla="*/ 56 w 95"/>
                  <a:gd name="T35" fmla="*/ 93 h 95"/>
                  <a:gd name="T36" fmla="*/ 65 w 95"/>
                  <a:gd name="T37" fmla="*/ 91 h 95"/>
                  <a:gd name="T38" fmla="*/ 73 w 95"/>
                  <a:gd name="T39" fmla="*/ 86 h 95"/>
                  <a:gd name="T40" fmla="*/ 82 w 95"/>
                  <a:gd name="T41" fmla="*/ 81 h 95"/>
                  <a:gd name="T42" fmla="*/ 87 w 95"/>
                  <a:gd name="T43" fmla="*/ 73 h 95"/>
                  <a:gd name="T44" fmla="*/ 92 w 95"/>
                  <a:gd name="T45" fmla="*/ 65 h 95"/>
                  <a:gd name="T46" fmla="*/ 94 w 95"/>
                  <a:gd name="T47" fmla="*/ 55 h 95"/>
                  <a:gd name="T48" fmla="*/ 95 w 95"/>
                  <a:gd name="T49" fmla="*/ 46 h 95"/>
                  <a:gd name="T50" fmla="*/ 94 w 95"/>
                  <a:gd name="T51" fmla="*/ 37 h 95"/>
                  <a:gd name="T52" fmla="*/ 92 w 95"/>
                  <a:gd name="T53" fmla="*/ 28 h 95"/>
                  <a:gd name="T54" fmla="*/ 87 w 95"/>
                  <a:gd name="T55" fmla="*/ 20 h 95"/>
                  <a:gd name="T56" fmla="*/ 82 w 95"/>
                  <a:gd name="T57" fmla="*/ 13 h 95"/>
                  <a:gd name="T58" fmla="*/ 73 w 95"/>
                  <a:gd name="T59" fmla="*/ 8 h 95"/>
                  <a:gd name="T60" fmla="*/ 65 w 95"/>
                  <a:gd name="T61" fmla="*/ 4 h 95"/>
                  <a:gd name="T62" fmla="*/ 56 w 95"/>
                  <a:gd name="T63" fmla="*/ 1 h 95"/>
                  <a:gd name="T64" fmla="*/ 47 w 95"/>
                  <a:gd name="T6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0"/>
                    </a:moveTo>
                    <a:lnTo>
                      <a:pt x="38" y="1"/>
                    </a:lnTo>
                    <a:lnTo>
                      <a:pt x="29" y="4"/>
                    </a:lnTo>
                    <a:lnTo>
                      <a:pt x="20" y="8"/>
                    </a:lnTo>
                    <a:lnTo>
                      <a:pt x="14" y="13"/>
                    </a:lnTo>
                    <a:lnTo>
                      <a:pt x="8" y="20"/>
                    </a:lnTo>
                    <a:lnTo>
                      <a:pt x="3" y="28"/>
                    </a:lnTo>
                    <a:lnTo>
                      <a:pt x="1" y="37"/>
                    </a:lnTo>
                    <a:lnTo>
                      <a:pt x="0" y="46"/>
                    </a:lnTo>
                    <a:lnTo>
                      <a:pt x="1" y="55"/>
                    </a:lnTo>
                    <a:lnTo>
                      <a:pt x="3" y="65"/>
                    </a:lnTo>
                    <a:lnTo>
                      <a:pt x="8" y="73"/>
                    </a:lnTo>
                    <a:lnTo>
                      <a:pt x="14" y="81"/>
                    </a:lnTo>
                    <a:lnTo>
                      <a:pt x="20" y="86"/>
                    </a:lnTo>
                    <a:lnTo>
                      <a:pt x="29" y="91"/>
                    </a:lnTo>
                    <a:lnTo>
                      <a:pt x="38" y="93"/>
                    </a:lnTo>
                    <a:lnTo>
                      <a:pt x="47" y="95"/>
                    </a:lnTo>
                    <a:lnTo>
                      <a:pt x="56" y="93"/>
                    </a:lnTo>
                    <a:lnTo>
                      <a:pt x="65" y="91"/>
                    </a:lnTo>
                    <a:lnTo>
                      <a:pt x="73" y="86"/>
                    </a:lnTo>
                    <a:lnTo>
                      <a:pt x="82" y="81"/>
                    </a:lnTo>
                    <a:lnTo>
                      <a:pt x="87" y="73"/>
                    </a:lnTo>
                    <a:lnTo>
                      <a:pt x="92" y="65"/>
                    </a:lnTo>
                    <a:lnTo>
                      <a:pt x="94" y="55"/>
                    </a:lnTo>
                    <a:lnTo>
                      <a:pt x="95" y="46"/>
                    </a:lnTo>
                    <a:lnTo>
                      <a:pt x="94" y="37"/>
                    </a:lnTo>
                    <a:lnTo>
                      <a:pt x="92" y="28"/>
                    </a:lnTo>
                    <a:lnTo>
                      <a:pt x="87" y="20"/>
                    </a:lnTo>
                    <a:lnTo>
                      <a:pt x="82" y="13"/>
                    </a:lnTo>
                    <a:lnTo>
                      <a:pt x="73" y="8"/>
                    </a:lnTo>
                    <a:lnTo>
                      <a:pt x="65" y="4"/>
                    </a:lnTo>
                    <a:lnTo>
                      <a:pt x="56" y="1"/>
                    </a:lnTo>
                    <a:lnTo>
                      <a:pt x="47"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5" name="Freeform 47"/>
              <p:cNvSpPr>
                <a:spLocks/>
              </p:cNvSpPr>
              <p:nvPr/>
            </p:nvSpPr>
            <p:spPr bwMode="auto">
              <a:xfrm>
                <a:off x="5680583" y="5312824"/>
                <a:ext cx="36983" cy="36983"/>
              </a:xfrm>
              <a:custGeom>
                <a:avLst/>
                <a:gdLst>
                  <a:gd name="T0" fmla="*/ 6 w 95"/>
                  <a:gd name="T1" fmla="*/ 24 h 95"/>
                  <a:gd name="T2" fmla="*/ 0 w 95"/>
                  <a:gd name="T3" fmla="*/ 41 h 95"/>
                  <a:gd name="T4" fmla="*/ 1 w 95"/>
                  <a:gd name="T5" fmla="*/ 60 h 95"/>
                  <a:gd name="T6" fmla="*/ 10 w 95"/>
                  <a:gd name="T7" fmla="*/ 76 h 95"/>
                  <a:gd name="T8" fmla="*/ 24 w 95"/>
                  <a:gd name="T9" fmla="*/ 88 h 95"/>
                  <a:gd name="T10" fmla="*/ 32 w 95"/>
                  <a:gd name="T11" fmla="*/ 93 h 95"/>
                  <a:gd name="T12" fmla="*/ 41 w 95"/>
                  <a:gd name="T13" fmla="*/ 95 h 95"/>
                  <a:gd name="T14" fmla="*/ 51 w 95"/>
                  <a:gd name="T15" fmla="*/ 95 h 95"/>
                  <a:gd name="T16" fmla="*/ 60 w 95"/>
                  <a:gd name="T17" fmla="*/ 93 h 95"/>
                  <a:gd name="T18" fmla="*/ 68 w 95"/>
                  <a:gd name="T19" fmla="*/ 91 h 95"/>
                  <a:gd name="T20" fmla="*/ 76 w 95"/>
                  <a:gd name="T21" fmla="*/ 85 h 95"/>
                  <a:gd name="T22" fmla="*/ 83 w 95"/>
                  <a:gd name="T23" fmla="*/ 79 h 95"/>
                  <a:gd name="T24" fmla="*/ 89 w 95"/>
                  <a:gd name="T25" fmla="*/ 71 h 95"/>
                  <a:gd name="T26" fmla="*/ 95 w 95"/>
                  <a:gd name="T27" fmla="*/ 53 h 95"/>
                  <a:gd name="T28" fmla="*/ 94 w 95"/>
                  <a:gd name="T29" fmla="*/ 34 h 95"/>
                  <a:gd name="T30" fmla="*/ 85 w 95"/>
                  <a:gd name="T31" fmla="*/ 18 h 95"/>
                  <a:gd name="T32" fmla="*/ 71 w 95"/>
                  <a:gd name="T33" fmla="*/ 6 h 95"/>
                  <a:gd name="T34" fmla="*/ 62 w 95"/>
                  <a:gd name="T35" fmla="*/ 2 h 95"/>
                  <a:gd name="T36" fmla="*/ 53 w 95"/>
                  <a:gd name="T37" fmla="*/ 0 h 95"/>
                  <a:gd name="T38" fmla="*/ 44 w 95"/>
                  <a:gd name="T39" fmla="*/ 0 h 95"/>
                  <a:gd name="T40" fmla="*/ 36 w 95"/>
                  <a:gd name="T41" fmla="*/ 1 h 95"/>
                  <a:gd name="T42" fmla="*/ 26 w 95"/>
                  <a:gd name="T43" fmla="*/ 4 h 95"/>
                  <a:gd name="T44" fmla="*/ 18 w 95"/>
                  <a:gd name="T45" fmla="*/ 10 h 95"/>
                  <a:gd name="T46" fmla="*/ 11 w 95"/>
                  <a:gd name="T47" fmla="*/ 16 h 95"/>
                  <a:gd name="T48" fmla="*/ 6 w 95"/>
                  <a:gd name="T4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5">
                    <a:moveTo>
                      <a:pt x="6" y="24"/>
                    </a:moveTo>
                    <a:lnTo>
                      <a:pt x="0" y="41"/>
                    </a:lnTo>
                    <a:lnTo>
                      <a:pt x="1" y="60"/>
                    </a:lnTo>
                    <a:lnTo>
                      <a:pt x="10" y="76"/>
                    </a:lnTo>
                    <a:lnTo>
                      <a:pt x="24" y="88"/>
                    </a:lnTo>
                    <a:lnTo>
                      <a:pt x="32" y="93"/>
                    </a:lnTo>
                    <a:lnTo>
                      <a:pt x="41" y="95"/>
                    </a:lnTo>
                    <a:lnTo>
                      <a:pt x="51" y="95"/>
                    </a:lnTo>
                    <a:lnTo>
                      <a:pt x="60" y="93"/>
                    </a:lnTo>
                    <a:lnTo>
                      <a:pt x="68" y="91"/>
                    </a:lnTo>
                    <a:lnTo>
                      <a:pt x="76" y="85"/>
                    </a:lnTo>
                    <a:lnTo>
                      <a:pt x="83" y="79"/>
                    </a:lnTo>
                    <a:lnTo>
                      <a:pt x="89" y="71"/>
                    </a:lnTo>
                    <a:lnTo>
                      <a:pt x="95" y="53"/>
                    </a:lnTo>
                    <a:lnTo>
                      <a:pt x="94" y="34"/>
                    </a:lnTo>
                    <a:lnTo>
                      <a:pt x="85" y="18"/>
                    </a:lnTo>
                    <a:lnTo>
                      <a:pt x="71" y="6"/>
                    </a:lnTo>
                    <a:lnTo>
                      <a:pt x="62" y="2"/>
                    </a:lnTo>
                    <a:lnTo>
                      <a:pt x="53" y="0"/>
                    </a:lnTo>
                    <a:lnTo>
                      <a:pt x="44" y="0"/>
                    </a:lnTo>
                    <a:lnTo>
                      <a:pt x="36" y="1"/>
                    </a:lnTo>
                    <a:lnTo>
                      <a:pt x="26" y="4"/>
                    </a:lnTo>
                    <a:lnTo>
                      <a:pt x="18" y="10"/>
                    </a:lnTo>
                    <a:lnTo>
                      <a:pt x="11" y="16"/>
                    </a:lnTo>
                    <a:lnTo>
                      <a:pt x="6" y="2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6" name="Freeform 48"/>
              <p:cNvSpPr>
                <a:spLocks/>
              </p:cNvSpPr>
              <p:nvPr/>
            </p:nvSpPr>
            <p:spPr bwMode="auto">
              <a:xfrm>
                <a:off x="5680583" y="5235005"/>
                <a:ext cx="36983" cy="36983"/>
              </a:xfrm>
              <a:custGeom>
                <a:avLst/>
                <a:gdLst>
                  <a:gd name="T0" fmla="*/ 6 w 95"/>
                  <a:gd name="T1" fmla="*/ 71 h 96"/>
                  <a:gd name="T2" fmla="*/ 11 w 95"/>
                  <a:gd name="T3" fmla="*/ 80 h 96"/>
                  <a:gd name="T4" fmla="*/ 18 w 95"/>
                  <a:gd name="T5" fmla="*/ 85 h 96"/>
                  <a:gd name="T6" fmla="*/ 26 w 95"/>
                  <a:gd name="T7" fmla="*/ 91 h 96"/>
                  <a:gd name="T8" fmla="*/ 36 w 95"/>
                  <a:gd name="T9" fmla="*/ 95 h 96"/>
                  <a:gd name="T10" fmla="*/ 44 w 95"/>
                  <a:gd name="T11" fmla="*/ 96 h 96"/>
                  <a:gd name="T12" fmla="*/ 53 w 95"/>
                  <a:gd name="T13" fmla="*/ 96 h 96"/>
                  <a:gd name="T14" fmla="*/ 62 w 95"/>
                  <a:gd name="T15" fmla="*/ 93 h 96"/>
                  <a:gd name="T16" fmla="*/ 71 w 95"/>
                  <a:gd name="T17" fmla="*/ 90 h 96"/>
                  <a:gd name="T18" fmla="*/ 85 w 95"/>
                  <a:gd name="T19" fmla="*/ 77 h 96"/>
                  <a:gd name="T20" fmla="*/ 94 w 95"/>
                  <a:gd name="T21" fmla="*/ 60 h 96"/>
                  <a:gd name="T22" fmla="*/ 95 w 95"/>
                  <a:gd name="T23" fmla="*/ 43 h 96"/>
                  <a:gd name="T24" fmla="*/ 89 w 95"/>
                  <a:gd name="T25" fmla="*/ 24 h 96"/>
                  <a:gd name="T26" fmla="*/ 83 w 95"/>
                  <a:gd name="T27" fmla="*/ 16 h 96"/>
                  <a:gd name="T28" fmla="*/ 76 w 95"/>
                  <a:gd name="T29" fmla="*/ 10 h 96"/>
                  <a:gd name="T30" fmla="*/ 68 w 95"/>
                  <a:gd name="T31" fmla="*/ 5 h 96"/>
                  <a:gd name="T32" fmla="*/ 60 w 95"/>
                  <a:gd name="T33" fmla="*/ 1 h 96"/>
                  <a:gd name="T34" fmla="*/ 51 w 95"/>
                  <a:gd name="T35" fmla="*/ 0 h 96"/>
                  <a:gd name="T36" fmla="*/ 41 w 95"/>
                  <a:gd name="T37" fmla="*/ 0 h 96"/>
                  <a:gd name="T38" fmla="*/ 32 w 95"/>
                  <a:gd name="T39" fmla="*/ 2 h 96"/>
                  <a:gd name="T40" fmla="*/ 24 w 95"/>
                  <a:gd name="T41" fmla="*/ 7 h 96"/>
                  <a:gd name="T42" fmla="*/ 10 w 95"/>
                  <a:gd name="T43" fmla="*/ 20 h 96"/>
                  <a:gd name="T44" fmla="*/ 1 w 95"/>
                  <a:gd name="T45" fmla="*/ 36 h 96"/>
                  <a:gd name="T46" fmla="*/ 0 w 95"/>
                  <a:gd name="T47" fmla="*/ 53 h 96"/>
                  <a:gd name="T48" fmla="*/ 6 w 95"/>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6">
                    <a:moveTo>
                      <a:pt x="6" y="71"/>
                    </a:moveTo>
                    <a:lnTo>
                      <a:pt x="11" y="80"/>
                    </a:lnTo>
                    <a:lnTo>
                      <a:pt x="18" y="85"/>
                    </a:lnTo>
                    <a:lnTo>
                      <a:pt x="26" y="91"/>
                    </a:lnTo>
                    <a:lnTo>
                      <a:pt x="36" y="95"/>
                    </a:lnTo>
                    <a:lnTo>
                      <a:pt x="44" y="96"/>
                    </a:lnTo>
                    <a:lnTo>
                      <a:pt x="53" y="96"/>
                    </a:lnTo>
                    <a:lnTo>
                      <a:pt x="62" y="93"/>
                    </a:lnTo>
                    <a:lnTo>
                      <a:pt x="71" y="90"/>
                    </a:lnTo>
                    <a:lnTo>
                      <a:pt x="85" y="77"/>
                    </a:lnTo>
                    <a:lnTo>
                      <a:pt x="94" y="60"/>
                    </a:lnTo>
                    <a:lnTo>
                      <a:pt x="95" y="43"/>
                    </a:lnTo>
                    <a:lnTo>
                      <a:pt x="89" y="24"/>
                    </a:lnTo>
                    <a:lnTo>
                      <a:pt x="83" y="16"/>
                    </a:lnTo>
                    <a:lnTo>
                      <a:pt x="76" y="10"/>
                    </a:lnTo>
                    <a:lnTo>
                      <a:pt x="68" y="5"/>
                    </a:lnTo>
                    <a:lnTo>
                      <a:pt x="60" y="1"/>
                    </a:lnTo>
                    <a:lnTo>
                      <a:pt x="51" y="0"/>
                    </a:lnTo>
                    <a:lnTo>
                      <a:pt x="41" y="0"/>
                    </a:lnTo>
                    <a:lnTo>
                      <a:pt x="32" y="2"/>
                    </a:lnTo>
                    <a:lnTo>
                      <a:pt x="24" y="7"/>
                    </a:lnTo>
                    <a:lnTo>
                      <a:pt x="10" y="20"/>
                    </a:lnTo>
                    <a:lnTo>
                      <a:pt x="1" y="36"/>
                    </a:lnTo>
                    <a:lnTo>
                      <a:pt x="0" y="53"/>
                    </a:lnTo>
                    <a:lnTo>
                      <a:pt x="6"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48" name="Group 147"/>
            <p:cNvGrpSpPr/>
            <p:nvPr/>
          </p:nvGrpSpPr>
          <p:grpSpPr>
            <a:xfrm>
              <a:off x="3720431" y="3390706"/>
              <a:ext cx="507752" cy="507751"/>
              <a:chOff x="5377781" y="5038531"/>
              <a:chExt cx="507752" cy="507751"/>
            </a:xfrm>
          </p:grpSpPr>
          <p:sp>
            <p:nvSpPr>
              <p:cNvPr id="149" name="Freeform 36"/>
              <p:cNvSpPr>
                <a:spLocks/>
              </p:cNvSpPr>
              <p:nvPr/>
            </p:nvSpPr>
            <p:spPr bwMode="auto">
              <a:xfrm>
                <a:off x="5377781" y="5038531"/>
                <a:ext cx="507752" cy="507751"/>
              </a:xfrm>
              <a:custGeom>
                <a:avLst/>
                <a:gdLst>
                  <a:gd name="T0" fmla="*/ 592 w 1319"/>
                  <a:gd name="T1" fmla="*/ 1315 h 1318"/>
                  <a:gd name="T2" fmla="*/ 463 w 1319"/>
                  <a:gd name="T3" fmla="*/ 1289 h 1318"/>
                  <a:gd name="T4" fmla="*/ 345 w 1319"/>
                  <a:gd name="T5" fmla="*/ 1239 h 1318"/>
                  <a:gd name="T6" fmla="*/ 240 w 1319"/>
                  <a:gd name="T7" fmla="*/ 1168 h 1318"/>
                  <a:gd name="T8" fmla="*/ 151 w 1319"/>
                  <a:gd name="T9" fmla="*/ 1078 h 1318"/>
                  <a:gd name="T10" fmla="*/ 80 w 1319"/>
                  <a:gd name="T11" fmla="*/ 973 h 1318"/>
                  <a:gd name="T12" fmla="*/ 30 w 1319"/>
                  <a:gd name="T13" fmla="*/ 856 h 1318"/>
                  <a:gd name="T14" fmla="*/ 4 w 1319"/>
                  <a:gd name="T15" fmla="*/ 727 h 1318"/>
                  <a:gd name="T16" fmla="*/ 4 w 1319"/>
                  <a:gd name="T17" fmla="*/ 592 h 1318"/>
                  <a:gd name="T18" fmla="*/ 30 w 1319"/>
                  <a:gd name="T19" fmla="*/ 464 h 1318"/>
                  <a:gd name="T20" fmla="*/ 80 w 1319"/>
                  <a:gd name="T21" fmla="*/ 345 h 1318"/>
                  <a:gd name="T22" fmla="*/ 151 w 1319"/>
                  <a:gd name="T23" fmla="*/ 241 h 1318"/>
                  <a:gd name="T24" fmla="*/ 240 w 1319"/>
                  <a:gd name="T25" fmla="*/ 151 h 1318"/>
                  <a:gd name="T26" fmla="*/ 345 w 1319"/>
                  <a:gd name="T27" fmla="*/ 79 h 1318"/>
                  <a:gd name="T28" fmla="*/ 463 w 1319"/>
                  <a:gd name="T29" fmla="*/ 30 h 1318"/>
                  <a:gd name="T30" fmla="*/ 592 w 1319"/>
                  <a:gd name="T31" fmla="*/ 3 h 1318"/>
                  <a:gd name="T32" fmla="*/ 727 w 1319"/>
                  <a:gd name="T33" fmla="*/ 3 h 1318"/>
                  <a:gd name="T34" fmla="*/ 855 w 1319"/>
                  <a:gd name="T35" fmla="*/ 30 h 1318"/>
                  <a:gd name="T36" fmla="*/ 973 w 1319"/>
                  <a:gd name="T37" fmla="*/ 79 h 1318"/>
                  <a:gd name="T38" fmla="*/ 1078 w 1319"/>
                  <a:gd name="T39" fmla="*/ 151 h 1318"/>
                  <a:gd name="T40" fmla="*/ 1168 w 1319"/>
                  <a:gd name="T41" fmla="*/ 241 h 1318"/>
                  <a:gd name="T42" fmla="*/ 1240 w 1319"/>
                  <a:gd name="T43" fmla="*/ 345 h 1318"/>
                  <a:gd name="T44" fmla="*/ 1289 w 1319"/>
                  <a:gd name="T45" fmla="*/ 464 h 1318"/>
                  <a:gd name="T46" fmla="*/ 1316 w 1319"/>
                  <a:gd name="T47" fmla="*/ 592 h 1318"/>
                  <a:gd name="T48" fmla="*/ 1316 w 1319"/>
                  <a:gd name="T49" fmla="*/ 727 h 1318"/>
                  <a:gd name="T50" fmla="*/ 1289 w 1319"/>
                  <a:gd name="T51" fmla="*/ 856 h 1318"/>
                  <a:gd name="T52" fmla="*/ 1240 w 1319"/>
                  <a:gd name="T53" fmla="*/ 973 h 1318"/>
                  <a:gd name="T54" fmla="*/ 1168 w 1319"/>
                  <a:gd name="T55" fmla="*/ 1078 h 1318"/>
                  <a:gd name="T56" fmla="*/ 1078 w 1319"/>
                  <a:gd name="T57" fmla="*/ 1168 h 1318"/>
                  <a:gd name="T58" fmla="*/ 973 w 1319"/>
                  <a:gd name="T59" fmla="*/ 1239 h 1318"/>
                  <a:gd name="T60" fmla="*/ 855 w 1319"/>
                  <a:gd name="T61" fmla="*/ 1289 h 1318"/>
                  <a:gd name="T62" fmla="*/ 727 w 1319"/>
                  <a:gd name="T63" fmla="*/ 1315 h 1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19" h="1318">
                    <a:moveTo>
                      <a:pt x="659" y="1318"/>
                    </a:moveTo>
                    <a:lnTo>
                      <a:pt x="592" y="1315"/>
                    </a:lnTo>
                    <a:lnTo>
                      <a:pt x="527" y="1305"/>
                    </a:lnTo>
                    <a:lnTo>
                      <a:pt x="463" y="1289"/>
                    </a:lnTo>
                    <a:lnTo>
                      <a:pt x="402" y="1267"/>
                    </a:lnTo>
                    <a:lnTo>
                      <a:pt x="345" y="1239"/>
                    </a:lnTo>
                    <a:lnTo>
                      <a:pt x="290" y="1206"/>
                    </a:lnTo>
                    <a:lnTo>
                      <a:pt x="240" y="1168"/>
                    </a:lnTo>
                    <a:lnTo>
                      <a:pt x="194" y="1125"/>
                    </a:lnTo>
                    <a:lnTo>
                      <a:pt x="151" y="1078"/>
                    </a:lnTo>
                    <a:lnTo>
                      <a:pt x="113" y="1027"/>
                    </a:lnTo>
                    <a:lnTo>
                      <a:pt x="80" y="973"/>
                    </a:lnTo>
                    <a:lnTo>
                      <a:pt x="52" y="915"/>
                    </a:lnTo>
                    <a:lnTo>
                      <a:pt x="30" y="856"/>
                    </a:lnTo>
                    <a:lnTo>
                      <a:pt x="14" y="792"/>
                    </a:lnTo>
                    <a:lnTo>
                      <a:pt x="4" y="727"/>
                    </a:lnTo>
                    <a:lnTo>
                      <a:pt x="0" y="660"/>
                    </a:lnTo>
                    <a:lnTo>
                      <a:pt x="4" y="592"/>
                    </a:lnTo>
                    <a:lnTo>
                      <a:pt x="14" y="527"/>
                    </a:lnTo>
                    <a:lnTo>
                      <a:pt x="30" y="464"/>
                    </a:lnTo>
                    <a:lnTo>
                      <a:pt x="52" y="403"/>
                    </a:lnTo>
                    <a:lnTo>
                      <a:pt x="80" y="345"/>
                    </a:lnTo>
                    <a:lnTo>
                      <a:pt x="113" y="291"/>
                    </a:lnTo>
                    <a:lnTo>
                      <a:pt x="151" y="241"/>
                    </a:lnTo>
                    <a:lnTo>
                      <a:pt x="194" y="193"/>
                    </a:lnTo>
                    <a:lnTo>
                      <a:pt x="240" y="151"/>
                    </a:lnTo>
                    <a:lnTo>
                      <a:pt x="290" y="113"/>
                    </a:lnTo>
                    <a:lnTo>
                      <a:pt x="345" y="79"/>
                    </a:lnTo>
                    <a:lnTo>
                      <a:pt x="402" y="52"/>
                    </a:lnTo>
                    <a:lnTo>
                      <a:pt x="463" y="30"/>
                    </a:lnTo>
                    <a:lnTo>
                      <a:pt x="527" y="14"/>
                    </a:lnTo>
                    <a:lnTo>
                      <a:pt x="592" y="3"/>
                    </a:lnTo>
                    <a:lnTo>
                      <a:pt x="659" y="0"/>
                    </a:lnTo>
                    <a:lnTo>
                      <a:pt x="727" y="3"/>
                    </a:lnTo>
                    <a:lnTo>
                      <a:pt x="791" y="14"/>
                    </a:lnTo>
                    <a:lnTo>
                      <a:pt x="855" y="30"/>
                    </a:lnTo>
                    <a:lnTo>
                      <a:pt x="916" y="52"/>
                    </a:lnTo>
                    <a:lnTo>
                      <a:pt x="973" y="79"/>
                    </a:lnTo>
                    <a:lnTo>
                      <a:pt x="1028" y="113"/>
                    </a:lnTo>
                    <a:lnTo>
                      <a:pt x="1078" y="151"/>
                    </a:lnTo>
                    <a:lnTo>
                      <a:pt x="1125" y="193"/>
                    </a:lnTo>
                    <a:lnTo>
                      <a:pt x="1168" y="241"/>
                    </a:lnTo>
                    <a:lnTo>
                      <a:pt x="1206" y="291"/>
                    </a:lnTo>
                    <a:lnTo>
                      <a:pt x="1240" y="345"/>
                    </a:lnTo>
                    <a:lnTo>
                      <a:pt x="1267" y="403"/>
                    </a:lnTo>
                    <a:lnTo>
                      <a:pt x="1289" y="464"/>
                    </a:lnTo>
                    <a:lnTo>
                      <a:pt x="1305" y="527"/>
                    </a:lnTo>
                    <a:lnTo>
                      <a:pt x="1316" y="592"/>
                    </a:lnTo>
                    <a:lnTo>
                      <a:pt x="1319" y="660"/>
                    </a:lnTo>
                    <a:lnTo>
                      <a:pt x="1316" y="727"/>
                    </a:lnTo>
                    <a:lnTo>
                      <a:pt x="1305" y="792"/>
                    </a:lnTo>
                    <a:lnTo>
                      <a:pt x="1289" y="856"/>
                    </a:lnTo>
                    <a:lnTo>
                      <a:pt x="1267" y="915"/>
                    </a:lnTo>
                    <a:lnTo>
                      <a:pt x="1240" y="973"/>
                    </a:lnTo>
                    <a:lnTo>
                      <a:pt x="1206" y="1027"/>
                    </a:lnTo>
                    <a:lnTo>
                      <a:pt x="1168" y="1078"/>
                    </a:lnTo>
                    <a:lnTo>
                      <a:pt x="1125" y="1125"/>
                    </a:lnTo>
                    <a:lnTo>
                      <a:pt x="1078" y="1168"/>
                    </a:lnTo>
                    <a:lnTo>
                      <a:pt x="1028" y="1206"/>
                    </a:lnTo>
                    <a:lnTo>
                      <a:pt x="973" y="1239"/>
                    </a:lnTo>
                    <a:lnTo>
                      <a:pt x="916" y="1267"/>
                    </a:lnTo>
                    <a:lnTo>
                      <a:pt x="855" y="1289"/>
                    </a:lnTo>
                    <a:lnTo>
                      <a:pt x="791" y="1305"/>
                    </a:lnTo>
                    <a:lnTo>
                      <a:pt x="727" y="1315"/>
                    </a:lnTo>
                    <a:lnTo>
                      <a:pt x="659" y="1318"/>
                    </a:lnTo>
                    <a:close/>
                  </a:path>
                </a:pathLst>
              </a:custGeom>
              <a:solidFill>
                <a:schemeClr val="accent4"/>
              </a:solidFill>
              <a:ln>
                <a:noFill/>
              </a:ln>
              <a:scene3d>
                <a:camera prst="orthographicFront"/>
                <a:lightRig rig="threePt" dir="t"/>
              </a:scene3d>
              <a:sp3d>
                <a:bevelT prst="relaxedInset"/>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37"/>
              <p:cNvSpPr>
                <a:spLocks/>
              </p:cNvSpPr>
              <p:nvPr/>
            </p:nvSpPr>
            <p:spPr bwMode="auto">
              <a:xfrm>
                <a:off x="5511076" y="5172595"/>
                <a:ext cx="240393" cy="239621"/>
              </a:xfrm>
              <a:custGeom>
                <a:avLst/>
                <a:gdLst>
                  <a:gd name="T0" fmla="*/ 279 w 623"/>
                  <a:gd name="T1" fmla="*/ 620 h 622"/>
                  <a:gd name="T2" fmla="*/ 219 w 623"/>
                  <a:gd name="T3" fmla="*/ 608 h 622"/>
                  <a:gd name="T4" fmla="*/ 162 w 623"/>
                  <a:gd name="T5" fmla="*/ 584 h 622"/>
                  <a:gd name="T6" fmla="*/ 113 w 623"/>
                  <a:gd name="T7" fmla="*/ 550 h 622"/>
                  <a:gd name="T8" fmla="*/ 71 w 623"/>
                  <a:gd name="T9" fmla="*/ 509 h 622"/>
                  <a:gd name="T10" fmla="*/ 38 w 623"/>
                  <a:gd name="T11" fmla="*/ 459 h 622"/>
                  <a:gd name="T12" fmla="*/ 14 w 623"/>
                  <a:gd name="T13" fmla="*/ 404 h 622"/>
                  <a:gd name="T14" fmla="*/ 1 w 623"/>
                  <a:gd name="T15" fmla="*/ 343 h 622"/>
                  <a:gd name="T16" fmla="*/ 1 w 623"/>
                  <a:gd name="T17" fmla="*/ 280 h 622"/>
                  <a:gd name="T18" fmla="*/ 14 w 623"/>
                  <a:gd name="T19" fmla="*/ 219 h 622"/>
                  <a:gd name="T20" fmla="*/ 38 w 623"/>
                  <a:gd name="T21" fmla="*/ 163 h 622"/>
                  <a:gd name="T22" fmla="*/ 71 w 623"/>
                  <a:gd name="T23" fmla="*/ 113 h 622"/>
                  <a:gd name="T24" fmla="*/ 113 w 623"/>
                  <a:gd name="T25" fmla="*/ 71 h 622"/>
                  <a:gd name="T26" fmla="*/ 162 w 623"/>
                  <a:gd name="T27" fmla="*/ 38 h 622"/>
                  <a:gd name="T28" fmla="*/ 219 w 623"/>
                  <a:gd name="T29" fmla="*/ 14 h 622"/>
                  <a:gd name="T30" fmla="*/ 279 w 623"/>
                  <a:gd name="T31" fmla="*/ 1 h 622"/>
                  <a:gd name="T32" fmla="*/ 343 w 623"/>
                  <a:gd name="T33" fmla="*/ 1 h 622"/>
                  <a:gd name="T34" fmla="*/ 403 w 623"/>
                  <a:gd name="T35" fmla="*/ 14 h 622"/>
                  <a:gd name="T36" fmla="*/ 460 w 623"/>
                  <a:gd name="T37" fmla="*/ 38 h 622"/>
                  <a:gd name="T38" fmla="*/ 509 w 623"/>
                  <a:gd name="T39" fmla="*/ 71 h 622"/>
                  <a:gd name="T40" fmla="*/ 552 w 623"/>
                  <a:gd name="T41" fmla="*/ 113 h 622"/>
                  <a:gd name="T42" fmla="*/ 585 w 623"/>
                  <a:gd name="T43" fmla="*/ 163 h 622"/>
                  <a:gd name="T44" fmla="*/ 609 w 623"/>
                  <a:gd name="T45" fmla="*/ 219 h 622"/>
                  <a:gd name="T46" fmla="*/ 622 w 623"/>
                  <a:gd name="T47" fmla="*/ 280 h 622"/>
                  <a:gd name="T48" fmla="*/ 622 w 623"/>
                  <a:gd name="T49" fmla="*/ 343 h 622"/>
                  <a:gd name="T50" fmla="*/ 609 w 623"/>
                  <a:gd name="T51" fmla="*/ 404 h 622"/>
                  <a:gd name="T52" fmla="*/ 585 w 623"/>
                  <a:gd name="T53" fmla="*/ 459 h 622"/>
                  <a:gd name="T54" fmla="*/ 552 w 623"/>
                  <a:gd name="T55" fmla="*/ 509 h 622"/>
                  <a:gd name="T56" fmla="*/ 509 w 623"/>
                  <a:gd name="T57" fmla="*/ 550 h 622"/>
                  <a:gd name="T58" fmla="*/ 460 w 623"/>
                  <a:gd name="T59" fmla="*/ 584 h 622"/>
                  <a:gd name="T60" fmla="*/ 403 w 623"/>
                  <a:gd name="T61" fmla="*/ 608 h 622"/>
                  <a:gd name="T62" fmla="*/ 343 w 623"/>
                  <a:gd name="T63" fmla="*/ 620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3" h="622">
                    <a:moveTo>
                      <a:pt x="311" y="622"/>
                    </a:moveTo>
                    <a:lnTo>
                      <a:pt x="279" y="620"/>
                    </a:lnTo>
                    <a:lnTo>
                      <a:pt x="249" y="616"/>
                    </a:lnTo>
                    <a:lnTo>
                      <a:pt x="219" y="608"/>
                    </a:lnTo>
                    <a:lnTo>
                      <a:pt x="190" y="597"/>
                    </a:lnTo>
                    <a:lnTo>
                      <a:pt x="162" y="584"/>
                    </a:lnTo>
                    <a:lnTo>
                      <a:pt x="137" y="569"/>
                    </a:lnTo>
                    <a:lnTo>
                      <a:pt x="113" y="550"/>
                    </a:lnTo>
                    <a:lnTo>
                      <a:pt x="91" y="531"/>
                    </a:lnTo>
                    <a:lnTo>
                      <a:pt x="71" y="509"/>
                    </a:lnTo>
                    <a:lnTo>
                      <a:pt x="53" y="485"/>
                    </a:lnTo>
                    <a:lnTo>
                      <a:pt x="38" y="459"/>
                    </a:lnTo>
                    <a:lnTo>
                      <a:pt x="24" y="432"/>
                    </a:lnTo>
                    <a:lnTo>
                      <a:pt x="14" y="404"/>
                    </a:lnTo>
                    <a:lnTo>
                      <a:pt x="6" y="374"/>
                    </a:lnTo>
                    <a:lnTo>
                      <a:pt x="1" y="343"/>
                    </a:lnTo>
                    <a:lnTo>
                      <a:pt x="0" y="312"/>
                    </a:lnTo>
                    <a:lnTo>
                      <a:pt x="1" y="280"/>
                    </a:lnTo>
                    <a:lnTo>
                      <a:pt x="6" y="248"/>
                    </a:lnTo>
                    <a:lnTo>
                      <a:pt x="14" y="219"/>
                    </a:lnTo>
                    <a:lnTo>
                      <a:pt x="24" y="190"/>
                    </a:lnTo>
                    <a:lnTo>
                      <a:pt x="38" y="163"/>
                    </a:lnTo>
                    <a:lnTo>
                      <a:pt x="53" y="137"/>
                    </a:lnTo>
                    <a:lnTo>
                      <a:pt x="71" y="113"/>
                    </a:lnTo>
                    <a:lnTo>
                      <a:pt x="91" y="91"/>
                    </a:lnTo>
                    <a:lnTo>
                      <a:pt x="113" y="71"/>
                    </a:lnTo>
                    <a:lnTo>
                      <a:pt x="137" y="53"/>
                    </a:lnTo>
                    <a:lnTo>
                      <a:pt x="162" y="38"/>
                    </a:lnTo>
                    <a:lnTo>
                      <a:pt x="190" y="24"/>
                    </a:lnTo>
                    <a:lnTo>
                      <a:pt x="219" y="14"/>
                    </a:lnTo>
                    <a:lnTo>
                      <a:pt x="249" y="6"/>
                    </a:lnTo>
                    <a:lnTo>
                      <a:pt x="279" y="1"/>
                    </a:lnTo>
                    <a:lnTo>
                      <a:pt x="311" y="0"/>
                    </a:lnTo>
                    <a:lnTo>
                      <a:pt x="343" y="1"/>
                    </a:lnTo>
                    <a:lnTo>
                      <a:pt x="373" y="6"/>
                    </a:lnTo>
                    <a:lnTo>
                      <a:pt x="403" y="14"/>
                    </a:lnTo>
                    <a:lnTo>
                      <a:pt x="432" y="24"/>
                    </a:lnTo>
                    <a:lnTo>
                      <a:pt x="460" y="38"/>
                    </a:lnTo>
                    <a:lnTo>
                      <a:pt x="485" y="53"/>
                    </a:lnTo>
                    <a:lnTo>
                      <a:pt x="509" y="71"/>
                    </a:lnTo>
                    <a:lnTo>
                      <a:pt x="531" y="91"/>
                    </a:lnTo>
                    <a:lnTo>
                      <a:pt x="552" y="113"/>
                    </a:lnTo>
                    <a:lnTo>
                      <a:pt x="570" y="137"/>
                    </a:lnTo>
                    <a:lnTo>
                      <a:pt x="585" y="163"/>
                    </a:lnTo>
                    <a:lnTo>
                      <a:pt x="599" y="190"/>
                    </a:lnTo>
                    <a:lnTo>
                      <a:pt x="609" y="219"/>
                    </a:lnTo>
                    <a:lnTo>
                      <a:pt x="616" y="248"/>
                    </a:lnTo>
                    <a:lnTo>
                      <a:pt x="622" y="280"/>
                    </a:lnTo>
                    <a:lnTo>
                      <a:pt x="623" y="312"/>
                    </a:lnTo>
                    <a:lnTo>
                      <a:pt x="622" y="343"/>
                    </a:lnTo>
                    <a:lnTo>
                      <a:pt x="616" y="374"/>
                    </a:lnTo>
                    <a:lnTo>
                      <a:pt x="609" y="404"/>
                    </a:lnTo>
                    <a:lnTo>
                      <a:pt x="599" y="432"/>
                    </a:lnTo>
                    <a:lnTo>
                      <a:pt x="585" y="459"/>
                    </a:lnTo>
                    <a:lnTo>
                      <a:pt x="570" y="485"/>
                    </a:lnTo>
                    <a:lnTo>
                      <a:pt x="552" y="509"/>
                    </a:lnTo>
                    <a:lnTo>
                      <a:pt x="531" y="531"/>
                    </a:lnTo>
                    <a:lnTo>
                      <a:pt x="509" y="550"/>
                    </a:lnTo>
                    <a:lnTo>
                      <a:pt x="485" y="569"/>
                    </a:lnTo>
                    <a:lnTo>
                      <a:pt x="460" y="584"/>
                    </a:lnTo>
                    <a:lnTo>
                      <a:pt x="432" y="597"/>
                    </a:lnTo>
                    <a:lnTo>
                      <a:pt x="403" y="608"/>
                    </a:lnTo>
                    <a:lnTo>
                      <a:pt x="373" y="616"/>
                    </a:lnTo>
                    <a:lnTo>
                      <a:pt x="343" y="620"/>
                    </a:lnTo>
                    <a:lnTo>
                      <a:pt x="311" y="622"/>
                    </a:lnTo>
                    <a:close/>
                  </a:path>
                </a:pathLst>
              </a:custGeom>
              <a:solidFill>
                <a:schemeClr val="bg1"/>
              </a:solidFill>
              <a:ln w="952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1" name="Freeform 42"/>
              <p:cNvSpPr>
                <a:spLocks/>
              </p:cNvSpPr>
              <p:nvPr/>
            </p:nvSpPr>
            <p:spPr bwMode="auto">
              <a:xfrm>
                <a:off x="5598911" y="5259661"/>
                <a:ext cx="64721" cy="65492"/>
              </a:xfrm>
              <a:custGeom>
                <a:avLst/>
                <a:gdLst>
                  <a:gd name="T0" fmla="*/ 84 w 168"/>
                  <a:gd name="T1" fmla="*/ 169 h 169"/>
                  <a:gd name="T2" fmla="*/ 101 w 168"/>
                  <a:gd name="T3" fmla="*/ 168 h 169"/>
                  <a:gd name="T4" fmla="*/ 117 w 168"/>
                  <a:gd name="T5" fmla="*/ 162 h 169"/>
                  <a:gd name="T6" fmla="*/ 131 w 168"/>
                  <a:gd name="T7" fmla="*/ 154 h 169"/>
                  <a:gd name="T8" fmla="*/ 144 w 168"/>
                  <a:gd name="T9" fmla="*/ 144 h 169"/>
                  <a:gd name="T10" fmla="*/ 154 w 168"/>
                  <a:gd name="T11" fmla="*/ 132 h 169"/>
                  <a:gd name="T12" fmla="*/ 161 w 168"/>
                  <a:gd name="T13" fmla="*/ 117 h 169"/>
                  <a:gd name="T14" fmla="*/ 167 w 168"/>
                  <a:gd name="T15" fmla="*/ 102 h 169"/>
                  <a:gd name="T16" fmla="*/ 168 w 168"/>
                  <a:gd name="T17" fmla="*/ 85 h 169"/>
                  <a:gd name="T18" fmla="*/ 167 w 168"/>
                  <a:gd name="T19" fmla="*/ 68 h 169"/>
                  <a:gd name="T20" fmla="*/ 161 w 168"/>
                  <a:gd name="T21" fmla="*/ 51 h 169"/>
                  <a:gd name="T22" fmla="*/ 154 w 168"/>
                  <a:gd name="T23" fmla="*/ 38 h 169"/>
                  <a:gd name="T24" fmla="*/ 144 w 168"/>
                  <a:gd name="T25" fmla="*/ 25 h 169"/>
                  <a:gd name="T26" fmla="*/ 131 w 168"/>
                  <a:gd name="T27" fmla="*/ 15 h 169"/>
                  <a:gd name="T28" fmla="*/ 117 w 168"/>
                  <a:gd name="T29" fmla="*/ 6 h 169"/>
                  <a:gd name="T30" fmla="*/ 101 w 168"/>
                  <a:gd name="T31" fmla="*/ 1 h 169"/>
                  <a:gd name="T32" fmla="*/ 84 w 168"/>
                  <a:gd name="T33" fmla="*/ 0 h 169"/>
                  <a:gd name="T34" fmla="*/ 67 w 168"/>
                  <a:gd name="T35" fmla="*/ 1 h 169"/>
                  <a:gd name="T36" fmla="*/ 52 w 168"/>
                  <a:gd name="T37" fmla="*/ 6 h 169"/>
                  <a:gd name="T38" fmla="*/ 37 w 168"/>
                  <a:gd name="T39" fmla="*/ 15 h 169"/>
                  <a:gd name="T40" fmla="*/ 25 w 168"/>
                  <a:gd name="T41" fmla="*/ 25 h 169"/>
                  <a:gd name="T42" fmla="*/ 15 w 168"/>
                  <a:gd name="T43" fmla="*/ 38 h 169"/>
                  <a:gd name="T44" fmla="*/ 7 w 168"/>
                  <a:gd name="T45" fmla="*/ 51 h 169"/>
                  <a:gd name="T46" fmla="*/ 1 w 168"/>
                  <a:gd name="T47" fmla="*/ 68 h 169"/>
                  <a:gd name="T48" fmla="*/ 0 w 168"/>
                  <a:gd name="T49" fmla="*/ 85 h 169"/>
                  <a:gd name="T50" fmla="*/ 1 w 168"/>
                  <a:gd name="T51" fmla="*/ 102 h 169"/>
                  <a:gd name="T52" fmla="*/ 7 w 168"/>
                  <a:gd name="T53" fmla="*/ 117 h 169"/>
                  <a:gd name="T54" fmla="*/ 15 w 168"/>
                  <a:gd name="T55" fmla="*/ 132 h 169"/>
                  <a:gd name="T56" fmla="*/ 25 w 168"/>
                  <a:gd name="T57" fmla="*/ 144 h 169"/>
                  <a:gd name="T58" fmla="*/ 37 w 168"/>
                  <a:gd name="T59" fmla="*/ 154 h 169"/>
                  <a:gd name="T60" fmla="*/ 52 w 168"/>
                  <a:gd name="T61" fmla="*/ 162 h 169"/>
                  <a:gd name="T62" fmla="*/ 67 w 168"/>
                  <a:gd name="T63" fmla="*/ 168 h 169"/>
                  <a:gd name="T64" fmla="*/ 84 w 168"/>
                  <a:gd name="T65"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84" y="169"/>
                    </a:moveTo>
                    <a:lnTo>
                      <a:pt x="101" y="168"/>
                    </a:lnTo>
                    <a:lnTo>
                      <a:pt x="117" y="162"/>
                    </a:lnTo>
                    <a:lnTo>
                      <a:pt x="131" y="154"/>
                    </a:lnTo>
                    <a:lnTo>
                      <a:pt x="144" y="144"/>
                    </a:lnTo>
                    <a:lnTo>
                      <a:pt x="154" y="132"/>
                    </a:lnTo>
                    <a:lnTo>
                      <a:pt x="161" y="117"/>
                    </a:lnTo>
                    <a:lnTo>
                      <a:pt x="167" y="102"/>
                    </a:lnTo>
                    <a:lnTo>
                      <a:pt x="168" y="85"/>
                    </a:lnTo>
                    <a:lnTo>
                      <a:pt x="167" y="68"/>
                    </a:lnTo>
                    <a:lnTo>
                      <a:pt x="161" y="51"/>
                    </a:lnTo>
                    <a:lnTo>
                      <a:pt x="154" y="38"/>
                    </a:lnTo>
                    <a:lnTo>
                      <a:pt x="144" y="25"/>
                    </a:lnTo>
                    <a:lnTo>
                      <a:pt x="131" y="15"/>
                    </a:lnTo>
                    <a:lnTo>
                      <a:pt x="117" y="6"/>
                    </a:lnTo>
                    <a:lnTo>
                      <a:pt x="101" y="1"/>
                    </a:lnTo>
                    <a:lnTo>
                      <a:pt x="84" y="0"/>
                    </a:lnTo>
                    <a:lnTo>
                      <a:pt x="67" y="1"/>
                    </a:lnTo>
                    <a:lnTo>
                      <a:pt x="52" y="6"/>
                    </a:lnTo>
                    <a:lnTo>
                      <a:pt x="37" y="15"/>
                    </a:lnTo>
                    <a:lnTo>
                      <a:pt x="25" y="25"/>
                    </a:lnTo>
                    <a:lnTo>
                      <a:pt x="15" y="38"/>
                    </a:lnTo>
                    <a:lnTo>
                      <a:pt x="7" y="51"/>
                    </a:lnTo>
                    <a:lnTo>
                      <a:pt x="1" y="68"/>
                    </a:lnTo>
                    <a:lnTo>
                      <a:pt x="0" y="85"/>
                    </a:lnTo>
                    <a:lnTo>
                      <a:pt x="1" y="102"/>
                    </a:lnTo>
                    <a:lnTo>
                      <a:pt x="7" y="117"/>
                    </a:lnTo>
                    <a:lnTo>
                      <a:pt x="15" y="132"/>
                    </a:lnTo>
                    <a:lnTo>
                      <a:pt x="25" y="144"/>
                    </a:lnTo>
                    <a:lnTo>
                      <a:pt x="37" y="154"/>
                    </a:lnTo>
                    <a:lnTo>
                      <a:pt x="52" y="162"/>
                    </a:lnTo>
                    <a:lnTo>
                      <a:pt x="67" y="168"/>
                    </a:lnTo>
                    <a:lnTo>
                      <a:pt x="84" y="169"/>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2" name="Freeform 43"/>
              <p:cNvSpPr>
                <a:spLocks/>
              </p:cNvSpPr>
              <p:nvPr/>
            </p:nvSpPr>
            <p:spPr bwMode="auto">
              <a:xfrm>
                <a:off x="5612780" y="5195710"/>
                <a:ext cx="36983" cy="36983"/>
              </a:xfrm>
              <a:custGeom>
                <a:avLst/>
                <a:gdLst>
                  <a:gd name="T0" fmla="*/ 47 w 95"/>
                  <a:gd name="T1" fmla="*/ 95 h 95"/>
                  <a:gd name="T2" fmla="*/ 56 w 95"/>
                  <a:gd name="T3" fmla="*/ 94 h 95"/>
                  <a:gd name="T4" fmla="*/ 65 w 95"/>
                  <a:gd name="T5" fmla="*/ 92 h 95"/>
                  <a:gd name="T6" fmla="*/ 73 w 95"/>
                  <a:gd name="T7" fmla="*/ 87 h 95"/>
                  <a:gd name="T8" fmla="*/ 82 w 95"/>
                  <a:gd name="T9" fmla="*/ 82 h 95"/>
                  <a:gd name="T10" fmla="*/ 87 w 95"/>
                  <a:gd name="T11" fmla="*/ 75 h 95"/>
                  <a:gd name="T12" fmla="*/ 92 w 95"/>
                  <a:gd name="T13" fmla="*/ 67 h 95"/>
                  <a:gd name="T14" fmla="*/ 94 w 95"/>
                  <a:gd name="T15" fmla="*/ 57 h 95"/>
                  <a:gd name="T16" fmla="*/ 95 w 95"/>
                  <a:gd name="T17" fmla="*/ 48 h 95"/>
                  <a:gd name="T18" fmla="*/ 94 w 95"/>
                  <a:gd name="T19" fmla="*/ 39 h 95"/>
                  <a:gd name="T20" fmla="*/ 92 w 95"/>
                  <a:gd name="T21" fmla="*/ 30 h 95"/>
                  <a:gd name="T22" fmla="*/ 87 w 95"/>
                  <a:gd name="T23" fmla="*/ 22 h 95"/>
                  <a:gd name="T24" fmla="*/ 82 w 95"/>
                  <a:gd name="T25" fmla="*/ 14 h 95"/>
                  <a:gd name="T26" fmla="*/ 73 w 95"/>
                  <a:gd name="T27" fmla="*/ 8 h 95"/>
                  <a:gd name="T28" fmla="*/ 65 w 95"/>
                  <a:gd name="T29" fmla="*/ 3 h 95"/>
                  <a:gd name="T30" fmla="*/ 56 w 95"/>
                  <a:gd name="T31" fmla="*/ 1 h 95"/>
                  <a:gd name="T32" fmla="*/ 47 w 95"/>
                  <a:gd name="T33" fmla="*/ 0 h 95"/>
                  <a:gd name="T34" fmla="*/ 38 w 95"/>
                  <a:gd name="T35" fmla="*/ 1 h 95"/>
                  <a:gd name="T36" fmla="*/ 29 w 95"/>
                  <a:gd name="T37" fmla="*/ 3 h 95"/>
                  <a:gd name="T38" fmla="*/ 20 w 95"/>
                  <a:gd name="T39" fmla="*/ 8 h 95"/>
                  <a:gd name="T40" fmla="*/ 14 w 95"/>
                  <a:gd name="T41" fmla="*/ 14 h 95"/>
                  <a:gd name="T42" fmla="*/ 8 w 95"/>
                  <a:gd name="T43" fmla="*/ 22 h 95"/>
                  <a:gd name="T44" fmla="*/ 3 w 95"/>
                  <a:gd name="T45" fmla="*/ 30 h 95"/>
                  <a:gd name="T46" fmla="*/ 1 w 95"/>
                  <a:gd name="T47" fmla="*/ 39 h 95"/>
                  <a:gd name="T48" fmla="*/ 0 w 95"/>
                  <a:gd name="T49" fmla="*/ 48 h 95"/>
                  <a:gd name="T50" fmla="*/ 1 w 95"/>
                  <a:gd name="T51" fmla="*/ 57 h 95"/>
                  <a:gd name="T52" fmla="*/ 3 w 95"/>
                  <a:gd name="T53" fmla="*/ 67 h 95"/>
                  <a:gd name="T54" fmla="*/ 8 w 95"/>
                  <a:gd name="T55" fmla="*/ 75 h 95"/>
                  <a:gd name="T56" fmla="*/ 14 w 95"/>
                  <a:gd name="T57" fmla="*/ 82 h 95"/>
                  <a:gd name="T58" fmla="*/ 20 w 95"/>
                  <a:gd name="T59" fmla="*/ 87 h 95"/>
                  <a:gd name="T60" fmla="*/ 29 w 95"/>
                  <a:gd name="T61" fmla="*/ 92 h 95"/>
                  <a:gd name="T62" fmla="*/ 38 w 95"/>
                  <a:gd name="T63" fmla="*/ 94 h 95"/>
                  <a:gd name="T64" fmla="*/ 47 w 95"/>
                  <a:gd name="T65"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95"/>
                    </a:moveTo>
                    <a:lnTo>
                      <a:pt x="56" y="94"/>
                    </a:lnTo>
                    <a:lnTo>
                      <a:pt x="65" y="92"/>
                    </a:lnTo>
                    <a:lnTo>
                      <a:pt x="73" y="87"/>
                    </a:lnTo>
                    <a:lnTo>
                      <a:pt x="82" y="82"/>
                    </a:lnTo>
                    <a:lnTo>
                      <a:pt x="87" y="75"/>
                    </a:lnTo>
                    <a:lnTo>
                      <a:pt x="92" y="67"/>
                    </a:lnTo>
                    <a:lnTo>
                      <a:pt x="94" y="57"/>
                    </a:lnTo>
                    <a:lnTo>
                      <a:pt x="95" y="48"/>
                    </a:lnTo>
                    <a:lnTo>
                      <a:pt x="94" y="39"/>
                    </a:lnTo>
                    <a:lnTo>
                      <a:pt x="92" y="30"/>
                    </a:lnTo>
                    <a:lnTo>
                      <a:pt x="87" y="22"/>
                    </a:lnTo>
                    <a:lnTo>
                      <a:pt x="82" y="14"/>
                    </a:lnTo>
                    <a:lnTo>
                      <a:pt x="73" y="8"/>
                    </a:lnTo>
                    <a:lnTo>
                      <a:pt x="65" y="3"/>
                    </a:lnTo>
                    <a:lnTo>
                      <a:pt x="56" y="1"/>
                    </a:lnTo>
                    <a:lnTo>
                      <a:pt x="47" y="0"/>
                    </a:lnTo>
                    <a:lnTo>
                      <a:pt x="38" y="1"/>
                    </a:lnTo>
                    <a:lnTo>
                      <a:pt x="29" y="3"/>
                    </a:lnTo>
                    <a:lnTo>
                      <a:pt x="20" y="8"/>
                    </a:lnTo>
                    <a:lnTo>
                      <a:pt x="14" y="14"/>
                    </a:lnTo>
                    <a:lnTo>
                      <a:pt x="8" y="22"/>
                    </a:lnTo>
                    <a:lnTo>
                      <a:pt x="3" y="30"/>
                    </a:lnTo>
                    <a:lnTo>
                      <a:pt x="1" y="39"/>
                    </a:lnTo>
                    <a:lnTo>
                      <a:pt x="0" y="48"/>
                    </a:lnTo>
                    <a:lnTo>
                      <a:pt x="1" y="57"/>
                    </a:lnTo>
                    <a:lnTo>
                      <a:pt x="3" y="67"/>
                    </a:lnTo>
                    <a:lnTo>
                      <a:pt x="8" y="75"/>
                    </a:lnTo>
                    <a:lnTo>
                      <a:pt x="14" y="82"/>
                    </a:lnTo>
                    <a:lnTo>
                      <a:pt x="20" y="87"/>
                    </a:lnTo>
                    <a:lnTo>
                      <a:pt x="29" y="92"/>
                    </a:lnTo>
                    <a:lnTo>
                      <a:pt x="38" y="94"/>
                    </a:lnTo>
                    <a:lnTo>
                      <a:pt x="47" y="9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3" name="Freeform 44"/>
              <p:cNvSpPr>
                <a:spLocks/>
              </p:cNvSpPr>
              <p:nvPr/>
            </p:nvSpPr>
            <p:spPr bwMode="auto">
              <a:xfrm>
                <a:off x="5545747" y="5235005"/>
                <a:ext cx="36213" cy="36983"/>
              </a:xfrm>
              <a:custGeom>
                <a:avLst/>
                <a:gdLst>
                  <a:gd name="T0" fmla="*/ 88 w 94"/>
                  <a:gd name="T1" fmla="*/ 71 h 96"/>
                  <a:gd name="T2" fmla="*/ 94 w 94"/>
                  <a:gd name="T3" fmla="*/ 53 h 96"/>
                  <a:gd name="T4" fmla="*/ 93 w 94"/>
                  <a:gd name="T5" fmla="*/ 36 h 96"/>
                  <a:gd name="T6" fmla="*/ 85 w 94"/>
                  <a:gd name="T7" fmla="*/ 20 h 96"/>
                  <a:gd name="T8" fmla="*/ 71 w 94"/>
                  <a:gd name="T9" fmla="*/ 7 h 96"/>
                  <a:gd name="T10" fmla="*/ 62 w 94"/>
                  <a:gd name="T11" fmla="*/ 2 h 96"/>
                  <a:gd name="T12" fmla="*/ 53 w 94"/>
                  <a:gd name="T13" fmla="*/ 0 h 96"/>
                  <a:gd name="T14" fmla="*/ 43 w 94"/>
                  <a:gd name="T15" fmla="*/ 0 h 96"/>
                  <a:gd name="T16" fmla="*/ 35 w 94"/>
                  <a:gd name="T17" fmla="*/ 1 h 96"/>
                  <a:gd name="T18" fmla="*/ 26 w 94"/>
                  <a:gd name="T19" fmla="*/ 5 h 96"/>
                  <a:gd name="T20" fmla="*/ 18 w 94"/>
                  <a:gd name="T21" fmla="*/ 10 h 96"/>
                  <a:gd name="T22" fmla="*/ 11 w 94"/>
                  <a:gd name="T23" fmla="*/ 16 h 96"/>
                  <a:gd name="T24" fmla="*/ 5 w 94"/>
                  <a:gd name="T25" fmla="*/ 24 h 96"/>
                  <a:gd name="T26" fmla="*/ 0 w 94"/>
                  <a:gd name="T27" fmla="*/ 43 h 96"/>
                  <a:gd name="T28" fmla="*/ 1 w 94"/>
                  <a:gd name="T29" fmla="*/ 60 h 96"/>
                  <a:gd name="T30" fmla="*/ 9 w 94"/>
                  <a:gd name="T31" fmla="*/ 76 h 96"/>
                  <a:gd name="T32" fmla="*/ 23 w 94"/>
                  <a:gd name="T33" fmla="*/ 89 h 96"/>
                  <a:gd name="T34" fmla="*/ 32 w 94"/>
                  <a:gd name="T35" fmla="*/ 93 h 96"/>
                  <a:gd name="T36" fmla="*/ 41 w 94"/>
                  <a:gd name="T37" fmla="*/ 96 h 96"/>
                  <a:gd name="T38" fmla="*/ 50 w 94"/>
                  <a:gd name="T39" fmla="*/ 96 h 96"/>
                  <a:gd name="T40" fmla="*/ 60 w 94"/>
                  <a:gd name="T41" fmla="*/ 93 h 96"/>
                  <a:gd name="T42" fmla="*/ 68 w 94"/>
                  <a:gd name="T43" fmla="*/ 91 h 96"/>
                  <a:gd name="T44" fmla="*/ 76 w 94"/>
                  <a:gd name="T45" fmla="*/ 85 h 96"/>
                  <a:gd name="T46" fmla="*/ 83 w 94"/>
                  <a:gd name="T47" fmla="*/ 80 h 96"/>
                  <a:gd name="T48" fmla="*/ 88 w 94"/>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6">
                    <a:moveTo>
                      <a:pt x="88" y="71"/>
                    </a:moveTo>
                    <a:lnTo>
                      <a:pt x="94" y="53"/>
                    </a:lnTo>
                    <a:lnTo>
                      <a:pt x="93" y="36"/>
                    </a:lnTo>
                    <a:lnTo>
                      <a:pt x="85" y="20"/>
                    </a:lnTo>
                    <a:lnTo>
                      <a:pt x="71" y="7"/>
                    </a:lnTo>
                    <a:lnTo>
                      <a:pt x="62" y="2"/>
                    </a:lnTo>
                    <a:lnTo>
                      <a:pt x="53" y="0"/>
                    </a:lnTo>
                    <a:lnTo>
                      <a:pt x="43" y="0"/>
                    </a:lnTo>
                    <a:lnTo>
                      <a:pt x="35" y="1"/>
                    </a:lnTo>
                    <a:lnTo>
                      <a:pt x="26" y="5"/>
                    </a:lnTo>
                    <a:lnTo>
                      <a:pt x="18" y="10"/>
                    </a:lnTo>
                    <a:lnTo>
                      <a:pt x="11" y="16"/>
                    </a:lnTo>
                    <a:lnTo>
                      <a:pt x="5" y="24"/>
                    </a:lnTo>
                    <a:lnTo>
                      <a:pt x="0" y="43"/>
                    </a:lnTo>
                    <a:lnTo>
                      <a:pt x="1" y="60"/>
                    </a:lnTo>
                    <a:lnTo>
                      <a:pt x="9" y="76"/>
                    </a:lnTo>
                    <a:lnTo>
                      <a:pt x="23" y="89"/>
                    </a:lnTo>
                    <a:lnTo>
                      <a:pt x="32" y="93"/>
                    </a:lnTo>
                    <a:lnTo>
                      <a:pt x="41" y="96"/>
                    </a:lnTo>
                    <a:lnTo>
                      <a:pt x="50" y="96"/>
                    </a:lnTo>
                    <a:lnTo>
                      <a:pt x="60" y="93"/>
                    </a:lnTo>
                    <a:lnTo>
                      <a:pt x="68" y="91"/>
                    </a:lnTo>
                    <a:lnTo>
                      <a:pt x="76" y="85"/>
                    </a:lnTo>
                    <a:lnTo>
                      <a:pt x="83" y="80"/>
                    </a:lnTo>
                    <a:lnTo>
                      <a:pt x="88"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4" name="Freeform 45"/>
              <p:cNvSpPr>
                <a:spLocks/>
              </p:cNvSpPr>
              <p:nvPr/>
            </p:nvSpPr>
            <p:spPr bwMode="auto">
              <a:xfrm>
                <a:off x="5545747" y="5312824"/>
                <a:ext cx="36213" cy="36983"/>
              </a:xfrm>
              <a:custGeom>
                <a:avLst/>
                <a:gdLst>
                  <a:gd name="T0" fmla="*/ 88 w 94"/>
                  <a:gd name="T1" fmla="*/ 23 h 95"/>
                  <a:gd name="T2" fmla="*/ 83 w 94"/>
                  <a:gd name="T3" fmla="*/ 15 h 95"/>
                  <a:gd name="T4" fmla="*/ 76 w 94"/>
                  <a:gd name="T5" fmla="*/ 9 h 95"/>
                  <a:gd name="T6" fmla="*/ 68 w 94"/>
                  <a:gd name="T7" fmla="*/ 4 h 95"/>
                  <a:gd name="T8" fmla="*/ 60 w 94"/>
                  <a:gd name="T9" fmla="*/ 1 h 95"/>
                  <a:gd name="T10" fmla="*/ 50 w 94"/>
                  <a:gd name="T11" fmla="*/ 0 h 95"/>
                  <a:gd name="T12" fmla="*/ 41 w 94"/>
                  <a:gd name="T13" fmla="*/ 0 h 95"/>
                  <a:gd name="T14" fmla="*/ 32 w 94"/>
                  <a:gd name="T15" fmla="*/ 2 h 95"/>
                  <a:gd name="T16" fmla="*/ 23 w 94"/>
                  <a:gd name="T17" fmla="*/ 6 h 95"/>
                  <a:gd name="T18" fmla="*/ 9 w 94"/>
                  <a:gd name="T19" fmla="*/ 18 h 95"/>
                  <a:gd name="T20" fmla="*/ 1 w 94"/>
                  <a:gd name="T21" fmla="*/ 34 h 95"/>
                  <a:gd name="T22" fmla="*/ 0 w 94"/>
                  <a:gd name="T23" fmla="*/ 53 h 95"/>
                  <a:gd name="T24" fmla="*/ 5 w 94"/>
                  <a:gd name="T25" fmla="*/ 71 h 95"/>
                  <a:gd name="T26" fmla="*/ 11 w 94"/>
                  <a:gd name="T27" fmla="*/ 79 h 95"/>
                  <a:gd name="T28" fmla="*/ 18 w 94"/>
                  <a:gd name="T29" fmla="*/ 85 h 95"/>
                  <a:gd name="T30" fmla="*/ 26 w 94"/>
                  <a:gd name="T31" fmla="*/ 91 h 95"/>
                  <a:gd name="T32" fmla="*/ 34 w 94"/>
                  <a:gd name="T33" fmla="*/ 93 h 95"/>
                  <a:gd name="T34" fmla="*/ 43 w 94"/>
                  <a:gd name="T35" fmla="*/ 95 h 95"/>
                  <a:gd name="T36" fmla="*/ 53 w 94"/>
                  <a:gd name="T37" fmla="*/ 95 h 95"/>
                  <a:gd name="T38" fmla="*/ 62 w 94"/>
                  <a:gd name="T39" fmla="*/ 93 h 95"/>
                  <a:gd name="T40" fmla="*/ 71 w 94"/>
                  <a:gd name="T41" fmla="*/ 88 h 95"/>
                  <a:gd name="T42" fmla="*/ 85 w 94"/>
                  <a:gd name="T43" fmla="*/ 76 h 95"/>
                  <a:gd name="T44" fmla="*/ 93 w 94"/>
                  <a:gd name="T45" fmla="*/ 60 h 95"/>
                  <a:gd name="T46" fmla="*/ 94 w 94"/>
                  <a:gd name="T47" fmla="*/ 41 h 95"/>
                  <a:gd name="T48" fmla="*/ 88 w 94"/>
                  <a:gd name="T49" fmla="*/ 2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95">
                    <a:moveTo>
                      <a:pt x="88" y="23"/>
                    </a:moveTo>
                    <a:lnTo>
                      <a:pt x="83" y="15"/>
                    </a:lnTo>
                    <a:lnTo>
                      <a:pt x="76" y="9"/>
                    </a:lnTo>
                    <a:lnTo>
                      <a:pt x="68" y="4"/>
                    </a:lnTo>
                    <a:lnTo>
                      <a:pt x="60" y="1"/>
                    </a:lnTo>
                    <a:lnTo>
                      <a:pt x="50" y="0"/>
                    </a:lnTo>
                    <a:lnTo>
                      <a:pt x="41" y="0"/>
                    </a:lnTo>
                    <a:lnTo>
                      <a:pt x="32" y="2"/>
                    </a:lnTo>
                    <a:lnTo>
                      <a:pt x="23" y="6"/>
                    </a:lnTo>
                    <a:lnTo>
                      <a:pt x="9" y="18"/>
                    </a:lnTo>
                    <a:lnTo>
                      <a:pt x="1" y="34"/>
                    </a:lnTo>
                    <a:lnTo>
                      <a:pt x="0" y="53"/>
                    </a:lnTo>
                    <a:lnTo>
                      <a:pt x="5" y="71"/>
                    </a:lnTo>
                    <a:lnTo>
                      <a:pt x="11" y="79"/>
                    </a:lnTo>
                    <a:lnTo>
                      <a:pt x="18" y="85"/>
                    </a:lnTo>
                    <a:lnTo>
                      <a:pt x="26" y="91"/>
                    </a:lnTo>
                    <a:lnTo>
                      <a:pt x="34" y="93"/>
                    </a:lnTo>
                    <a:lnTo>
                      <a:pt x="43" y="95"/>
                    </a:lnTo>
                    <a:lnTo>
                      <a:pt x="53" y="95"/>
                    </a:lnTo>
                    <a:lnTo>
                      <a:pt x="62" y="93"/>
                    </a:lnTo>
                    <a:lnTo>
                      <a:pt x="71" y="88"/>
                    </a:lnTo>
                    <a:lnTo>
                      <a:pt x="85" y="76"/>
                    </a:lnTo>
                    <a:lnTo>
                      <a:pt x="93" y="60"/>
                    </a:lnTo>
                    <a:lnTo>
                      <a:pt x="94" y="41"/>
                    </a:lnTo>
                    <a:lnTo>
                      <a:pt x="88" y="2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5" name="Freeform 46"/>
              <p:cNvSpPr>
                <a:spLocks/>
              </p:cNvSpPr>
              <p:nvPr/>
            </p:nvSpPr>
            <p:spPr bwMode="auto">
              <a:xfrm>
                <a:off x="5612780" y="5352119"/>
                <a:ext cx="36983" cy="36213"/>
              </a:xfrm>
              <a:custGeom>
                <a:avLst/>
                <a:gdLst>
                  <a:gd name="T0" fmla="*/ 47 w 95"/>
                  <a:gd name="T1" fmla="*/ 0 h 95"/>
                  <a:gd name="T2" fmla="*/ 38 w 95"/>
                  <a:gd name="T3" fmla="*/ 1 h 95"/>
                  <a:gd name="T4" fmla="*/ 29 w 95"/>
                  <a:gd name="T5" fmla="*/ 4 h 95"/>
                  <a:gd name="T6" fmla="*/ 20 w 95"/>
                  <a:gd name="T7" fmla="*/ 8 h 95"/>
                  <a:gd name="T8" fmla="*/ 14 w 95"/>
                  <a:gd name="T9" fmla="*/ 13 h 95"/>
                  <a:gd name="T10" fmla="*/ 8 w 95"/>
                  <a:gd name="T11" fmla="*/ 20 h 95"/>
                  <a:gd name="T12" fmla="*/ 3 w 95"/>
                  <a:gd name="T13" fmla="*/ 28 h 95"/>
                  <a:gd name="T14" fmla="*/ 1 w 95"/>
                  <a:gd name="T15" fmla="*/ 37 h 95"/>
                  <a:gd name="T16" fmla="*/ 0 w 95"/>
                  <a:gd name="T17" fmla="*/ 46 h 95"/>
                  <a:gd name="T18" fmla="*/ 1 w 95"/>
                  <a:gd name="T19" fmla="*/ 55 h 95"/>
                  <a:gd name="T20" fmla="*/ 3 w 95"/>
                  <a:gd name="T21" fmla="*/ 65 h 95"/>
                  <a:gd name="T22" fmla="*/ 8 w 95"/>
                  <a:gd name="T23" fmla="*/ 73 h 95"/>
                  <a:gd name="T24" fmla="*/ 14 w 95"/>
                  <a:gd name="T25" fmla="*/ 81 h 95"/>
                  <a:gd name="T26" fmla="*/ 20 w 95"/>
                  <a:gd name="T27" fmla="*/ 86 h 95"/>
                  <a:gd name="T28" fmla="*/ 29 w 95"/>
                  <a:gd name="T29" fmla="*/ 91 h 95"/>
                  <a:gd name="T30" fmla="*/ 38 w 95"/>
                  <a:gd name="T31" fmla="*/ 93 h 95"/>
                  <a:gd name="T32" fmla="*/ 47 w 95"/>
                  <a:gd name="T33" fmla="*/ 95 h 95"/>
                  <a:gd name="T34" fmla="*/ 56 w 95"/>
                  <a:gd name="T35" fmla="*/ 93 h 95"/>
                  <a:gd name="T36" fmla="*/ 65 w 95"/>
                  <a:gd name="T37" fmla="*/ 91 h 95"/>
                  <a:gd name="T38" fmla="*/ 73 w 95"/>
                  <a:gd name="T39" fmla="*/ 86 h 95"/>
                  <a:gd name="T40" fmla="*/ 82 w 95"/>
                  <a:gd name="T41" fmla="*/ 81 h 95"/>
                  <a:gd name="T42" fmla="*/ 87 w 95"/>
                  <a:gd name="T43" fmla="*/ 73 h 95"/>
                  <a:gd name="T44" fmla="*/ 92 w 95"/>
                  <a:gd name="T45" fmla="*/ 65 h 95"/>
                  <a:gd name="T46" fmla="*/ 94 w 95"/>
                  <a:gd name="T47" fmla="*/ 55 h 95"/>
                  <a:gd name="T48" fmla="*/ 95 w 95"/>
                  <a:gd name="T49" fmla="*/ 46 h 95"/>
                  <a:gd name="T50" fmla="*/ 94 w 95"/>
                  <a:gd name="T51" fmla="*/ 37 h 95"/>
                  <a:gd name="T52" fmla="*/ 92 w 95"/>
                  <a:gd name="T53" fmla="*/ 28 h 95"/>
                  <a:gd name="T54" fmla="*/ 87 w 95"/>
                  <a:gd name="T55" fmla="*/ 20 h 95"/>
                  <a:gd name="T56" fmla="*/ 82 w 95"/>
                  <a:gd name="T57" fmla="*/ 13 h 95"/>
                  <a:gd name="T58" fmla="*/ 73 w 95"/>
                  <a:gd name="T59" fmla="*/ 8 h 95"/>
                  <a:gd name="T60" fmla="*/ 65 w 95"/>
                  <a:gd name="T61" fmla="*/ 4 h 95"/>
                  <a:gd name="T62" fmla="*/ 56 w 95"/>
                  <a:gd name="T63" fmla="*/ 1 h 95"/>
                  <a:gd name="T64" fmla="*/ 47 w 95"/>
                  <a:gd name="T6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5" h="95">
                    <a:moveTo>
                      <a:pt x="47" y="0"/>
                    </a:moveTo>
                    <a:lnTo>
                      <a:pt x="38" y="1"/>
                    </a:lnTo>
                    <a:lnTo>
                      <a:pt x="29" y="4"/>
                    </a:lnTo>
                    <a:lnTo>
                      <a:pt x="20" y="8"/>
                    </a:lnTo>
                    <a:lnTo>
                      <a:pt x="14" y="13"/>
                    </a:lnTo>
                    <a:lnTo>
                      <a:pt x="8" y="20"/>
                    </a:lnTo>
                    <a:lnTo>
                      <a:pt x="3" y="28"/>
                    </a:lnTo>
                    <a:lnTo>
                      <a:pt x="1" y="37"/>
                    </a:lnTo>
                    <a:lnTo>
                      <a:pt x="0" y="46"/>
                    </a:lnTo>
                    <a:lnTo>
                      <a:pt x="1" y="55"/>
                    </a:lnTo>
                    <a:lnTo>
                      <a:pt x="3" y="65"/>
                    </a:lnTo>
                    <a:lnTo>
                      <a:pt x="8" y="73"/>
                    </a:lnTo>
                    <a:lnTo>
                      <a:pt x="14" y="81"/>
                    </a:lnTo>
                    <a:lnTo>
                      <a:pt x="20" y="86"/>
                    </a:lnTo>
                    <a:lnTo>
                      <a:pt x="29" y="91"/>
                    </a:lnTo>
                    <a:lnTo>
                      <a:pt x="38" y="93"/>
                    </a:lnTo>
                    <a:lnTo>
                      <a:pt x="47" y="95"/>
                    </a:lnTo>
                    <a:lnTo>
                      <a:pt x="56" y="93"/>
                    </a:lnTo>
                    <a:lnTo>
                      <a:pt x="65" y="91"/>
                    </a:lnTo>
                    <a:lnTo>
                      <a:pt x="73" y="86"/>
                    </a:lnTo>
                    <a:lnTo>
                      <a:pt x="82" y="81"/>
                    </a:lnTo>
                    <a:lnTo>
                      <a:pt x="87" y="73"/>
                    </a:lnTo>
                    <a:lnTo>
                      <a:pt x="92" y="65"/>
                    </a:lnTo>
                    <a:lnTo>
                      <a:pt x="94" y="55"/>
                    </a:lnTo>
                    <a:lnTo>
                      <a:pt x="95" y="46"/>
                    </a:lnTo>
                    <a:lnTo>
                      <a:pt x="94" y="37"/>
                    </a:lnTo>
                    <a:lnTo>
                      <a:pt x="92" y="28"/>
                    </a:lnTo>
                    <a:lnTo>
                      <a:pt x="87" y="20"/>
                    </a:lnTo>
                    <a:lnTo>
                      <a:pt x="82" y="13"/>
                    </a:lnTo>
                    <a:lnTo>
                      <a:pt x="73" y="8"/>
                    </a:lnTo>
                    <a:lnTo>
                      <a:pt x="65" y="4"/>
                    </a:lnTo>
                    <a:lnTo>
                      <a:pt x="56" y="1"/>
                    </a:lnTo>
                    <a:lnTo>
                      <a:pt x="47"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6" name="Freeform 47"/>
              <p:cNvSpPr>
                <a:spLocks/>
              </p:cNvSpPr>
              <p:nvPr/>
            </p:nvSpPr>
            <p:spPr bwMode="auto">
              <a:xfrm>
                <a:off x="5680583" y="5312824"/>
                <a:ext cx="36983" cy="36983"/>
              </a:xfrm>
              <a:custGeom>
                <a:avLst/>
                <a:gdLst>
                  <a:gd name="T0" fmla="*/ 6 w 95"/>
                  <a:gd name="T1" fmla="*/ 24 h 95"/>
                  <a:gd name="T2" fmla="*/ 0 w 95"/>
                  <a:gd name="T3" fmla="*/ 41 h 95"/>
                  <a:gd name="T4" fmla="*/ 1 w 95"/>
                  <a:gd name="T5" fmla="*/ 60 h 95"/>
                  <a:gd name="T6" fmla="*/ 10 w 95"/>
                  <a:gd name="T7" fmla="*/ 76 h 95"/>
                  <a:gd name="T8" fmla="*/ 24 w 95"/>
                  <a:gd name="T9" fmla="*/ 88 h 95"/>
                  <a:gd name="T10" fmla="*/ 32 w 95"/>
                  <a:gd name="T11" fmla="*/ 93 h 95"/>
                  <a:gd name="T12" fmla="*/ 41 w 95"/>
                  <a:gd name="T13" fmla="*/ 95 h 95"/>
                  <a:gd name="T14" fmla="*/ 51 w 95"/>
                  <a:gd name="T15" fmla="*/ 95 h 95"/>
                  <a:gd name="T16" fmla="*/ 60 w 95"/>
                  <a:gd name="T17" fmla="*/ 93 h 95"/>
                  <a:gd name="T18" fmla="*/ 68 w 95"/>
                  <a:gd name="T19" fmla="*/ 91 h 95"/>
                  <a:gd name="T20" fmla="*/ 76 w 95"/>
                  <a:gd name="T21" fmla="*/ 85 h 95"/>
                  <a:gd name="T22" fmla="*/ 83 w 95"/>
                  <a:gd name="T23" fmla="*/ 79 h 95"/>
                  <a:gd name="T24" fmla="*/ 89 w 95"/>
                  <a:gd name="T25" fmla="*/ 71 h 95"/>
                  <a:gd name="T26" fmla="*/ 95 w 95"/>
                  <a:gd name="T27" fmla="*/ 53 h 95"/>
                  <a:gd name="T28" fmla="*/ 94 w 95"/>
                  <a:gd name="T29" fmla="*/ 34 h 95"/>
                  <a:gd name="T30" fmla="*/ 85 w 95"/>
                  <a:gd name="T31" fmla="*/ 18 h 95"/>
                  <a:gd name="T32" fmla="*/ 71 w 95"/>
                  <a:gd name="T33" fmla="*/ 6 h 95"/>
                  <a:gd name="T34" fmla="*/ 62 w 95"/>
                  <a:gd name="T35" fmla="*/ 2 h 95"/>
                  <a:gd name="T36" fmla="*/ 53 w 95"/>
                  <a:gd name="T37" fmla="*/ 0 h 95"/>
                  <a:gd name="T38" fmla="*/ 44 w 95"/>
                  <a:gd name="T39" fmla="*/ 0 h 95"/>
                  <a:gd name="T40" fmla="*/ 36 w 95"/>
                  <a:gd name="T41" fmla="*/ 1 h 95"/>
                  <a:gd name="T42" fmla="*/ 26 w 95"/>
                  <a:gd name="T43" fmla="*/ 4 h 95"/>
                  <a:gd name="T44" fmla="*/ 18 w 95"/>
                  <a:gd name="T45" fmla="*/ 10 h 95"/>
                  <a:gd name="T46" fmla="*/ 11 w 95"/>
                  <a:gd name="T47" fmla="*/ 16 h 95"/>
                  <a:gd name="T48" fmla="*/ 6 w 95"/>
                  <a:gd name="T4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5">
                    <a:moveTo>
                      <a:pt x="6" y="24"/>
                    </a:moveTo>
                    <a:lnTo>
                      <a:pt x="0" y="41"/>
                    </a:lnTo>
                    <a:lnTo>
                      <a:pt x="1" y="60"/>
                    </a:lnTo>
                    <a:lnTo>
                      <a:pt x="10" y="76"/>
                    </a:lnTo>
                    <a:lnTo>
                      <a:pt x="24" y="88"/>
                    </a:lnTo>
                    <a:lnTo>
                      <a:pt x="32" y="93"/>
                    </a:lnTo>
                    <a:lnTo>
                      <a:pt x="41" y="95"/>
                    </a:lnTo>
                    <a:lnTo>
                      <a:pt x="51" y="95"/>
                    </a:lnTo>
                    <a:lnTo>
                      <a:pt x="60" y="93"/>
                    </a:lnTo>
                    <a:lnTo>
                      <a:pt x="68" y="91"/>
                    </a:lnTo>
                    <a:lnTo>
                      <a:pt x="76" y="85"/>
                    </a:lnTo>
                    <a:lnTo>
                      <a:pt x="83" y="79"/>
                    </a:lnTo>
                    <a:lnTo>
                      <a:pt x="89" y="71"/>
                    </a:lnTo>
                    <a:lnTo>
                      <a:pt x="95" y="53"/>
                    </a:lnTo>
                    <a:lnTo>
                      <a:pt x="94" y="34"/>
                    </a:lnTo>
                    <a:lnTo>
                      <a:pt x="85" y="18"/>
                    </a:lnTo>
                    <a:lnTo>
                      <a:pt x="71" y="6"/>
                    </a:lnTo>
                    <a:lnTo>
                      <a:pt x="62" y="2"/>
                    </a:lnTo>
                    <a:lnTo>
                      <a:pt x="53" y="0"/>
                    </a:lnTo>
                    <a:lnTo>
                      <a:pt x="44" y="0"/>
                    </a:lnTo>
                    <a:lnTo>
                      <a:pt x="36" y="1"/>
                    </a:lnTo>
                    <a:lnTo>
                      <a:pt x="26" y="4"/>
                    </a:lnTo>
                    <a:lnTo>
                      <a:pt x="18" y="10"/>
                    </a:lnTo>
                    <a:lnTo>
                      <a:pt x="11" y="16"/>
                    </a:lnTo>
                    <a:lnTo>
                      <a:pt x="6" y="2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57" name="Freeform 48"/>
              <p:cNvSpPr>
                <a:spLocks/>
              </p:cNvSpPr>
              <p:nvPr/>
            </p:nvSpPr>
            <p:spPr bwMode="auto">
              <a:xfrm>
                <a:off x="5680583" y="5235005"/>
                <a:ext cx="36983" cy="36983"/>
              </a:xfrm>
              <a:custGeom>
                <a:avLst/>
                <a:gdLst>
                  <a:gd name="T0" fmla="*/ 6 w 95"/>
                  <a:gd name="T1" fmla="*/ 71 h 96"/>
                  <a:gd name="T2" fmla="*/ 11 w 95"/>
                  <a:gd name="T3" fmla="*/ 80 h 96"/>
                  <a:gd name="T4" fmla="*/ 18 w 95"/>
                  <a:gd name="T5" fmla="*/ 85 h 96"/>
                  <a:gd name="T6" fmla="*/ 26 w 95"/>
                  <a:gd name="T7" fmla="*/ 91 h 96"/>
                  <a:gd name="T8" fmla="*/ 36 w 95"/>
                  <a:gd name="T9" fmla="*/ 95 h 96"/>
                  <a:gd name="T10" fmla="*/ 44 w 95"/>
                  <a:gd name="T11" fmla="*/ 96 h 96"/>
                  <a:gd name="T12" fmla="*/ 53 w 95"/>
                  <a:gd name="T13" fmla="*/ 96 h 96"/>
                  <a:gd name="T14" fmla="*/ 62 w 95"/>
                  <a:gd name="T15" fmla="*/ 93 h 96"/>
                  <a:gd name="T16" fmla="*/ 71 w 95"/>
                  <a:gd name="T17" fmla="*/ 90 h 96"/>
                  <a:gd name="T18" fmla="*/ 85 w 95"/>
                  <a:gd name="T19" fmla="*/ 77 h 96"/>
                  <a:gd name="T20" fmla="*/ 94 w 95"/>
                  <a:gd name="T21" fmla="*/ 60 h 96"/>
                  <a:gd name="T22" fmla="*/ 95 w 95"/>
                  <a:gd name="T23" fmla="*/ 43 h 96"/>
                  <a:gd name="T24" fmla="*/ 89 w 95"/>
                  <a:gd name="T25" fmla="*/ 24 h 96"/>
                  <a:gd name="T26" fmla="*/ 83 w 95"/>
                  <a:gd name="T27" fmla="*/ 16 h 96"/>
                  <a:gd name="T28" fmla="*/ 76 w 95"/>
                  <a:gd name="T29" fmla="*/ 10 h 96"/>
                  <a:gd name="T30" fmla="*/ 68 w 95"/>
                  <a:gd name="T31" fmla="*/ 5 h 96"/>
                  <a:gd name="T32" fmla="*/ 60 w 95"/>
                  <a:gd name="T33" fmla="*/ 1 h 96"/>
                  <a:gd name="T34" fmla="*/ 51 w 95"/>
                  <a:gd name="T35" fmla="*/ 0 h 96"/>
                  <a:gd name="T36" fmla="*/ 41 w 95"/>
                  <a:gd name="T37" fmla="*/ 0 h 96"/>
                  <a:gd name="T38" fmla="*/ 32 w 95"/>
                  <a:gd name="T39" fmla="*/ 2 h 96"/>
                  <a:gd name="T40" fmla="*/ 24 w 95"/>
                  <a:gd name="T41" fmla="*/ 7 h 96"/>
                  <a:gd name="T42" fmla="*/ 10 w 95"/>
                  <a:gd name="T43" fmla="*/ 20 h 96"/>
                  <a:gd name="T44" fmla="*/ 1 w 95"/>
                  <a:gd name="T45" fmla="*/ 36 h 96"/>
                  <a:gd name="T46" fmla="*/ 0 w 95"/>
                  <a:gd name="T47" fmla="*/ 53 h 96"/>
                  <a:gd name="T48" fmla="*/ 6 w 95"/>
                  <a:gd name="T49" fmla="*/ 7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96">
                    <a:moveTo>
                      <a:pt x="6" y="71"/>
                    </a:moveTo>
                    <a:lnTo>
                      <a:pt x="11" y="80"/>
                    </a:lnTo>
                    <a:lnTo>
                      <a:pt x="18" y="85"/>
                    </a:lnTo>
                    <a:lnTo>
                      <a:pt x="26" y="91"/>
                    </a:lnTo>
                    <a:lnTo>
                      <a:pt x="36" y="95"/>
                    </a:lnTo>
                    <a:lnTo>
                      <a:pt x="44" y="96"/>
                    </a:lnTo>
                    <a:lnTo>
                      <a:pt x="53" y="96"/>
                    </a:lnTo>
                    <a:lnTo>
                      <a:pt x="62" y="93"/>
                    </a:lnTo>
                    <a:lnTo>
                      <a:pt x="71" y="90"/>
                    </a:lnTo>
                    <a:lnTo>
                      <a:pt x="85" y="77"/>
                    </a:lnTo>
                    <a:lnTo>
                      <a:pt x="94" y="60"/>
                    </a:lnTo>
                    <a:lnTo>
                      <a:pt x="95" y="43"/>
                    </a:lnTo>
                    <a:lnTo>
                      <a:pt x="89" y="24"/>
                    </a:lnTo>
                    <a:lnTo>
                      <a:pt x="83" y="16"/>
                    </a:lnTo>
                    <a:lnTo>
                      <a:pt x="76" y="10"/>
                    </a:lnTo>
                    <a:lnTo>
                      <a:pt x="68" y="5"/>
                    </a:lnTo>
                    <a:lnTo>
                      <a:pt x="60" y="1"/>
                    </a:lnTo>
                    <a:lnTo>
                      <a:pt x="51" y="0"/>
                    </a:lnTo>
                    <a:lnTo>
                      <a:pt x="41" y="0"/>
                    </a:lnTo>
                    <a:lnTo>
                      <a:pt x="32" y="2"/>
                    </a:lnTo>
                    <a:lnTo>
                      <a:pt x="24" y="7"/>
                    </a:lnTo>
                    <a:lnTo>
                      <a:pt x="10" y="20"/>
                    </a:lnTo>
                    <a:lnTo>
                      <a:pt x="1" y="36"/>
                    </a:lnTo>
                    <a:lnTo>
                      <a:pt x="0" y="53"/>
                    </a:lnTo>
                    <a:lnTo>
                      <a:pt x="6" y="71"/>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97" name="Isosceles Triangle 196"/>
          <p:cNvSpPr/>
          <p:nvPr/>
        </p:nvSpPr>
        <p:spPr>
          <a:xfrm flipH="1">
            <a:off x="1168285" y="3090902"/>
            <a:ext cx="386069" cy="151688"/>
          </a:xfrm>
          <a:prstGeom prst="triangle">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98" name="Isosceles Triangle 197"/>
          <p:cNvSpPr/>
          <p:nvPr/>
        </p:nvSpPr>
        <p:spPr>
          <a:xfrm flipH="1" flipV="1">
            <a:off x="3255831" y="3090902"/>
            <a:ext cx="386069" cy="151688"/>
          </a:xfrm>
          <a:prstGeom prst="triangle">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199" name="Freeform 198"/>
          <p:cNvSpPr/>
          <p:nvPr/>
        </p:nvSpPr>
        <p:spPr>
          <a:xfrm>
            <a:off x="1073145" y="2334196"/>
            <a:ext cx="413124" cy="293377"/>
          </a:xfrm>
          <a:custGeom>
            <a:avLst/>
            <a:gdLst>
              <a:gd name="connsiteX0" fmla="*/ 0 w 1036320"/>
              <a:gd name="connsiteY0" fmla="*/ 0 h 1272540"/>
              <a:gd name="connsiteX1" fmla="*/ 99060 w 1036320"/>
              <a:gd name="connsiteY1" fmla="*/ 0 h 1272540"/>
              <a:gd name="connsiteX2" fmla="*/ 99060 w 1036320"/>
              <a:gd name="connsiteY2" fmla="*/ 1272540 h 1272540"/>
              <a:gd name="connsiteX3" fmla="*/ 1036320 w 1036320"/>
              <a:gd name="connsiteY3" fmla="*/ 1272540 h 1272540"/>
            </a:gdLst>
            <a:ahLst/>
            <a:cxnLst>
              <a:cxn ang="0">
                <a:pos x="connsiteX0" y="connsiteY0"/>
              </a:cxn>
              <a:cxn ang="0">
                <a:pos x="connsiteX1" y="connsiteY1"/>
              </a:cxn>
              <a:cxn ang="0">
                <a:pos x="connsiteX2" y="connsiteY2"/>
              </a:cxn>
              <a:cxn ang="0">
                <a:pos x="connsiteX3" y="connsiteY3"/>
              </a:cxn>
            </a:cxnLst>
            <a:rect l="l" t="t" r="r" b="b"/>
            <a:pathLst>
              <a:path w="1036320" h="1272540">
                <a:moveTo>
                  <a:pt x="0" y="0"/>
                </a:moveTo>
                <a:lnTo>
                  <a:pt x="99060" y="0"/>
                </a:lnTo>
                <a:lnTo>
                  <a:pt x="99060" y="1272540"/>
                </a:lnTo>
                <a:lnTo>
                  <a:pt x="1036320" y="1272540"/>
                </a:lnTo>
              </a:path>
            </a:pathLst>
          </a:custGeom>
          <a:noFill/>
          <a:ln w="9525">
            <a:solidFill>
              <a:schemeClr val="accent4"/>
            </a:solidFill>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a:spLocks/>
          </p:cNvSpPr>
          <p:nvPr/>
        </p:nvSpPr>
        <p:spPr>
          <a:xfrm>
            <a:off x="3472090" y="2237932"/>
            <a:ext cx="892877" cy="350119"/>
          </a:xfrm>
          <a:prstGeom prst="rect">
            <a:avLst/>
          </a:prstGeom>
          <a:solidFill>
            <a:schemeClr val="bg1"/>
          </a:solidFill>
          <a:ln w="952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tx1"/>
              </a:solidFill>
            </a:endParaRPr>
          </a:p>
        </p:txBody>
      </p:sp>
      <p:pic>
        <p:nvPicPr>
          <p:cNvPr id="31" name="Picture 82" descr="C:\Users\Marisa Carder\Dropbox\MGI_Disruptive_May2013 ZZR266\12 tech icons\energy.jpg"/>
          <p:cNvPicPr>
            <a:picLocks noChangeAspect="1" noChangeArrowheads="1"/>
          </p:cNvPicPr>
          <p:nvPr/>
        </p:nvPicPr>
        <p:blipFill>
          <a:blip r:embed="rId35" cstate="print">
            <a:extLst>
              <a:ext uri="{28A0092B-C50C-407E-A947-70E740481C1C}">
                <a14:useLocalDpi xmlns:a14="http://schemas.microsoft.com/office/drawing/2010/main" val="0"/>
              </a:ext>
            </a:extLst>
          </a:blip>
          <a:srcRect/>
          <a:stretch>
            <a:fillRect/>
          </a:stretch>
        </p:blipFill>
        <p:spPr bwMode="auto">
          <a:xfrm>
            <a:off x="3564954" y="2357976"/>
            <a:ext cx="707415" cy="150687"/>
          </a:xfrm>
          <a:prstGeom prst="rect">
            <a:avLst/>
          </a:prstGeom>
          <a:noFill/>
          <a:extLst>
            <a:ext uri="{909E8E84-426E-40DD-AFC4-6F175D3DCCD1}">
              <a14:hiddenFill xmlns:a14="http://schemas.microsoft.com/office/drawing/2010/main">
                <a:solidFill>
                  <a:srgbClr val="FFFFFF"/>
                </a:solidFill>
              </a14:hiddenFill>
            </a:ext>
          </a:extLst>
        </p:spPr>
      </p:pic>
      <p:sp>
        <p:nvSpPr>
          <p:cNvPr id="200" name="Rectangle 199"/>
          <p:cNvSpPr>
            <a:spLocks/>
          </p:cNvSpPr>
          <p:nvPr/>
        </p:nvSpPr>
        <p:spPr>
          <a:xfrm>
            <a:off x="2500583" y="1197243"/>
            <a:ext cx="892877" cy="350119"/>
          </a:xfrm>
          <a:prstGeom prst="rect">
            <a:avLst/>
          </a:prstGeom>
          <a:solidFill>
            <a:schemeClr val="bg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smtClean="0">
              <a:solidFill>
                <a:schemeClr val="tx1"/>
              </a:solidFill>
            </a:endParaRPr>
          </a:p>
        </p:txBody>
      </p:sp>
      <p:pic>
        <p:nvPicPr>
          <p:cNvPr id="46" name="Picture 81" descr="C:\Users\Marisa Carder\Dropbox\MGI_Disruptive_May2013 ZZR266\12 tech icons\cloud.jp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2624833" y="1252964"/>
            <a:ext cx="566707" cy="238812"/>
          </a:xfrm>
          <a:prstGeom prst="rect">
            <a:avLst/>
          </a:prstGeom>
          <a:noFill/>
          <a:extLst>
            <a:ext uri="{909E8E84-426E-40DD-AFC4-6F175D3DCCD1}">
              <a14:hiddenFill xmlns:a14="http://schemas.microsoft.com/office/drawing/2010/main">
                <a:solidFill>
                  <a:srgbClr val="FFFFFF"/>
                </a:solidFill>
              </a14:hiddenFill>
            </a:ext>
          </a:extLst>
        </p:spPr>
      </p:pic>
      <p:sp>
        <p:nvSpPr>
          <p:cNvPr id="204" name="Rectangle 12"/>
          <p:cNvSpPr txBox="1"/>
          <p:nvPr/>
        </p:nvSpPr>
        <p:spPr>
          <a:xfrm>
            <a:off x="461009" y="1579696"/>
            <a:ext cx="710137" cy="162340"/>
          </a:xfrm>
          <a:prstGeom prst="wedgeRectCallout">
            <a:avLst>
              <a:gd name="adj1" fmla="val -6898"/>
              <a:gd name="adj2" fmla="val -70110"/>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a:t>3D </a:t>
            </a:r>
            <a:r>
              <a:rPr lang="en-US" sz="1000" dirty="0" smtClean="0"/>
              <a:t>printed</a:t>
            </a:r>
            <a:endParaRPr lang="en-US" sz="1000" dirty="0"/>
          </a:p>
        </p:txBody>
      </p:sp>
      <p:sp>
        <p:nvSpPr>
          <p:cNvPr id="205" name="Rectangle 12"/>
          <p:cNvSpPr txBox="1"/>
          <p:nvPr/>
        </p:nvSpPr>
        <p:spPr>
          <a:xfrm>
            <a:off x="276403" y="2604220"/>
            <a:ext cx="710137" cy="500929"/>
          </a:xfrm>
          <a:prstGeom prst="wedgeRectCallout">
            <a:avLst>
              <a:gd name="adj1" fmla="val -6898"/>
              <a:gd name="adj2" fmla="val -70110"/>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Electric and silent propulsion</a:t>
            </a:r>
            <a:endParaRPr lang="en-US" sz="1000" dirty="0"/>
          </a:p>
        </p:txBody>
      </p:sp>
      <p:sp>
        <p:nvSpPr>
          <p:cNvPr id="206" name="Rectangle 12"/>
          <p:cNvSpPr txBox="1"/>
          <p:nvPr/>
        </p:nvSpPr>
        <p:spPr>
          <a:xfrm>
            <a:off x="1665248" y="1338597"/>
            <a:ext cx="710137" cy="162340"/>
          </a:xfrm>
          <a:prstGeom prst="wedgeRectCallout">
            <a:avLst>
              <a:gd name="adj1" fmla="val 65205"/>
              <a:gd name="adj2" fmla="val -17546"/>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Connected</a:t>
            </a:r>
            <a:endParaRPr lang="en-US" sz="1000" dirty="0"/>
          </a:p>
        </p:txBody>
      </p:sp>
      <p:sp>
        <p:nvSpPr>
          <p:cNvPr id="207" name="Rectangle 12"/>
          <p:cNvSpPr txBox="1"/>
          <p:nvPr/>
        </p:nvSpPr>
        <p:spPr>
          <a:xfrm>
            <a:off x="2895071" y="1730468"/>
            <a:ext cx="688181" cy="203762"/>
          </a:xfrm>
          <a:prstGeom prst="wedgeRectCallout">
            <a:avLst>
              <a:gd name="adj1" fmla="val -62875"/>
              <a:gd name="adj2" fmla="val 219630"/>
            </a:avLst>
          </a:prstGeom>
          <a:solidFill>
            <a:schemeClr val="bg1"/>
          </a:solidFill>
          <a:ln w="9525">
            <a:solidFill>
              <a:schemeClr val="accent4"/>
            </a:solidFill>
            <a:miter lim="800000"/>
            <a:headEnd/>
            <a:tailEnd/>
          </a:ln>
          <a:effectLst/>
        </p:spPr>
        <p:txBody>
          <a:bodyPr vert="horz" wrap="square" lIns="36576" tIns="36576" rIns="0"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Driverless </a:t>
            </a:r>
            <a:endParaRPr lang="en-US" sz="1000" dirty="0"/>
          </a:p>
        </p:txBody>
      </p:sp>
      <p:sp>
        <p:nvSpPr>
          <p:cNvPr id="208" name="Rectangle 12"/>
          <p:cNvSpPr txBox="1"/>
          <p:nvPr/>
        </p:nvSpPr>
        <p:spPr>
          <a:xfrm>
            <a:off x="3717534" y="1504950"/>
            <a:ext cx="698961" cy="509136"/>
          </a:xfrm>
          <a:prstGeom prst="wedgeRectCallout">
            <a:avLst>
              <a:gd name="adj1" fmla="val -17419"/>
              <a:gd name="adj2" fmla="val 100643"/>
            </a:avLst>
          </a:prstGeom>
          <a:solidFill>
            <a:schemeClr val="bg1"/>
          </a:solidFill>
          <a:ln w="9525">
            <a:solidFill>
              <a:schemeClr val="accent4"/>
            </a:solidFill>
            <a:miter lim="800000"/>
            <a:headEnd/>
            <a:tailEnd/>
          </a:ln>
          <a:effectLst/>
        </p:spPr>
        <p:txBody>
          <a:bodyPr vert="horz" wrap="square" lIns="36576" tIns="36576" rIns="36576"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Long battery duration</a:t>
            </a:r>
            <a:endParaRPr lang="en-US" sz="1000" dirty="0"/>
          </a:p>
        </p:txBody>
      </p:sp>
      <p:sp>
        <p:nvSpPr>
          <p:cNvPr id="209" name="Rectangle 12"/>
          <p:cNvSpPr txBox="1"/>
          <p:nvPr/>
        </p:nvSpPr>
        <p:spPr>
          <a:xfrm>
            <a:off x="3396761" y="4095750"/>
            <a:ext cx="875608" cy="345828"/>
          </a:xfrm>
          <a:prstGeom prst="wedgeRectCallout">
            <a:avLst>
              <a:gd name="adj1" fmla="val -38156"/>
              <a:gd name="adj2" fmla="val -93590"/>
            </a:avLst>
          </a:prstGeom>
          <a:solidFill>
            <a:schemeClr val="bg1"/>
          </a:solidFill>
          <a:ln w="9525">
            <a:solidFill>
              <a:schemeClr val="accent4"/>
            </a:solidFill>
            <a:miter lim="800000"/>
            <a:headEnd/>
            <a:tailEnd/>
          </a:ln>
          <a:effectLst/>
        </p:spPr>
        <p:txBody>
          <a:bodyPr vert="horz" wrap="square" lIns="36576" tIns="36576" rIns="0"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Designed  for disassembly</a:t>
            </a:r>
            <a:endParaRPr lang="en-US" sz="1000" dirty="0"/>
          </a:p>
        </p:txBody>
      </p:sp>
      <p:sp>
        <p:nvSpPr>
          <p:cNvPr id="210" name="Rectangle 12"/>
          <p:cNvSpPr txBox="1"/>
          <p:nvPr/>
        </p:nvSpPr>
        <p:spPr>
          <a:xfrm>
            <a:off x="1722630" y="2932005"/>
            <a:ext cx="1336139" cy="287747"/>
          </a:xfrm>
          <a:prstGeom prst="wedgeRectCallout">
            <a:avLst>
              <a:gd name="adj1" fmla="val -8164"/>
              <a:gd name="adj2" fmla="val -89231"/>
            </a:avLst>
          </a:prstGeom>
          <a:solidFill>
            <a:schemeClr val="bg1"/>
          </a:solidFill>
          <a:ln w="9525">
            <a:solidFill>
              <a:schemeClr val="accent4"/>
            </a:solidFill>
            <a:miter lim="800000"/>
            <a:headEnd/>
            <a:tailEnd/>
          </a:ln>
          <a:effectLst/>
        </p:spPr>
        <p:txBody>
          <a:bodyPr vert="horz" wrap="square" lIns="36576" tIns="36576" rIns="0"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smtClean="0"/>
              <a:t>Durable, upgradable and easily repairable</a:t>
            </a:r>
            <a:endParaRPr lang="en-US" sz="1000" dirty="0"/>
          </a:p>
        </p:txBody>
      </p:sp>
      <p:sp>
        <p:nvSpPr>
          <p:cNvPr id="211" name="Rectangle 12"/>
          <p:cNvSpPr txBox="1"/>
          <p:nvPr/>
        </p:nvSpPr>
        <p:spPr>
          <a:xfrm>
            <a:off x="382290" y="3943350"/>
            <a:ext cx="688181" cy="501030"/>
          </a:xfrm>
          <a:prstGeom prst="wedgeRectCallout">
            <a:avLst>
              <a:gd name="adj1" fmla="val 71050"/>
              <a:gd name="adj2" fmla="val -66491"/>
            </a:avLst>
          </a:prstGeom>
          <a:solidFill>
            <a:schemeClr val="bg1"/>
          </a:solidFill>
          <a:ln w="9525">
            <a:solidFill>
              <a:schemeClr val="accent4"/>
            </a:solidFill>
            <a:miter lim="800000"/>
            <a:headEnd/>
            <a:tailEnd/>
          </a:ln>
          <a:effectLst/>
        </p:spPr>
        <p:txBody>
          <a:bodyPr vert="horz" wrap="square" lIns="36576" tIns="36576" rIns="0" bIns="36576" numCol="1" anchor="ctr" anchorCtr="0" compatLnSpc="1">
            <a:prstTxWarp prst="textNoShape">
              <a:avLst/>
            </a:prstTxWarp>
            <a:noAutofit/>
          </a:bodyPr>
          <a:lstStyle>
            <a:defPPr>
              <a:defRPr lang="en-US"/>
            </a:defPPr>
            <a:lvl1pPr marL="0" lvl="0" indent="0" defTabSz="895350" eaLnBrk="1" hangingPunct="1">
              <a:buClr>
                <a:schemeClr val="tx2"/>
              </a:buClr>
              <a:defRPr sz="800" baseline="0">
                <a:latin typeface="+mn-lt"/>
              </a:defRPr>
            </a:lvl1pPr>
            <a:lvl2pPr marL="193675" indent="-192088" defTabSz="895350" eaLnBrk="1" hangingPunct="1">
              <a:buClr>
                <a:schemeClr val="tx2"/>
              </a:buClr>
              <a:buSzPct val="125000"/>
              <a:buFont typeface="Arial" charset="0"/>
              <a:buChar char="▪"/>
              <a:defRPr baseline="0">
                <a:latin typeface="+mn-lt"/>
              </a:defRPr>
            </a:lvl2pPr>
            <a:lvl3pPr marL="457200" indent="-261938" defTabSz="895350" eaLnBrk="1" hangingPunct="1">
              <a:buClr>
                <a:schemeClr val="tx2"/>
              </a:buClr>
              <a:buSzPct val="120000"/>
              <a:buFont typeface="Arial" charset="0"/>
              <a:buChar char="–"/>
              <a:defRPr baseline="0">
                <a:latin typeface="+mn-lt"/>
              </a:defRPr>
            </a:lvl3pPr>
            <a:lvl4pPr marL="614363" indent="-155575" defTabSz="895350" eaLnBrk="1" hangingPunct="1">
              <a:buClr>
                <a:schemeClr val="tx2"/>
              </a:buClr>
              <a:buSzPct val="120000"/>
              <a:buFont typeface="Arial" charset="0"/>
              <a:buChar char="▫"/>
              <a:defRPr baseline="0">
                <a:latin typeface="+mn-lt"/>
              </a:defRPr>
            </a:lvl4pPr>
            <a:lvl5pPr marL="749808"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r>
              <a:rPr lang="en-US" sz="1000" dirty="0" err="1" smtClean="0"/>
              <a:t>Remanu-factured</a:t>
            </a:r>
            <a:r>
              <a:rPr lang="en-US" sz="1000" dirty="0" smtClean="0"/>
              <a:t> locally</a:t>
            </a:r>
            <a:endParaRPr lang="en-US" sz="1000" dirty="0"/>
          </a:p>
        </p:txBody>
      </p:sp>
      <p:sp>
        <p:nvSpPr>
          <p:cNvPr id="216" name="McK 3. Unit of measure"/>
          <p:cNvSpPr txBox="1">
            <a:spLocks noChangeArrowheads="1"/>
          </p:cNvSpPr>
          <p:nvPr/>
        </p:nvSpPr>
        <p:spPr bwMode="auto">
          <a:xfrm>
            <a:off x="121488" y="451306"/>
            <a:ext cx="879411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a:defRPr/>
            </a:pPr>
            <a:r>
              <a:rPr lang="en-US" sz="1400" dirty="0" smtClean="0">
                <a:latin typeface="Arial"/>
              </a:rPr>
              <a:t>Illustrative vision</a:t>
            </a:r>
          </a:p>
        </p:txBody>
      </p:sp>
      <p:sp>
        <p:nvSpPr>
          <p:cNvPr id="201" name="Freeform 200"/>
          <p:cNvSpPr/>
          <p:nvPr/>
        </p:nvSpPr>
        <p:spPr>
          <a:xfrm>
            <a:off x="7858308" y="1697590"/>
            <a:ext cx="134794" cy="291050"/>
          </a:xfrm>
          <a:custGeom>
            <a:avLst/>
            <a:gdLst>
              <a:gd name="connsiteX0" fmla="*/ 0 w 123825"/>
              <a:gd name="connsiteY0" fmla="*/ 30956 h 185974"/>
              <a:gd name="connsiteX1" fmla="*/ 47625 w 123825"/>
              <a:gd name="connsiteY1" fmla="*/ 185738 h 185974"/>
              <a:gd name="connsiteX2" fmla="*/ 123825 w 123825"/>
              <a:gd name="connsiteY2" fmla="*/ 0 h 185974"/>
              <a:gd name="connsiteX0" fmla="*/ 0 w 137212"/>
              <a:gd name="connsiteY0" fmla="*/ 30956 h 185974"/>
              <a:gd name="connsiteX1" fmla="*/ 61012 w 137212"/>
              <a:gd name="connsiteY1" fmla="*/ 185738 h 185974"/>
              <a:gd name="connsiteX2" fmla="*/ 137212 w 137212"/>
              <a:gd name="connsiteY2" fmla="*/ 0 h 185974"/>
              <a:gd name="connsiteX0" fmla="*/ 0 w 132192"/>
              <a:gd name="connsiteY0" fmla="*/ 25929 h 185897"/>
              <a:gd name="connsiteX1" fmla="*/ 55992 w 132192"/>
              <a:gd name="connsiteY1" fmla="*/ 185738 h 185897"/>
              <a:gd name="connsiteX2" fmla="*/ 132192 w 132192"/>
              <a:gd name="connsiteY2" fmla="*/ 0 h 185897"/>
              <a:gd name="connsiteX0" fmla="*/ 0 w 132192"/>
              <a:gd name="connsiteY0" fmla="*/ 25929 h 108849"/>
              <a:gd name="connsiteX1" fmla="*/ 77745 w 132192"/>
              <a:gd name="connsiteY1" fmla="*/ 107829 h 108849"/>
              <a:gd name="connsiteX2" fmla="*/ 132192 w 132192"/>
              <a:gd name="connsiteY2" fmla="*/ 0 h 108849"/>
              <a:gd name="connsiteX0" fmla="*/ 0 w 127172"/>
              <a:gd name="connsiteY0" fmla="*/ 35982 h 110401"/>
              <a:gd name="connsiteX1" fmla="*/ 72725 w 127172"/>
              <a:gd name="connsiteY1" fmla="*/ 107829 h 110401"/>
              <a:gd name="connsiteX2" fmla="*/ 127172 w 127172"/>
              <a:gd name="connsiteY2" fmla="*/ 0 h 110401"/>
              <a:gd name="connsiteX0" fmla="*/ 0 w 127172"/>
              <a:gd name="connsiteY0" fmla="*/ 35982 h 112597"/>
              <a:gd name="connsiteX1" fmla="*/ 86112 w 127172"/>
              <a:gd name="connsiteY1" fmla="*/ 110342 h 112597"/>
              <a:gd name="connsiteX2" fmla="*/ 127172 w 127172"/>
              <a:gd name="connsiteY2" fmla="*/ 0 h 112597"/>
              <a:gd name="connsiteX0" fmla="*/ 0 w 122152"/>
              <a:gd name="connsiteY0" fmla="*/ 25929 h 101892"/>
              <a:gd name="connsiteX1" fmla="*/ 86112 w 122152"/>
              <a:gd name="connsiteY1" fmla="*/ 100289 h 101892"/>
              <a:gd name="connsiteX2" fmla="*/ 122152 w 122152"/>
              <a:gd name="connsiteY2" fmla="*/ 0 h 101892"/>
              <a:gd name="connsiteX0" fmla="*/ 0 w 86656"/>
              <a:gd name="connsiteY0" fmla="*/ 432417 h 537611"/>
              <a:gd name="connsiteX1" fmla="*/ 86112 w 86656"/>
              <a:gd name="connsiteY1" fmla="*/ 506777 h 537611"/>
              <a:gd name="connsiteX2" fmla="*/ 45816 w 86656"/>
              <a:gd name="connsiteY2" fmla="*/ 0 h 537611"/>
              <a:gd name="connsiteX0" fmla="*/ 73940 w 119755"/>
              <a:gd name="connsiteY0" fmla="*/ 432417 h 449346"/>
              <a:gd name="connsiteX1" fmla="*/ 440 w 119755"/>
              <a:gd name="connsiteY1" fmla="*/ 214940 h 449346"/>
              <a:gd name="connsiteX2" fmla="*/ 119756 w 119755"/>
              <a:gd name="connsiteY2" fmla="*/ 0 h 449346"/>
              <a:gd name="connsiteX0" fmla="*/ 73574 w 91631"/>
              <a:gd name="connsiteY0" fmla="*/ 359458 h 375735"/>
              <a:gd name="connsiteX1" fmla="*/ 74 w 91631"/>
              <a:gd name="connsiteY1" fmla="*/ 141981 h 375735"/>
              <a:gd name="connsiteX2" fmla="*/ 91632 w 91631"/>
              <a:gd name="connsiteY2" fmla="*/ 0 h 375735"/>
              <a:gd name="connsiteX0" fmla="*/ 73574 w 74953"/>
              <a:gd name="connsiteY0" fmla="*/ 418343 h 434622"/>
              <a:gd name="connsiteX1" fmla="*/ 74 w 74953"/>
              <a:gd name="connsiteY1" fmla="*/ 200866 h 434622"/>
              <a:gd name="connsiteX2" fmla="*/ 23021 w 74953"/>
              <a:gd name="connsiteY2" fmla="*/ 0 h 434622"/>
              <a:gd name="connsiteX0" fmla="*/ 82707 w 84086"/>
              <a:gd name="connsiteY0" fmla="*/ 462507 h 478785"/>
              <a:gd name="connsiteX1" fmla="*/ 9207 w 84086"/>
              <a:gd name="connsiteY1" fmla="*/ 245030 h 478785"/>
              <a:gd name="connsiteX2" fmla="*/ 12552 w 84086"/>
              <a:gd name="connsiteY2" fmla="*/ 0 h 478785"/>
              <a:gd name="connsiteX0" fmla="*/ 116151 w 117530"/>
              <a:gd name="connsiteY0" fmla="*/ 491950 h 508228"/>
              <a:gd name="connsiteX1" fmla="*/ 42651 w 117530"/>
              <a:gd name="connsiteY1" fmla="*/ 274473 h 508228"/>
              <a:gd name="connsiteX2" fmla="*/ 6789 w 117530"/>
              <a:gd name="connsiteY2" fmla="*/ 0 h 508228"/>
            </a:gdLst>
            <a:ahLst/>
            <a:cxnLst>
              <a:cxn ang="0">
                <a:pos x="connsiteX0" y="connsiteY0"/>
              </a:cxn>
              <a:cxn ang="0">
                <a:pos x="connsiteX1" y="connsiteY1"/>
              </a:cxn>
              <a:cxn ang="0">
                <a:pos x="connsiteX2" y="connsiteY2"/>
              </a:cxn>
            </a:cxnLst>
            <a:rect l="l" t="t" r="r" b="b"/>
            <a:pathLst>
              <a:path w="117530" h="508228">
                <a:moveTo>
                  <a:pt x="116151" y="491950"/>
                </a:moveTo>
                <a:cubicBezTo>
                  <a:pt x="129645" y="571920"/>
                  <a:pt x="39641" y="334383"/>
                  <a:pt x="42651" y="274473"/>
                </a:cubicBezTo>
                <a:cubicBezTo>
                  <a:pt x="45661" y="214563"/>
                  <a:pt x="-20993" y="90289"/>
                  <a:pt x="6789" y="0"/>
                </a:cubicBezTo>
              </a:path>
            </a:pathLst>
          </a:custGeom>
          <a:noFill/>
          <a:ln w="31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7" name="McK 4. Footnote"/>
          <p:cNvSpPr txBox="1">
            <a:spLocks noChangeArrowheads="1"/>
          </p:cNvSpPr>
          <p:nvPr/>
        </p:nvSpPr>
        <p:spPr bwMode="auto">
          <a:xfrm>
            <a:off x="192560" y="4857750"/>
            <a:ext cx="8722840"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defPPr>
              <a:defRPr lang="en-US"/>
            </a:defPPr>
            <a:lvl1pPr marL="104775" indent="-104775" defTabSz="895350">
              <a:defRPr sz="1000">
                <a:solidFill>
                  <a:srgbClr val="000000"/>
                </a:solidFill>
                <a:latin typeface="Arial"/>
              </a:defRPr>
            </a:lvl1pPr>
            <a:lvl2pPr marL="1031875" defTabSz="895350">
              <a:defRPr sz="2400"/>
            </a:lvl2pPr>
            <a:lvl3pPr marL="1217613" defTabSz="895350">
              <a:defRPr sz="2400"/>
            </a:lvl3pPr>
            <a:lvl4pPr marL="1404938" defTabSz="895350">
              <a:defRPr sz="2400"/>
            </a:lvl4pPr>
            <a:lvl5pPr marL="1792288" defTabSz="895350">
              <a:defRPr sz="2400"/>
            </a:lvl5pPr>
            <a:lvl6pPr marL="2249488" defTabSz="895350" fontAlgn="base">
              <a:spcBef>
                <a:spcPct val="0"/>
              </a:spcBef>
              <a:spcAft>
                <a:spcPct val="0"/>
              </a:spcAft>
              <a:defRPr sz="2400"/>
            </a:lvl6pPr>
            <a:lvl7pPr marL="2706688" defTabSz="895350" fontAlgn="base">
              <a:spcBef>
                <a:spcPct val="0"/>
              </a:spcBef>
              <a:spcAft>
                <a:spcPct val="0"/>
              </a:spcAft>
              <a:defRPr sz="2400"/>
            </a:lvl7pPr>
            <a:lvl8pPr marL="3163888" defTabSz="895350" fontAlgn="base">
              <a:spcBef>
                <a:spcPct val="0"/>
              </a:spcBef>
              <a:spcAft>
                <a:spcPct val="0"/>
              </a:spcAft>
              <a:defRPr sz="2400"/>
            </a:lvl8pPr>
            <a:lvl9pPr marL="3621088" defTabSz="895350" fontAlgn="base">
              <a:spcBef>
                <a:spcPct val="0"/>
              </a:spcBef>
              <a:spcAft>
                <a:spcPct val="0"/>
              </a:spcAft>
              <a:defRPr sz="2400"/>
            </a:lvl9pPr>
          </a:lstStyle>
          <a:p>
            <a:r>
              <a:rPr lang="en-GB" b="1" dirty="0" smtClean="0"/>
              <a:t>SOURCE: SUN, ELLEN MACARTHUR FOUNDATION AND MCKINSEY &amp; COMPANY: TEAM ANALYSIS </a:t>
            </a:r>
            <a:endParaRPr lang="en-US" b="1" dirty="0"/>
          </a:p>
        </p:txBody>
      </p:sp>
    </p:spTree>
    <p:extLst>
      <p:ext uri="{BB962C8B-B14F-4D97-AF65-F5344CB8AC3E}">
        <p14:creationId xmlns:p14="http://schemas.microsoft.com/office/powerpoint/2010/main" val="13481641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04800" y="57150"/>
            <a:ext cx="8458200" cy="942975"/>
          </a:xfrm>
        </p:spPr>
        <p:txBody>
          <a:bodyPr/>
          <a:lstStyle/>
          <a:p>
            <a:pPr marL="0" indent="0" algn="ctr">
              <a:buNone/>
            </a:pPr>
            <a:r>
              <a:rPr lang="en-GB" sz="3600" b="0" i="1" dirty="0" smtClean="0">
                <a:solidFill>
                  <a:schemeClr val="tx1"/>
                </a:solidFill>
              </a:rPr>
              <a:t>ACTION PROGRAMME EU</a:t>
            </a:r>
            <a:endParaRPr lang="en-GB" sz="3600" b="0" i="1" dirty="0">
              <a:solidFill>
                <a:schemeClr val="tx1"/>
              </a:solidFill>
            </a:endParaRPr>
          </a:p>
        </p:txBody>
      </p:sp>
      <p:sp>
        <p:nvSpPr>
          <p:cNvPr id="3" name="Content Placeholder 2"/>
          <p:cNvSpPr>
            <a:spLocks noGrp="1"/>
          </p:cNvSpPr>
          <p:nvPr>
            <p:ph idx="4294967295"/>
          </p:nvPr>
        </p:nvSpPr>
        <p:spPr>
          <a:xfrm>
            <a:off x="304800" y="685801"/>
            <a:ext cx="8686800" cy="4191000"/>
          </a:xfrm>
          <a:prstGeom prst="rect">
            <a:avLst/>
          </a:prstGeom>
        </p:spPr>
        <p:txBody>
          <a:bodyPr>
            <a:noAutofit/>
          </a:bodyPr>
          <a:lstStyle/>
          <a:p>
            <a:pPr>
              <a:buFont typeface="Arial" charset="0"/>
              <a:buChar char="•"/>
            </a:pPr>
            <a:r>
              <a:rPr lang="en-GB" i="1" dirty="0" smtClean="0">
                <a:solidFill>
                  <a:srgbClr val="FF0000"/>
                </a:solidFill>
                <a:latin typeface="+mj-lt"/>
              </a:rPr>
              <a:t>ECO-DESIGN</a:t>
            </a:r>
            <a:r>
              <a:rPr lang="en-GB" i="1" dirty="0" smtClean="0">
                <a:latin typeface="+mj-lt"/>
              </a:rPr>
              <a:t> </a:t>
            </a:r>
            <a:r>
              <a:rPr lang="en-GB" i="1" dirty="0">
                <a:solidFill>
                  <a:schemeClr val="tx1"/>
                </a:solidFill>
                <a:latin typeface="+mj-lt"/>
              </a:rPr>
              <a:t>t</a:t>
            </a:r>
            <a:r>
              <a:rPr lang="en-GB" i="1" dirty="0" smtClean="0">
                <a:solidFill>
                  <a:schemeClr val="tx1"/>
                </a:solidFill>
                <a:latin typeface="+mj-lt"/>
              </a:rPr>
              <a:t>o include reparability, durability, recyclability</a:t>
            </a:r>
          </a:p>
          <a:p>
            <a:pPr>
              <a:buFont typeface="Arial" charset="0"/>
              <a:buChar char="•"/>
            </a:pPr>
            <a:r>
              <a:rPr lang="en-GB" i="1" dirty="0" smtClean="0">
                <a:solidFill>
                  <a:schemeClr val="tx1"/>
                </a:solidFill>
                <a:latin typeface="+mj-lt"/>
              </a:rPr>
              <a:t>Legislation on </a:t>
            </a:r>
            <a:r>
              <a:rPr lang="en-GB" i="1" dirty="0" smtClean="0">
                <a:solidFill>
                  <a:srgbClr val="FF0000"/>
                </a:solidFill>
                <a:latin typeface="+mj-lt"/>
              </a:rPr>
              <a:t>FERTILISERS</a:t>
            </a:r>
            <a:r>
              <a:rPr lang="en-GB" i="1" dirty="0" smtClean="0">
                <a:latin typeface="+mj-lt"/>
              </a:rPr>
              <a:t>, </a:t>
            </a:r>
            <a:r>
              <a:rPr lang="en-GB" i="1" dirty="0">
                <a:solidFill>
                  <a:schemeClr val="tx1"/>
                </a:solidFill>
                <a:latin typeface="+mj-lt"/>
              </a:rPr>
              <a:t>i</a:t>
            </a:r>
            <a:r>
              <a:rPr lang="en-GB" i="1" dirty="0" smtClean="0">
                <a:solidFill>
                  <a:schemeClr val="tx1"/>
                </a:solidFill>
                <a:latin typeface="+mj-lt"/>
              </a:rPr>
              <a:t>ncluding organic and </a:t>
            </a:r>
            <a:br>
              <a:rPr lang="en-GB" i="1" dirty="0" smtClean="0">
                <a:solidFill>
                  <a:schemeClr val="tx1"/>
                </a:solidFill>
                <a:latin typeface="+mj-lt"/>
              </a:rPr>
            </a:br>
            <a:r>
              <a:rPr lang="en-GB" i="1" dirty="0" smtClean="0">
                <a:solidFill>
                  <a:schemeClr val="tx1"/>
                </a:solidFill>
                <a:latin typeface="+mj-lt"/>
              </a:rPr>
              <a:t>waste-based fertilisers </a:t>
            </a:r>
          </a:p>
          <a:p>
            <a:pPr>
              <a:buFont typeface="Arial" charset="0"/>
              <a:buChar char="•"/>
            </a:pPr>
            <a:r>
              <a:rPr lang="en-GB" i="1" dirty="0" smtClean="0">
                <a:solidFill>
                  <a:schemeClr val="tx1"/>
                </a:solidFill>
                <a:latin typeface="+mj-lt"/>
              </a:rPr>
              <a:t>Minimum requirements for the </a:t>
            </a:r>
            <a:r>
              <a:rPr lang="en-GB" i="1" dirty="0" smtClean="0">
                <a:solidFill>
                  <a:srgbClr val="FF0000"/>
                </a:solidFill>
                <a:latin typeface="+mj-lt"/>
              </a:rPr>
              <a:t>REUSE OF WASTEWATER </a:t>
            </a:r>
          </a:p>
          <a:p>
            <a:pPr>
              <a:buFont typeface="Arial" charset="0"/>
              <a:buChar char="•"/>
            </a:pPr>
            <a:r>
              <a:rPr lang="en-GB" i="1" dirty="0" smtClean="0">
                <a:solidFill>
                  <a:schemeClr val="tx1"/>
                </a:solidFill>
                <a:latin typeface="+mj-lt"/>
              </a:rPr>
              <a:t>Actions on </a:t>
            </a:r>
            <a:r>
              <a:rPr lang="en-GB" i="1" dirty="0" smtClean="0">
                <a:solidFill>
                  <a:srgbClr val="FF0000"/>
                </a:solidFill>
                <a:latin typeface="+mj-lt"/>
              </a:rPr>
              <a:t>GREEN PUBLIC PROCUREMENT</a:t>
            </a:r>
          </a:p>
          <a:p>
            <a:pPr>
              <a:buFont typeface="Arial" charset="0"/>
              <a:buChar char="•"/>
            </a:pPr>
            <a:r>
              <a:rPr lang="en-GB" i="1" dirty="0" smtClean="0">
                <a:solidFill>
                  <a:srgbClr val="FF0000"/>
                </a:solidFill>
                <a:latin typeface="+mj-lt"/>
              </a:rPr>
              <a:t>FUNDING</a:t>
            </a:r>
            <a:r>
              <a:rPr lang="en-GB" i="1" dirty="0" smtClean="0">
                <a:latin typeface="+mj-lt"/>
              </a:rPr>
              <a:t> </a:t>
            </a:r>
            <a:r>
              <a:rPr lang="en-GB" i="1" dirty="0">
                <a:solidFill>
                  <a:schemeClr val="tx1"/>
                </a:solidFill>
                <a:latin typeface="+mj-lt"/>
              </a:rPr>
              <a:t>o</a:t>
            </a:r>
            <a:r>
              <a:rPr lang="en-GB" i="1" dirty="0" smtClean="0">
                <a:solidFill>
                  <a:schemeClr val="tx1"/>
                </a:solidFill>
                <a:latin typeface="+mj-lt"/>
              </a:rPr>
              <a:t>f €650 million for ‘industry 2020 </a:t>
            </a:r>
            <a:br>
              <a:rPr lang="en-GB" i="1" dirty="0" smtClean="0">
                <a:solidFill>
                  <a:schemeClr val="tx1"/>
                </a:solidFill>
                <a:latin typeface="+mj-lt"/>
              </a:rPr>
            </a:br>
            <a:r>
              <a:rPr lang="en-GB" i="1" dirty="0" smtClean="0">
                <a:solidFill>
                  <a:schemeClr val="tx1"/>
                </a:solidFill>
                <a:latin typeface="+mj-lt"/>
              </a:rPr>
              <a:t>in the circular economy’</a:t>
            </a:r>
          </a:p>
          <a:p>
            <a:pPr>
              <a:buFont typeface="Arial" charset="0"/>
              <a:buChar char="•"/>
            </a:pPr>
            <a:r>
              <a:rPr lang="en-GB" i="1" dirty="0" smtClean="0">
                <a:solidFill>
                  <a:schemeClr val="tx1"/>
                </a:solidFill>
                <a:latin typeface="+mj-lt"/>
              </a:rPr>
              <a:t>Quality standards for </a:t>
            </a:r>
            <a:r>
              <a:rPr lang="en-GB" i="1" dirty="0" smtClean="0">
                <a:solidFill>
                  <a:srgbClr val="FF0000"/>
                </a:solidFill>
                <a:latin typeface="+mj-lt"/>
              </a:rPr>
              <a:t>SECONDARY RAW MATERIALS</a:t>
            </a:r>
          </a:p>
          <a:p>
            <a:pPr>
              <a:buFont typeface="Arial" charset="0"/>
              <a:buChar char="•"/>
            </a:pPr>
            <a:r>
              <a:rPr lang="en-GB" i="1" dirty="0" smtClean="0">
                <a:solidFill>
                  <a:srgbClr val="FF0000"/>
                </a:solidFill>
                <a:latin typeface="+mj-lt"/>
              </a:rPr>
              <a:t>STRATEGY ON PLASTICS</a:t>
            </a:r>
            <a:r>
              <a:rPr lang="en-GB" i="1" dirty="0" smtClean="0">
                <a:solidFill>
                  <a:schemeClr val="tx1"/>
                </a:solidFill>
                <a:latin typeface="+mj-lt"/>
              </a:rPr>
              <a:t>, </a:t>
            </a:r>
            <a:r>
              <a:rPr lang="en-GB" i="1" dirty="0">
                <a:solidFill>
                  <a:schemeClr val="tx1"/>
                </a:solidFill>
                <a:latin typeface="+mj-lt"/>
              </a:rPr>
              <a:t>i</a:t>
            </a:r>
            <a:r>
              <a:rPr lang="en-GB" i="1" dirty="0" smtClean="0">
                <a:solidFill>
                  <a:schemeClr val="tx1"/>
                </a:solidFill>
                <a:latin typeface="+mj-lt"/>
              </a:rPr>
              <a:t>ncluding marine litter</a:t>
            </a:r>
          </a:p>
          <a:p>
            <a:pPr>
              <a:buFont typeface="Arial" charset="0"/>
              <a:buChar char="•"/>
            </a:pPr>
            <a:r>
              <a:rPr lang="en-GB" i="1" dirty="0" smtClean="0">
                <a:solidFill>
                  <a:schemeClr val="tx1"/>
                </a:solidFill>
                <a:latin typeface="+mj-lt"/>
              </a:rPr>
              <a:t>Interface</a:t>
            </a:r>
            <a:r>
              <a:rPr lang="en-GB" i="1" dirty="0" smtClean="0">
                <a:latin typeface="+mj-lt"/>
              </a:rPr>
              <a:t> </a:t>
            </a:r>
            <a:r>
              <a:rPr lang="en-GB" i="1" dirty="0" smtClean="0">
                <a:solidFill>
                  <a:srgbClr val="FF0000"/>
                </a:solidFill>
                <a:latin typeface="+mj-lt"/>
              </a:rPr>
              <a:t>CHEMICALS, PRODUCTS AND WASTE LEGISLATION</a:t>
            </a:r>
            <a:endParaRPr lang="en-US" i="1" noProof="0" dirty="0">
              <a:solidFill>
                <a:srgbClr val="FF0000"/>
              </a:solidFill>
              <a:latin typeface="+mj-lt"/>
            </a:endParaRPr>
          </a:p>
        </p:txBody>
      </p:sp>
      <p:pic>
        <p:nvPicPr>
          <p:cNvPr id="2" name="Picture 1" descr="BES_089.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0400" y="2286001"/>
            <a:ext cx="1905000" cy="1447501"/>
          </a:xfrm>
          <a:prstGeom prst="rect">
            <a:avLst/>
          </a:prstGeom>
        </p:spPr>
      </p:pic>
    </p:spTree>
    <p:extLst>
      <p:ext uri="{BB962C8B-B14F-4D97-AF65-F5344CB8AC3E}">
        <p14:creationId xmlns:p14="http://schemas.microsoft.com/office/powerpoint/2010/main" val="159147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 name="Object 78" hidden="1"/>
          <p:cNvGraphicFramePr>
            <a:graphicFrameLocks noChangeAspect="1"/>
          </p:cNvGraphicFramePr>
          <p:nvPr>
            <p:custDataLst>
              <p:tags r:id="rId2"/>
            </p:custDataLst>
            <p:extLst/>
          </p:nvPr>
        </p:nvGraphicFramePr>
        <p:xfrm>
          <a:off x="1192" y="1192"/>
          <a:ext cx="1190" cy="1190"/>
        </p:xfrm>
        <a:graphic>
          <a:graphicData uri="http://schemas.openxmlformats.org/presentationml/2006/ole">
            <mc:AlternateContent xmlns:mc="http://schemas.openxmlformats.org/markup-compatibility/2006">
              <mc:Choice xmlns:v="urn:schemas-microsoft-com:vml" Requires="v">
                <p:oleObj spid="_x0000_s25893" name="think-cell Slide" r:id="rId23" imgW="360" imgH="360" progId="">
                  <p:embed/>
                </p:oleObj>
              </mc:Choice>
              <mc:Fallback>
                <p:oleObj name="think-cell Slide" r:id="rId23" imgW="360" imgH="360" progId="">
                  <p:embed/>
                  <p:pic>
                    <p:nvPicPr>
                      <p:cNvPr id="0" name="Picture 28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92" y="1192"/>
                        <a:ext cx="1190"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8" name="Rectangle 77" hidden="1"/>
          <p:cNvSpPr/>
          <p:nvPr>
            <p:custDataLst>
              <p:tags r:id="rId3"/>
            </p:custDataLst>
          </p:nvPr>
        </p:nvSpPr>
        <p:spPr bwMode="auto">
          <a:xfrm>
            <a:off x="0" y="0"/>
            <a:ext cx="119063" cy="119063"/>
          </a:xfrm>
          <a:prstGeom prst="rect">
            <a:avLst/>
          </a:prstGeom>
          <a:solidFill>
            <a:schemeClr val="tx2">
              <a:lumMod val="10000"/>
              <a:lumOff val="9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685800">
              <a:spcBef>
                <a:spcPct val="0"/>
              </a:spcBef>
              <a:spcAft>
                <a:spcPct val="0"/>
              </a:spcAft>
              <a:defRPr/>
            </a:pPr>
            <a:endParaRPr lang="de-DE" sz="750" kern="0" err="1">
              <a:solidFill>
                <a:schemeClr val="tx1"/>
              </a:solidFill>
              <a:ea typeface="Verdana" panose="020B0604030504040204" pitchFamily="34" charset="0"/>
              <a:cs typeface="Verdana" panose="020B0604030504040204" pitchFamily="34" charset="0"/>
              <a:sym typeface="+mn-lt"/>
            </a:endParaRPr>
          </a:p>
        </p:txBody>
      </p:sp>
      <p:sp>
        <p:nvSpPr>
          <p:cNvPr id="3" name="Title 1"/>
          <p:cNvSpPr>
            <a:spLocks noGrp="1"/>
          </p:cNvSpPr>
          <p:nvPr>
            <p:ph type="title"/>
          </p:nvPr>
        </p:nvSpPr>
        <p:spPr>
          <a:xfrm>
            <a:off x="-152400" y="141480"/>
            <a:ext cx="8921875" cy="216024"/>
          </a:xfrm>
        </p:spPr>
        <p:txBody>
          <a:bodyPr vert="horz" wrap="square" lIns="0" tIns="0" rIns="0" bIns="0" rtlCol="0" anchor="t" anchorCtr="0">
            <a:noAutofit/>
          </a:bodyPr>
          <a:lstStyle/>
          <a:p>
            <a:pPr marL="0" indent="0" algn="ctr">
              <a:buNone/>
            </a:pPr>
            <a:r>
              <a:rPr lang="en-US" sz="1400" b="0" i="1" smtClean="0">
                <a:solidFill>
                  <a:schemeClr val="tx1"/>
                </a:solidFill>
                <a:latin typeface="+mj-lt"/>
              </a:rPr>
              <a:t>BENEFITS OF MOVING TOWARDS A CIRCULAR ECONOMY ACCORDING TO GROWTH WITHIN</a:t>
            </a:r>
            <a:endParaRPr lang="en-US" sz="1400" b="0" i="1">
              <a:solidFill>
                <a:schemeClr val="tx1"/>
              </a:solidFill>
              <a:latin typeface="+mj-lt"/>
            </a:endParaRPr>
          </a:p>
        </p:txBody>
      </p:sp>
      <p:sp>
        <p:nvSpPr>
          <p:cNvPr id="2" name="Text Placeholder 1"/>
          <p:cNvSpPr>
            <a:spLocks noGrp="1"/>
          </p:cNvSpPr>
          <p:nvPr>
            <p:ph type="body" sz="quarter" idx="10"/>
          </p:nvPr>
        </p:nvSpPr>
        <p:spPr>
          <a:xfrm>
            <a:off x="685800" y="365940"/>
            <a:ext cx="5610293" cy="282296"/>
          </a:xfrm>
        </p:spPr>
        <p:txBody>
          <a:bodyPr/>
          <a:lstStyle/>
          <a:p>
            <a:pPr marL="45720" indent="0">
              <a:buNone/>
            </a:pPr>
            <a:r>
              <a:rPr lang="de-DE">
                <a:solidFill>
                  <a:schemeClr val="tx1"/>
                </a:solidFill>
                <a:latin typeface="+mj-lt"/>
              </a:rPr>
              <a:t>EU-27, </a:t>
            </a:r>
            <a:r>
              <a:rPr lang="de-DE" err="1">
                <a:solidFill>
                  <a:schemeClr val="tx1"/>
                </a:solidFill>
                <a:latin typeface="+mj-lt"/>
              </a:rPr>
              <a:t>I</a:t>
            </a:r>
            <a:r>
              <a:rPr lang="de-DE" err="1" smtClean="0">
                <a:solidFill>
                  <a:schemeClr val="tx1"/>
                </a:solidFill>
                <a:latin typeface="+mj-lt"/>
              </a:rPr>
              <a:t>ndexed</a:t>
            </a:r>
            <a:r>
              <a:rPr lang="de-DE" smtClean="0">
                <a:solidFill>
                  <a:schemeClr val="tx1"/>
                </a:solidFill>
                <a:latin typeface="+mj-lt"/>
              </a:rPr>
              <a:t> </a:t>
            </a:r>
            <a:r>
              <a:rPr lang="de-DE">
                <a:solidFill>
                  <a:schemeClr val="tx1"/>
                </a:solidFill>
                <a:latin typeface="+mj-lt"/>
              </a:rPr>
              <a:t>(2012 = 100)</a:t>
            </a:r>
          </a:p>
        </p:txBody>
      </p:sp>
      <p:sp>
        <p:nvSpPr>
          <p:cNvPr id="5" name="Rectangle 4"/>
          <p:cNvSpPr>
            <a:spLocks/>
          </p:cNvSpPr>
          <p:nvPr/>
        </p:nvSpPr>
        <p:spPr>
          <a:xfrm>
            <a:off x="744142" y="676275"/>
            <a:ext cx="2458256" cy="1809000"/>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en-US" sz="900" kern="0" err="1">
              <a:solidFill>
                <a:schemeClr val="tx1"/>
              </a:solidFill>
            </a:endParaRPr>
          </a:p>
        </p:txBody>
      </p:sp>
      <p:sp>
        <p:nvSpPr>
          <p:cNvPr id="6" name="Rectangle 5"/>
          <p:cNvSpPr>
            <a:spLocks/>
          </p:cNvSpPr>
          <p:nvPr/>
        </p:nvSpPr>
        <p:spPr>
          <a:xfrm>
            <a:off x="3365898" y="676275"/>
            <a:ext cx="2458256" cy="1809000"/>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en-US" sz="900" kern="0" err="1">
              <a:solidFill>
                <a:schemeClr val="tx1"/>
              </a:solidFill>
            </a:endParaRPr>
          </a:p>
        </p:txBody>
      </p:sp>
      <p:sp>
        <p:nvSpPr>
          <p:cNvPr id="7" name="Rectangle 6"/>
          <p:cNvSpPr>
            <a:spLocks/>
          </p:cNvSpPr>
          <p:nvPr/>
        </p:nvSpPr>
        <p:spPr>
          <a:xfrm>
            <a:off x="5994798" y="676275"/>
            <a:ext cx="2458256" cy="1809000"/>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en-US" sz="900" kern="0" err="1">
              <a:solidFill>
                <a:schemeClr val="tx1"/>
              </a:solidFill>
            </a:endParaRPr>
          </a:p>
        </p:txBody>
      </p:sp>
      <p:sp>
        <p:nvSpPr>
          <p:cNvPr id="8" name="Rectangle 7"/>
          <p:cNvSpPr>
            <a:spLocks/>
          </p:cNvSpPr>
          <p:nvPr/>
        </p:nvSpPr>
        <p:spPr>
          <a:xfrm>
            <a:off x="744142" y="2587229"/>
            <a:ext cx="2458256" cy="1809000"/>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en-US" sz="900" kern="0" err="1">
              <a:solidFill>
                <a:schemeClr val="tx1"/>
              </a:solidFill>
            </a:endParaRPr>
          </a:p>
        </p:txBody>
      </p:sp>
      <p:sp>
        <p:nvSpPr>
          <p:cNvPr id="9" name="Rectangle 8"/>
          <p:cNvSpPr>
            <a:spLocks/>
          </p:cNvSpPr>
          <p:nvPr/>
        </p:nvSpPr>
        <p:spPr>
          <a:xfrm>
            <a:off x="3365898" y="2587229"/>
            <a:ext cx="2458256" cy="1809000"/>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en-US" sz="900" kern="0" err="1">
              <a:solidFill>
                <a:schemeClr val="tx1"/>
              </a:solidFill>
            </a:endParaRPr>
          </a:p>
        </p:txBody>
      </p:sp>
      <p:sp>
        <p:nvSpPr>
          <p:cNvPr id="10" name="Rectangle 9"/>
          <p:cNvSpPr>
            <a:spLocks/>
          </p:cNvSpPr>
          <p:nvPr/>
        </p:nvSpPr>
        <p:spPr>
          <a:xfrm>
            <a:off x="5994798" y="2587229"/>
            <a:ext cx="2458256" cy="1809000"/>
          </a:xfrm>
          <a:prstGeom prst="rect">
            <a:avLst/>
          </a:prstGeom>
          <a:solidFill>
            <a:schemeClr val="bg1"/>
          </a:solid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defRPr/>
            </a:pPr>
            <a:endParaRPr lang="en-US" sz="900" kern="0" err="1">
              <a:solidFill>
                <a:schemeClr val="tx1"/>
              </a:solidFill>
            </a:endParaRPr>
          </a:p>
        </p:txBody>
      </p:sp>
      <p:sp>
        <p:nvSpPr>
          <p:cNvPr id="11" name="McK 4. Footnote"/>
          <p:cNvSpPr txBox="1">
            <a:spLocks noChangeArrowheads="1"/>
          </p:cNvSpPr>
          <p:nvPr/>
        </p:nvSpPr>
        <p:spPr bwMode="auto">
          <a:xfrm>
            <a:off x="782797" y="4400550"/>
            <a:ext cx="80564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defPPr>
              <a:defRPr lang="en-US"/>
            </a:defPPr>
            <a:lvl1pPr marL="104775" indent="-104775" defTabSz="895350">
              <a:defRPr sz="1000">
                <a:solidFill>
                  <a:srgbClr val="000000"/>
                </a:solidFill>
                <a:latin typeface="Arial"/>
              </a:defRPr>
            </a:lvl1pPr>
            <a:lvl2pPr marL="1031875" defTabSz="895350">
              <a:defRPr sz="2400"/>
            </a:lvl2pPr>
            <a:lvl3pPr marL="1217613" defTabSz="895350">
              <a:defRPr sz="2400"/>
            </a:lvl3pPr>
            <a:lvl4pPr marL="1404938" defTabSz="895350">
              <a:defRPr sz="2400"/>
            </a:lvl4pPr>
            <a:lvl5pPr marL="1792288" defTabSz="895350">
              <a:defRPr sz="2400"/>
            </a:lvl5pPr>
            <a:lvl6pPr marL="2249488" defTabSz="895350" fontAlgn="base">
              <a:spcBef>
                <a:spcPct val="0"/>
              </a:spcBef>
              <a:spcAft>
                <a:spcPct val="0"/>
              </a:spcAft>
              <a:defRPr sz="2400"/>
            </a:lvl6pPr>
            <a:lvl7pPr marL="2706688" defTabSz="895350" fontAlgn="base">
              <a:spcBef>
                <a:spcPct val="0"/>
              </a:spcBef>
              <a:spcAft>
                <a:spcPct val="0"/>
              </a:spcAft>
              <a:defRPr sz="2400"/>
            </a:lvl7pPr>
            <a:lvl8pPr marL="3163888" defTabSz="895350" fontAlgn="base">
              <a:spcBef>
                <a:spcPct val="0"/>
              </a:spcBef>
              <a:spcAft>
                <a:spcPct val="0"/>
              </a:spcAft>
              <a:defRPr sz="2400"/>
            </a:lvl8pPr>
            <a:lvl9pPr marL="3621088" defTabSz="895350" fontAlgn="base">
              <a:spcBef>
                <a:spcPct val="0"/>
              </a:spcBef>
              <a:spcAft>
                <a:spcPct val="0"/>
              </a:spcAft>
              <a:defRPr sz="2400"/>
            </a:lvl9pPr>
          </a:lstStyle>
          <a:p>
            <a:pPr marL="78581" indent="-78581" defTabSz="671513">
              <a:defRPr/>
            </a:pPr>
            <a:r>
              <a:rPr lang="en-GB" sz="750" kern="0">
                <a:solidFill>
                  <a:schemeClr val="tx1"/>
                </a:solidFill>
                <a:latin typeface="+mn-lt"/>
              </a:rPr>
              <a:t>1 Numbers only cover mobility, food, and built environment.</a:t>
            </a:r>
          </a:p>
          <a:p>
            <a:pPr marL="78581" indent="-78581" defTabSz="671513">
              <a:defRPr/>
            </a:pPr>
            <a:r>
              <a:rPr lang="en-GB" sz="750" kern="0">
                <a:solidFill>
                  <a:schemeClr val="tx1"/>
                </a:solidFill>
                <a:latin typeface="+mn-lt"/>
              </a:rPr>
              <a:t>2 Including cash out costs (e.g., health costs, governance, infrastructure) and externalities (e.g., congestion, CO</a:t>
            </a:r>
            <a:r>
              <a:rPr lang="en-GB" sz="750" kern="0" baseline="-25000">
                <a:solidFill>
                  <a:schemeClr val="tx1"/>
                </a:solidFill>
                <a:latin typeface="+mn-lt"/>
              </a:rPr>
              <a:t>2</a:t>
            </a:r>
            <a:r>
              <a:rPr lang="en-GB" sz="750" kern="0">
                <a:solidFill>
                  <a:schemeClr val="tx1"/>
                </a:solidFill>
                <a:latin typeface="+mn-lt"/>
              </a:rPr>
              <a:t>, productivity losses).</a:t>
            </a:r>
            <a:endParaRPr lang="en-US" sz="750" kern="0">
              <a:solidFill>
                <a:schemeClr val="tx1"/>
              </a:solidFill>
              <a:latin typeface="+mn-lt"/>
            </a:endParaRPr>
          </a:p>
          <a:p>
            <a:pPr marL="78581" indent="-78581" defTabSz="671513">
              <a:defRPr/>
            </a:pPr>
            <a:r>
              <a:rPr lang="en-GB" sz="750" kern="0">
                <a:solidFill>
                  <a:schemeClr val="tx1"/>
                </a:solidFill>
                <a:latin typeface="+mn-lt"/>
              </a:rPr>
              <a:t>3 Including virgin automotive and construction material, virgin synthetic fertiliser, pesticides, agriculture land and water use, car and heating fuel, land for residential and office buildings, and non-renewable electricity.</a:t>
            </a:r>
          </a:p>
        </p:txBody>
      </p:sp>
      <p:graphicFrame>
        <p:nvGraphicFramePr>
          <p:cNvPr id="12" name="Object 11"/>
          <p:cNvGraphicFramePr>
            <a:graphicFrameLocks/>
          </p:cNvGraphicFramePr>
          <p:nvPr>
            <p:custDataLst>
              <p:tags r:id="rId4"/>
            </p:custDataLst>
            <p:extLst/>
          </p:nvPr>
        </p:nvGraphicFramePr>
        <p:xfrm>
          <a:off x="685801" y="1057276"/>
          <a:ext cx="2457635" cy="1250033"/>
        </p:xfrm>
        <a:graphic>
          <a:graphicData uri="http://schemas.openxmlformats.org/presentationml/2006/ole">
            <mc:AlternateContent xmlns:mc="http://schemas.openxmlformats.org/markup-compatibility/2006">
              <mc:Choice xmlns:v="urn:schemas-microsoft-com:vml" Requires="v">
                <p:oleObj spid="_x0000_s25894" name="Chart" r:id="rId25" imgW="3276847" imgH="1666711" progId="MSGraph.Chart.8">
                  <p:embed followColorScheme="full"/>
                </p:oleObj>
              </mc:Choice>
              <mc:Fallback>
                <p:oleObj name="Chart" r:id="rId25" imgW="3276847" imgH="1666711" progId="MSGraph.Chart.8">
                  <p:embed followColorScheme="full"/>
                  <p:pic>
                    <p:nvPicPr>
                      <p:cNvPr id="0" name="Picture 287"/>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85801" y="1057276"/>
                        <a:ext cx="2457635" cy="12500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 Placeholder 24"/>
          <p:cNvSpPr>
            <a:spLocks noGrp="1"/>
          </p:cNvSpPr>
          <p:nvPr>
            <p:custDataLst>
              <p:tags r:id="rId5"/>
            </p:custDataLst>
          </p:nvPr>
        </p:nvSpPr>
        <p:spPr bwMode="auto">
          <a:xfrm>
            <a:off x="2352675" y="2241947"/>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1FED7CC8-4A7B-4213-BF65-6CA01BE37D3E}" type="datetime'''''''''''''''2''''''''''''''''''''0''''''5''''''''''''0'">
              <a:rPr lang="en-US" altLang="en-US" sz="750" kern="0">
                <a:ea typeface="Verdana" panose="020B0604030504040204" pitchFamily="34" charset="0"/>
                <a:cs typeface="Verdana" panose="020B0604030504040204" pitchFamily="34" charset="0"/>
                <a:sym typeface="+mn-lt"/>
              </a:rPr>
              <a:pPr defTabSz="671513">
                <a:defRPr/>
              </a:pPr>
              <a:t>2050</a:t>
            </a:fld>
            <a:endParaRPr lang="en-US" sz="750" kern="0">
              <a:ea typeface="Verdana" panose="020B0604030504040204" pitchFamily="34" charset="0"/>
              <a:cs typeface="Verdana" panose="020B0604030504040204" pitchFamily="34" charset="0"/>
              <a:sym typeface="+mn-lt"/>
            </a:endParaRPr>
          </a:p>
        </p:txBody>
      </p:sp>
      <p:sp>
        <p:nvSpPr>
          <p:cNvPr id="13" name="Text Placeholder 23"/>
          <p:cNvSpPr>
            <a:spLocks noGrp="1"/>
          </p:cNvSpPr>
          <p:nvPr>
            <p:custDataLst>
              <p:tags r:id="rId6"/>
            </p:custDataLst>
          </p:nvPr>
        </p:nvSpPr>
        <p:spPr bwMode="auto">
          <a:xfrm>
            <a:off x="1252537" y="2241947"/>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3427436C-DEB5-40A1-9D69-689E68C3130D}" type="datetime'''''''''''''''''2''0''''''3''''''''''''''''''''''''''''0'''''">
              <a:rPr lang="en-US" altLang="en-US" sz="750" kern="0">
                <a:ea typeface="Verdana" panose="020B0604030504040204" pitchFamily="34" charset="0"/>
                <a:cs typeface="Verdana" panose="020B0604030504040204" pitchFamily="34" charset="0"/>
                <a:sym typeface="+mn-lt"/>
              </a:rPr>
              <a:pPr defTabSz="671513">
                <a:defRPr/>
              </a:pPr>
              <a:t>2030</a:t>
            </a:fld>
            <a:endParaRPr lang="en-US" sz="750" kern="0">
              <a:ea typeface="Verdana" panose="020B0604030504040204" pitchFamily="34" charset="0"/>
              <a:cs typeface="Verdana" panose="020B0604030504040204" pitchFamily="34" charset="0"/>
              <a:sym typeface="+mn-lt"/>
            </a:endParaRPr>
          </a:p>
        </p:txBody>
      </p:sp>
      <p:graphicFrame>
        <p:nvGraphicFramePr>
          <p:cNvPr id="15" name="Object 14"/>
          <p:cNvGraphicFramePr>
            <a:graphicFrameLocks/>
          </p:cNvGraphicFramePr>
          <p:nvPr>
            <p:custDataLst>
              <p:tags r:id="rId7"/>
            </p:custDataLst>
            <p:extLst/>
          </p:nvPr>
        </p:nvGraphicFramePr>
        <p:xfrm>
          <a:off x="3371850" y="1171576"/>
          <a:ext cx="2378846" cy="1135856"/>
        </p:xfrm>
        <a:graphic>
          <a:graphicData uri="http://schemas.openxmlformats.org/presentationml/2006/ole">
            <mc:AlternateContent xmlns:mc="http://schemas.openxmlformats.org/markup-compatibility/2006">
              <mc:Choice xmlns:v="urn:schemas-microsoft-com:vml" Requires="v">
                <p:oleObj spid="_x0000_s25895" name="Chart" r:id="rId27" imgW="3171794" imgH="1514475" progId="MSGraph.Chart.8">
                  <p:embed followColorScheme="full"/>
                </p:oleObj>
              </mc:Choice>
              <mc:Fallback>
                <p:oleObj name="Chart" r:id="rId27" imgW="3171794" imgH="1514475" progId="MSGraph.Chart.8">
                  <p:embed followColorScheme="full"/>
                  <p:pic>
                    <p:nvPicPr>
                      <p:cNvPr id="0" name="Picture 288"/>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371850" y="1171576"/>
                        <a:ext cx="2378846" cy="11358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Text Placeholder 24"/>
          <p:cNvSpPr>
            <a:spLocks noGrp="1"/>
          </p:cNvSpPr>
          <p:nvPr>
            <p:custDataLst>
              <p:tags r:id="rId8"/>
            </p:custDataLst>
          </p:nvPr>
        </p:nvSpPr>
        <p:spPr bwMode="auto">
          <a:xfrm>
            <a:off x="4974431" y="2241947"/>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EAA1804C-535F-4F96-80D8-78E82F339105}" type="datetime'''''''''''''''''''''''2''''0''''''''''''''''''5''''''''''0'">
              <a:rPr lang="en-US" altLang="en-US" sz="750" kern="0">
                <a:ea typeface="Verdana" panose="020B0604030504040204" pitchFamily="34" charset="0"/>
                <a:cs typeface="Verdana" panose="020B0604030504040204" pitchFamily="34" charset="0"/>
                <a:sym typeface="+mn-lt"/>
              </a:rPr>
              <a:pPr defTabSz="671513">
                <a:defRPr/>
              </a:pPr>
              <a:t>2050</a:t>
            </a:fld>
            <a:endParaRPr lang="en-US" sz="750" kern="0">
              <a:ea typeface="Verdana" panose="020B0604030504040204" pitchFamily="34" charset="0"/>
              <a:cs typeface="Verdana" panose="020B0604030504040204" pitchFamily="34" charset="0"/>
              <a:sym typeface="+mn-lt"/>
            </a:endParaRPr>
          </a:p>
        </p:txBody>
      </p:sp>
      <p:sp>
        <p:nvSpPr>
          <p:cNvPr id="17" name="Text Placeholder 23"/>
          <p:cNvSpPr>
            <a:spLocks noGrp="1"/>
          </p:cNvSpPr>
          <p:nvPr>
            <p:custDataLst>
              <p:tags r:id="rId9"/>
            </p:custDataLst>
          </p:nvPr>
        </p:nvSpPr>
        <p:spPr bwMode="auto">
          <a:xfrm>
            <a:off x="3920728" y="2241947"/>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EC9F2F9C-6680-48B1-8B7A-DF1EE4E98857}" type="datetime'''''''''''''''''''''''''2''''''''''''03''0'''''''">
              <a:rPr lang="en-US" altLang="en-US" sz="750" kern="0">
                <a:ea typeface="Verdana" panose="020B0604030504040204" pitchFamily="34" charset="0"/>
                <a:cs typeface="Verdana" panose="020B0604030504040204" pitchFamily="34" charset="0"/>
                <a:sym typeface="+mn-lt"/>
              </a:rPr>
              <a:pPr defTabSz="671513">
                <a:defRPr/>
              </a:pPr>
              <a:t>2030</a:t>
            </a:fld>
            <a:endParaRPr lang="en-US" sz="750" kern="0">
              <a:ea typeface="Verdana" panose="020B0604030504040204" pitchFamily="34" charset="0"/>
              <a:cs typeface="Verdana" panose="020B0604030504040204" pitchFamily="34" charset="0"/>
              <a:sym typeface="+mn-lt"/>
            </a:endParaRPr>
          </a:p>
        </p:txBody>
      </p:sp>
      <p:graphicFrame>
        <p:nvGraphicFramePr>
          <p:cNvPr id="18" name="Object 17"/>
          <p:cNvGraphicFramePr>
            <a:graphicFrameLocks/>
          </p:cNvGraphicFramePr>
          <p:nvPr>
            <p:custDataLst>
              <p:tags r:id="rId10"/>
            </p:custDataLst>
            <p:extLst/>
          </p:nvPr>
        </p:nvGraphicFramePr>
        <p:xfrm>
          <a:off x="6029326" y="1228725"/>
          <a:ext cx="2343335" cy="1035721"/>
        </p:xfrm>
        <a:graphic>
          <a:graphicData uri="http://schemas.openxmlformats.org/presentationml/2006/ole">
            <mc:AlternateContent xmlns:mc="http://schemas.openxmlformats.org/markup-compatibility/2006">
              <mc:Choice xmlns:v="urn:schemas-microsoft-com:vml" Requires="v">
                <p:oleObj spid="_x0000_s25896" name="Chart" r:id="rId29" imgW="3124447" imgH="1380961" progId="MSGraph.Chart.8">
                  <p:embed followColorScheme="full"/>
                </p:oleObj>
              </mc:Choice>
              <mc:Fallback>
                <p:oleObj name="Chart" r:id="rId29" imgW="3124447" imgH="1380961" progId="MSGraph.Chart.8">
                  <p:embed followColorScheme="full"/>
                  <p:pic>
                    <p:nvPicPr>
                      <p:cNvPr id="0" name="Picture 289"/>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029326" y="1228725"/>
                        <a:ext cx="2343335" cy="10357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 Placeholder 24"/>
          <p:cNvSpPr>
            <a:spLocks noGrp="1"/>
          </p:cNvSpPr>
          <p:nvPr>
            <p:custDataLst>
              <p:tags r:id="rId11"/>
            </p:custDataLst>
          </p:nvPr>
        </p:nvSpPr>
        <p:spPr bwMode="auto">
          <a:xfrm>
            <a:off x="7621191" y="2241947"/>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A00B37BC-0F14-4F65-B921-A122F956D053}" type="datetime'''''2''''''0''''''''''5''0'''''">
              <a:rPr lang="en-US" altLang="en-US" sz="750" kern="0">
                <a:ea typeface="Verdana" panose="020B0604030504040204" pitchFamily="34" charset="0"/>
                <a:cs typeface="Verdana" panose="020B0604030504040204" pitchFamily="34" charset="0"/>
                <a:sym typeface="+mn-lt"/>
              </a:rPr>
              <a:pPr defTabSz="671513">
                <a:defRPr/>
              </a:pPr>
              <a:t>2050</a:t>
            </a:fld>
            <a:endParaRPr lang="en-US" sz="750" kern="0">
              <a:ea typeface="Verdana" panose="020B0604030504040204" pitchFamily="34" charset="0"/>
              <a:cs typeface="Verdana" panose="020B0604030504040204" pitchFamily="34" charset="0"/>
              <a:sym typeface="+mn-lt"/>
            </a:endParaRPr>
          </a:p>
        </p:txBody>
      </p:sp>
      <p:sp>
        <p:nvSpPr>
          <p:cNvPr id="20" name="Text Placeholder 23"/>
          <p:cNvSpPr>
            <a:spLocks noGrp="1"/>
          </p:cNvSpPr>
          <p:nvPr>
            <p:custDataLst>
              <p:tags r:id="rId12"/>
            </p:custDataLst>
          </p:nvPr>
        </p:nvSpPr>
        <p:spPr bwMode="auto">
          <a:xfrm>
            <a:off x="6531769" y="2241947"/>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1181192C-4CC1-4EA9-A2DF-90F7CD1F3B02}" type="datetime'''''2''0''''''''''3''''''''''''''''0'">
              <a:rPr lang="en-US" altLang="en-US" sz="750" kern="0">
                <a:ea typeface="Verdana" panose="020B0604030504040204" pitchFamily="34" charset="0"/>
                <a:cs typeface="Verdana" panose="020B0604030504040204" pitchFamily="34" charset="0"/>
                <a:sym typeface="+mn-lt"/>
              </a:rPr>
              <a:pPr defTabSz="671513">
                <a:defRPr/>
              </a:pPr>
              <a:t>2030</a:t>
            </a:fld>
            <a:endParaRPr lang="en-US" sz="750" kern="0">
              <a:ea typeface="Verdana" panose="020B0604030504040204" pitchFamily="34" charset="0"/>
              <a:cs typeface="Verdana" panose="020B0604030504040204" pitchFamily="34" charset="0"/>
              <a:sym typeface="+mn-lt"/>
            </a:endParaRPr>
          </a:p>
        </p:txBody>
      </p:sp>
      <p:graphicFrame>
        <p:nvGraphicFramePr>
          <p:cNvPr id="21" name="Object 20"/>
          <p:cNvGraphicFramePr>
            <a:graphicFrameLocks/>
          </p:cNvGraphicFramePr>
          <p:nvPr>
            <p:custDataLst>
              <p:tags r:id="rId13"/>
            </p:custDataLst>
            <p:extLst/>
          </p:nvPr>
        </p:nvGraphicFramePr>
        <p:xfrm>
          <a:off x="742951" y="3171826"/>
          <a:ext cx="2343335" cy="1050131"/>
        </p:xfrm>
        <a:graphic>
          <a:graphicData uri="http://schemas.openxmlformats.org/presentationml/2006/ole">
            <mc:AlternateContent xmlns:mc="http://schemas.openxmlformats.org/markup-compatibility/2006">
              <mc:Choice xmlns:v="urn:schemas-microsoft-com:vml" Requires="v">
                <p:oleObj spid="_x0000_s25897" name="Chart" r:id="rId31" imgW="3124447" imgH="1400175" progId="MSGraph.Chart.8">
                  <p:embed followColorScheme="full"/>
                </p:oleObj>
              </mc:Choice>
              <mc:Fallback>
                <p:oleObj name="Chart" r:id="rId31" imgW="3124447" imgH="1400175" progId="MSGraph.Chart.8">
                  <p:embed followColorScheme="full"/>
                  <p:pic>
                    <p:nvPicPr>
                      <p:cNvPr id="0" name="Picture 290"/>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742951" y="3171826"/>
                        <a:ext cx="2343335" cy="10501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Text Placeholder 24"/>
          <p:cNvSpPr>
            <a:spLocks noGrp="1"/>
          </p:cNvSpPr>
          <p:nvPr>
            <p:custDataLst>
              <p:tags r:id="rId14"/>
            </p:custDataLst>
          </p:nvPr>
        </p:nvSpPr>
        <p:spPr bwMode="auto">
          <a:xfrm>
            <a:off x="2334816" y="4199335"/>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C8799A1D-08B5-4508-95CC-078FD7597960}" type="datetime'''''''''''''2''''0''''''''''''5''''''0'''''''''''''''''">
              <a:rPr lang="en-US" altLang="en-US" sz="750" kern="0">
                <a:ea typeface="Verdana" panose="020B0604030504040204" pitchFamily="34" charset="0"/>
                <a:cs typeface="Verdana" panose="020B0604030504040204" pitchFamily="34" charset="0"/>
                <a:sym typeface="+mn-lt"/>
              </a:rPr>
              <a:pPr defTabSz="671513">
                <a:defRPr/>
              </a:pPr>
              <a:t>2050</a:t>
            </a:fld>
            <a:endParaRPr lang="en-US" sz="750" kern="0">
              <a:ea typeface="Verdana" panose="020B0604030504040204" pitchFamily="34" charset="0"/>
              <a:cs typeface="Verdana" panose="020B0604030504040204" pitchFamily="34" charset="0"/>
              <a:sym typeface="+mn-lt"/>
            </a:endParaRPr>
          </a:p>
        </p:txBody>
      </p:sp>
      <p:sp>
        <p:nvSpPr>
          <p:cNvPr id="22" name="Text Placeholder 23"/>
          <p:cNvSpPr>
            <a:spLocks noGrp="1"/>
          </p:cNvSpPr>
          <p:nvPr>
            <p:custDataLst>
              <p:tags r:id="rId15"/>
            </p:custDataLst>
          </p:nvPr>
        </p:nvSpPr>
        <p:spPr bwMode="auto">
          <a:xfrm>
            <a:off x="1245394" y="4199335"/>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32A08C09-C2CD-49CE-AB86-2903E11B4E7B}" type="datetime'''''2''0''''''''''''''''''''''''''''''''''30'''''''''''''''''">
              <a:rPr lang="en-US" altLang="en-US" sz="750" kern="0">
                <a:ea typeface="Verdana" panose="020B0604030504040204" pitchFamily="34" charset="0"/>
                <a:cs typeface="Verdana" panose="020B0604030504040204" pitchFamily="34" charset="0"/>
                <a:sym typeface="+mn-lt"/>
              </a:rPr>
              <a:pPr defTabSz="671513">
                <a:defRPr/>
              </a:pPr>
              <a:t>2030</a:t>
            </a:fld>
            <a:endParaRPr lang="en-US" sz="750" kern="0">
              <a:ea typeface="Verdana" panose="020B0604030504040204" pitchFamily="34" charset="0"/>
              <a:cs typeface="Verdana" panose="020B0604030504040204" pitchFamily="34" charset="0"/>
              <a:sym typeface="+mn-lt"/>
            </a:endParaRPr>
          </a:p>
        </p:txBody>
      </p:sp>
      <p:graphicFrame>
        <p:nvGraphicFramePr>
          <p:cNvPr id="24" name="Object 23"/>
          <p:cNvGraphicFramePr>
            <a:graphicFrameLocks/>
          </p:cNvGraphicFramePr>
          <p:nvPr>
            <p:custDataLst>
              <p:tags r:id="rId16"/>
            </p:custDataLst>
            <p:extLst/>
          </p:nvPr>
        </p:nvGraphicFramePr>
        <p:xfrm>
          <a:off x="3371850" y="3171826"/>
          <a:ext cx="2350363" cy="1050131"/>
        </p:xfrm>
        <a:graphic>
          <a:graphicData uri="http://schemas.openxmlformats.org/presentationml/2006/ole">
            <mc:AlternateContent xmlns:mc="http://schemas.openxmlformats.org/markup-compatibility/2006">
              <mc:Choice xmlns:v="urn:schemas-microsoft-com:vml" Requires="v">
                <p:oleObj spid="_x0000_s25898" name="Chart" r:id="rId33" imgW="3133817" imgH="1400175" progId="MSGraph.Chart.8">
                  <p:embed followColorScheme="full"/>
                </p:oleObj>
              </mc:Choice>
              <mc:Fallback>
                <p:oleObj name="Chart" r:id="rId33" imgW="3133817" imgH="1400175" progId="MSGraph.Chart.8">
                  <p:embed followColorScheme="full"/>
                  <p:pic>
                    <p:nvPicPr>
                      <p:cNvPr id="0" name="Picture 291"/>
                      <p:cNvPicPr>
                        <a:picLocks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371850" y="3171826"/>
                        <a:ext cx="2350363" cy="10501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 Placeholder 23"/>
          <p:cNvSpPr>
            <a:spLocks noGrp="1"/>
          </p:cNvSpPr>
          <p:nvPr>
            <p:custDataLst>
              <p:tags r:id="rId17"/>
            </p:custDataLst>
          </p:nvPr>
        </p:nvSpPr>
        <p:spPr bwMode="auto">
          <a:xfrm>
            <a:off x="3881437" y="4199335"/>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D9C0240E-215F-4EDA-895B-B406AF88F86F}" type="datetime'''''''2''''''''''''''''''''''''0''''3''''''''''''0'">
              <a:rPr lang="en-US" altLang="en-US" sz="750" kern="0">
                <a:ea typeface="Verdana" panose="020B0604030504040204" pitchFamily="34" charset="0"/>
                <a:cs typeface="Verdana" panose="020B0604030504040204" pitchFamily="34" charset="0"/>
                <a:sym typeface="+mn-lt"/>
              </a:rPr>
              <a:pPr defTabSz="671513">
                <a:defRPr/>
              </a:pPr>
              <a:t>2030</a:t>
            </a:fld>
            <a:endParaRPr lang="en-US" sz="750" kern="0">
              <a:ea typeface="Verdana" panose="020B0604030504040204" pitchFamily="34" charset="0"/>
              <a:cs typeface="Verdana" panose="020B0604030504040204" pitchFamily="34" charset="0"/>
              <a:sym typeface="+mn-lt"/>
            </a:endParaRPr>
          </a:p>
        </p:txBody>
      </p:sp>
      <p:sp>
        <p:nvSpPr>
          <p:cNvPr id="26" name="Text Placeholder 24"/>
          <p:cNvSpPr>
            <a:spLocks noGrp="1"/>
          </p:cNvSpPr>
          <p:nvPr>
            <p:custDataLst>
              <p:tags r:id="rId18"/>
            </p:custDataLst>
          </p:nvPr>
        </p:nvSpPr>
        <p:spPr bwMode="auto">
          <a:xfrm>
            <a:off x="4970860" y="4199335"/>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7F0044C3-988F-411B-B9B0-1C4EC722FF18}" type="datetime'''''''''''2''0''5''''''0'''''''''''''''''''''''''''''''''''">
              <a:rPr lang="en-US" altLang="en-US" sz="750" kern="0">
                <a:ea typeface="Verdana" panose="020B0604030504040204" pitchFamily="34" charset="0"/>
                <a:cs typeface="Verdana" panose="020B0604030504040204" pitchFamily="34" charset="0"/>
                <a:sym typeface="+mn-lt"/>
              </a:rPr>
              <a:pPr defTabSz="671513">
                <a:defRPr/>
              </a:pPr>
              <a:t>2050</a:t>
            </a:fld>
            <a:endParaRPr lang="en-US" sz="750" kern="0">
              <a:ea typeface="Verdana" panose="020B0604030504040204" pitchFamily="34" charset="0"/>
              <a:cs typeface="Verdana" panose="020B0604030504040204" pitchFamily="34" charset="0"/>
              <a:sym typeface="+mn-lt"/>
            </a:endParaRPr>
          </a:p>
        </p:txBody>
      </p:sp>
      <p:graphicFrame>
        <p:nvGraphicFramePr>
          <p:cNvPr id="27" name="Object 26"/>
          <p:cNvGraphicFramePr>
            <a:graphicFrameLocks/>
          </p:cNvGraphicFramePr>
          <p:nvPr>
            <p:custDataLst>
              <p:tags r:id="rId19"/>
            </p:custDataLst>
            <p:extLst/>
          </p:nvPr>
        </p:nvGraphicFramePr>
        <p:xfrm>
          <a:off x="6057901" y="3171826"/>
          <a:ext cx="2314483" cy="1050131"/>
        </p:xfrm>
        <a:graphic>
          <a:graphicData uri="http://schemas.openxmlformats.org/presentationml/2006/ole">
            <mc:AlternateContent xmlns:mc="http://schemas.openxmlformats.org/markup-compatibility/2006">
              <mc:Choice xmlns:v="urn:schemas-microsoft-com:vml" Requires="v">
                <p:oleObj spid="_x0000_s25899" name="Chart" r:id="rId35" imgW="3085977" imgH="1400175" progId="MSGraph.Chart.8">
                  <p:embed followColorScheme="full"/>
                </p:oleObj>
              </mc:Choice>
              <mc:Fallback>
                <p:oleObj name="Chart" r:id="rId35" imgW="3085977" imgH="1400175" progId="MSGraph.Chart.8">
                  <p:embed followColorScheme="full"/>
                  <p:pic>
                    <p:nvPicPr>
                      <p:cNvPr id="0" name="Picture 292"/>
                      <p:cNvPicPr>
                        <a:picLocks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057901" y="3171826"/>
                        <a:ext cx="2314483" cy="10501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 name="Text Placeholder 23"/>
          <p:cNvSpPr>
            <a:spLocks noGrp="1"/>
          </p:cNvSpPr>
          <p:nvPr>
            <p:custDataLst>
              <p:tags r:id="rId20"/>
            </p:custDataLst>
          </p:nvPr>
        </p:nvSpPr>
        <p:spPr bwMode="auto">
          <a:xfrm>
            <a:off x="6553200" y="4199335"/>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B7AB9878-96E6-4C38-AC93-3E9FEF8BE484}" type="datetime'''''''''''2''''''0''''''''''3''''0'''''''''''">
              <a:rPr lang="en-US" altLang="en-US" sz="750" kern="0">
                <a:ea typeface="Verdana" panose="020B0604030504040204" pitchFamily="34" charset="0"/>
                <a:cs typeface="Verdana" panose="020B0604030504040204" pitchFamily="34" charset="0"/>
                <a:sym typeface="+mn-lt"/>
              </a:rPr>
              <a:pPr defTabSz="671513">
                <a:defRPr/>
              </a:pPr>
              <a:t>2030</a:t>
            </a:fld>
            <a:endParaRPr lang="en-US" sz="750" kern="0">
              <a:ea typeface="Verdana" panose="020B0604030504040204" pitchFamily="34" charset="0"/>
              <a:cs typeface="Verdana" panose="020B0604030504040204" pitchFamily="34" charset="0"/>
              <a:sym typeface="+mn-lt"/>
            </a:endParaRPr>
          </a:p>
        </p:txBody>
      </p:sp>
      <p:sp>
        <p:nvSpPr>
          <p:cNvPr id="29" name="Text Placeholder 24"/>
          <p:cNvSpPr>
            <a:spLocks noGrp="1"/>
          </p:cNvSpPr>
          <p:nvPr>
            <p:custDataLst>
              <p:tags r:id="rId21"/>
            </p:custDataLst>
          </p:nvPr>
        </p:nvSpPr>
        <p:spPr bwMode="auto">
          <a:xfrm>
            <a:off x="7628335" y="4199335"/>
            <a:ext cx="252413" cy="1143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Autofit/>
          </a:bodyPr>
          <a:lstStyle>
            <a:lvl1pPr marL="0" indent="0" algn="l" defTabSz="895350"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a:lstStyle>
          <a:p>
            <a:pPr defTabSz="671513">
              <a:defRPr/>
            </a:pPr>
            <a:fld id="{4321EA91-8D7D-4EAA-80D6-5863DE8DED3C}" type="datetime'2''''''''''''0''''5''''0'">
              <a:rPr lang="en-US" altLang="en-US" sz="750" kern="0">
                <a:ea typeface="Verdana" panose="020B0604030504040204" pitchFamily="34" charset="0"/>
                <a:cs typeface="Verdana" panose="020B0604030504040204" pitchFamily="34" charset="0"/>
                <a:sym typeface="+mn-lt"/>
              </a:rPr>
              <a:pPr defTabSz="671513">
                <a:defRPr/>
              </a:pPr>
              <a:t>2050</a:t>
            </a:fld>
            <a:endParaRPr lang="en-US" sz="750" kern="0">
              <a:ea typeface="Verdana" panose="020B0604030504040204" pitchFamily="34" charset="0"/>
              <a:cs typeface="Verdana" panose="020B0604030504040204" pitchFamily="34" charset="0"/>
              <a:sym typeface="+mn-lt"/>
            </a:endParaRPr>
          </a:p>
        </p:txBody>
      </p:sp>
      <p:sp>
        <p:nvSpPr>
          <p:cNvPr id="31" name="Legend1"/>
          <p:cNvSpPr>
            <a:spLocks noChangeArrowheads="1"/>
          </p:cNvSpPr>
          <p:nvPr/>
        </p:nvSpPr>
        <p:spPr bwMode="auto">
          <a:xfrm>
            <a:off x="8112218" y="168989"/>
            <a:ext cx="92012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513">
              <a:buClr>
                <a:srgbClr val="006983"/>
              </a:buClr>
              <a:defRPr/>
            </a:pPr>
            <a:r>
              <a:rPr lang="en-US" sz="750" kern="0">
                <a:solidFill>
                  <a:srgbClr val="000000"/>
                </a:solidFill>
                <a:latin typeface="Arial"/>
              </a:rPr>
              <a:t>Current development </a:t>
            </a:r>
            <a:br>
              <a:rPr lang="en-US" sz="750" kern="0">
                <a:solidFill>
                  <a:srgbClr val="000000"/>
                </a:solidFill>
                <a:latin typeface="Arial"/>
              </a:rPr>
            </a:br>
            <a:r>
              <a:rPr lang="en-US" sz="750" kern="0">
                <a:solidFill>
                  <a:srgbClr val="000000"/>
                </a:solidFill>
                <a:latin typeface="Arial"/>
              </a:rPr>
              <a:t>scenario</a:t>
            </a:r>
          </a:p>
        </p:txBody>
      </p:sp>
      <p:sp>
        <p:nvSpPr>
          <p:cNvPr id="32" name="LegendRectangle1"/>
          <p:cNvSpPr>
            <a:spLocks noChangeArrowheads="1"/>
          </p:cNvSpPr>
          <p:nvPr/>
        </p:nvSpPr>
        <p:spPr bwMode="auto">
          <a:xfrm>
            <a:off x="7917241" y="179943"/>
            <a:ext cx="161291" cy="93511"/>
          </a:xfrm>
          <a:prstGeom prst="rect">
            <a:avLst/>
          </a:prstGeom>
          <a:solidFill>
            <a:srgbClr val="002060"/>
          </a:solidFill>
          <a:ln w="9525">
            <a:solidFill>
              <a:schemeClr val="bg1"/>
            </a:solidFill>
            <a:miter lim="800000"/>
            <a:headEnd/>
            <a:tailEnd/>
          </a:ln>
          <a:effectLst/>
          <a:extLst/>
        </p:spPr>
        <p:txBody>
          <a:bodyPr wrap="none" anchor="ctr"/>
          <a:lstStyle/>
          <a:p>
            <a:pPr defTabSz="685800">
              <a:defRPr/>
            </a:pPr>
            <a:endParaRPr lang="en-US" sz="600" kern="0">
              <a:solidFill>
                <a:srgbClr val="000000"/>
              </a:solidFill>
              <a:latin typeface="Arial"/>
            </a:endParaRPr>
          </a:p>
        </p:txBody>
      </p:sp>
      <p:sp>
        <p:nvSpPr>
          <p:cNvPr id="33" name="Legend2"/>
          <p:cNvSpPr>
            <a:spLocks noChangeArrowheads="1"/>
          </p:cNvSpPr>
          <p:nvPr/>
        </p:nvSpPr>
        <p:spPr bwMode="auto">
          <a:xfrm>
            <a:off x="8112218" y="410317"/>
            <a:ext cx="716543" cy="115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671513">
              <a:buClr>
                <a:srgbClr val="006983"/>
              </a:buClr>
              <a:defRPr/>
            </a:pPr>
            <a:r>
              <a:rPr lang="en-US" sz="750" kern="0">
                <a:solidFill>
                  <a:srgbClr val="000000"/>
                </a:solidFill>
                <a:latin typeface="Arial"/>
              </a:rPr>
              <a:t>Circular scenario</a:t>
            </a:r>
          </a:p>
        </p:txBody>
      </p:sp>
      <p:sp>
        <p:nvSpPr>
          <p:cNvPr id="34" name="LegendRectangle2"/>
          <p:cNvSpPr>
            <a:spLocks noChangeArrowheads="1"/>
          </p:cNvSpPr>
          <p:nvPr/>
        </p:nvSpPr>
        <p:spPr bwMode="auto">
          <a:xfrm>
            <a:off x="7917241" y="421270"/>
            <a:ext cx="161291" cy="93511"/>
          </a:xfrm>
          <a:prstGeom prst="rect">
            <a:avLst/>
          </a:prstGeom>
          <a:solidFill>
            <a:schemeClr val="accent3"/>
          </a:solidFill>
          <a:ln w="9525">
            <a:solidFill>
              <a:schemeClr val="bg1"/>
            </a:solidFill>
            <a:miter lim="800000"/>
            <a:headEnd/>
            <a:tailEnd/>
          </a:ln>
          <a:effectLst/>
          <a:extLst/>
        </p:spPr>
        <p:txBody>
          <a:bodyPr wrap="none" anchor="ctr">
            <a:noAutofit/>
          </a:bodyPr>
          <a:lstStyle/>
          <a:p>
            <a:pPr defTabSz="685800">
              <a:defRPr/>
            </a:pPr>
            <a:endParaRPr lang="en-US" sz="600" kern="0">
              <a:solidFill>
                <a:srgbClr val="000000"/>
              </a:solidFill>
              <a:latin typeface="Arial"/>
            </a:endParaRPr>
          </a:p>
        </p:txBody>
      </p:sp>
      <p:cxnSp>
        <p:nvCxnSpPr>
          <p:cNvPr id="46" name="AutoShape 249"/>
          <p:cNvCxnSpPr>
            <a:cxnSpLocks noChangeShapeType="1"/>
          </p:cNvCxnSpPr>
          <p:nvPr/>
        </p:nvCxnSpPr>
        <p:spPr bwMode="auto">
          <a:xfrm>
            <a:off x="776288" y="1085850"/>
            <a:ext cx="2338507"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AutoShape 250"/>
          <p:cNvSpPr>
            <a:spLocks noChangeArrowheads="1"/>
          </p:cNvSpPr>
          <p:nvPr/>
        </p:nvSpPr>
        <p:spPr bwMode="auto">
          <a:xfrm>
            <a:off x="776288" y="755712"/>
            <a:ext cx="2338507" cy="29084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3716" anchor="b">
            <a:spAutoFit/>
          </a:bodyPr>
          <a:lstStyle/>
          <a:p>
            <a:pPr defTabSz="685800">
              <a:defRPr/>
            </a:pPr>
            <a:r>
              <a:rPr lang="en-US" sz="900" b="1" kern="0">
                <a:latin typeface="Arial"/>
              </a:rPr>
              <a:t>Household disposable income</a:t>
            </a:r>
          </a:p>
          <a:p>
            <a:pPr defTabSz="685800">
              <a:defRPr/>
            </a:pPr>
            <a:r>
              <a:rPr lang="en-US" sz="900" kern="0">
                <a:latin typeface="Arial"/>
              </a:rPr>
              <a:t>EU-27, indexed (2012 = 100)</a:t>
            </a:r>
          </a:p>
        </p:txBody>
      </p:sp>
      <p:cxnSp>
        <p:nvCxnSpPr>
          <p:cNvPr id="49" name="AutoShape 249"/>
          <p:cNvCxnSpPr>
            <a:cxnSpLocks noChangeShapeType="1"/>
          </p:cNvCxnSpPr>
          <p:nvPr/>
        </p:nvCxnSpPr>
        <p:spPr bwMode="auto">
          <a:xfrm>
            <a:off x="3403998" y="1085850"/>
            <a:ext cx="2338507"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0" name="AutoShape 250"/>
          <p:cNvSpPr>
            <a:spLocks noChangeArrowheads="1"/>
          </p:cNvSpPr>
          <p:nvPr/>
        </p:nvSpPr>
        <p:spPr bwMode="auto">
          <a:xfrm>
            <a:off x="3403998" y="755712"/>
            <a:ext cx="2338507" cy="29084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3716" anchor="b">
            <a:spAutoFit/>
          </a:bodyPr>
          <a:lstStyle/>
          <a:p>
            <a:pPr defTabSz="685800">
              <a:defRPr/>
            </a:pPr>
            <a:r>
              <a:rPr lang="en-US" sz="900" b="1" kern="0">
                <a:latin typeface="Arial"/>
              </a:rPr>
              <a:t>GDP</a:t>
            </a:r>
          </a:p>
          <a:p>
            <a:pPr defTabSz="685800">
              <a:defRPr/>
            </a:pPr>
            <a:r>
              <a:rPr lang="en-US" sz="900" kern="0">
                <a:latin typeface="Arial"/>
              </a:rPr>
              <a:t>EU-27, indexed (2012 = 100)</a:t>
            </a:r>
          </a:p>
        </p:txBody>
      </p:sp>
      <p:cxnSp>
        <p:nvCxnSpPr>
          <p:cNvPr id="52" name="AutoShape 249"/>
          <p:cNvCxnSpPr>
            <a:cxnSpLocks noChangeShapeType="1"/>
          </p:cNvCxnSpPr>
          <p:nvPr/>
        </p:nvCxnSpPr>
        <p:spPr bwMode="auto">
          <a:xfrm>
            <a:off x="6042423" y="1085850"/>
            <a:ext cx="2338507"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AutoShape 250"/>
          <p:cNvSpPr>
            <a:spLocks noChangeArrowheads="1"/>
          </p:cNvSpPr>
          <p:nvPr/>
        </p:nvSpPr>
        <p:spPr bwMode="auto">
          <a:xfrm>
            <a:off x="6042423" y="755712"/>
            <a:ext cx="2338507" cy="29084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3716" anchor="b">
            <a:spAutoFit/>
          </a:bodyPr>
          <a:lstStyle/>
          <a:p>
            <a:pPr defTabSz="685800">
              <a:defRPr/>
            </a:pPr>
            <a:r>
              <a:rPr lang="en-US" sz="900" b="1" kern="0"/>
              <a:t>Direct user cash out costs</a:t>
            </a:r>
            <a:r>
              <a:rPr lang="en-US" sz="900" b="1" kern="0" baseline="30000"/>
              <a:t>1</a:t>
            </a:r>
          </a:p>
          <a:p>
            <a:pPr defTabSz="685800">
              <a:defRPr/>
            </a:pPr>
            <a:r>
              <a:rPr lang="en-US" sz="900" kern="0">
                <a:latin typeface="Arial"/>
              </a:rPr>
              <a:t>EU-27, indexed (2012 = 100)</a:t>
            </a:r>
          </a:p>
        </p:txBody>
      </p:sp>
      <p:cxnSp>
        <p:nvCxnSpPr>
          <p:cNvPr id="70" name="AutoShape 249"/>
          <p:cNvCxnSpPr>
            <a:cxnSpLocks noChangeShapeType="1"/>
          </p:cNvCxnSpPr>
          <p:nvPr/>
        </p:nvCxnSpPr>
        <p:spPr bwMode="auto">
          <a:xfrm>
            <a:off x="776288" y="3011091"/>
            <a:ext cx="2338507"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AutoShape 250"/>
          <p:cNvSpPr>
            <a:spLocks noChangeArrowheads="1"/>
          </p:cNvSpPr>
          <p:nvPr/>
        </p:nvSpPr>
        <p:spPr bwMode="auto">
          <a:xfrm>
            <a:off x="776288" y="2679762"/>
            <a:ext cx="2338507" cy="29084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3716" anchor="b">
            <a:spAutoFit/>
          </a:bodyPr>
          <a:lstStyle/>
          <a:p>
            <a:pPr defTabSz="685800">
              <a:defRPr/>
            </a:pPr>
            <a:r>
              <a:rPr lang="en-US" sz="900" b="1" kern="0"/>
              <a:t>Societal costs </a:t>
            </a:r>
            <a:r>
              <a:rPr lang="en-US" sz="900" b="1" kern="0" baseline="30000"/>
              <a:t>1,2</a:t>
            </a:r>
            <a:endParaRPr lang="en-US" sz="900" b="1" kern="0"/>
          </a:p>
          <a:p>
            <a:pPr defTabSz="685800">
              <a:defRPr/>
            </a:pPr>
            <a:r>
              <a:rPr lang="en-US" sz="900" kern="0">
                <a:latin typeface="Arial"/>
              </a:rPr>
              <a:t>EU-27, indexed (2012 = 100)</a:t>
            </a:r>
          </a:p>
        </p:txBody>
      </p:sp>
      <p:cxnSp>
        <p:nvCxnSpPr>
          <p:cNvPr id="73" name="AutoShape 249"/>
          <p:cNvCxnSpPr>
            <a:cxnSpLocks noChangeShapeType="1"/>
          </p:cNvCxnSpPr>
          <p:nvPr/>
        </p:nvCxnSpPr>
        <p:spPr bwMode="auto">
          <a:xfrm>
            <a:off x="3403998" y="3011091"/>
            <a:ext cx="2338507"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AutoShape 250"/>
          <p:cNvSpPr>
            <a:spLocks noChangeArrowheads="1"/>
          </p:cNvSpPr>
          <p:nvPr/>
        </p:nvSpPr>
        <p:spPr bwMode="auto">
          <a:xfrm>
            <a:off x="3403998" y="2679762"/>
            <a:ext cx="2338507" cy="29084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3716" anchor="b">
            <a:spAutoFit/>
          </a:bodyPr>
          <a:lstStyle/>
          <a:p>
            <a:pPr defTabSz="685800">
              <a:defRPr/>
            </a:pPr>
            <a:r>
              <a:rPr lang="en-US" sz="900" b="1" kern="0"/>
              <a:t>CO</a:t>
            </a:r>
            <a:r>
              <a:rPr lang="en-US" sz="900" b="1" kern="0" baseline="-25000"/>
              <a:t>2</a:t>
            </a:r>
            <a:r>
              <a:rPr lang="en-US" sz="900" b="1" kern="0"/>
              <a:t> emissions</a:t>
            </a:r>
            <a:r>
              <a:rPr lang="en-US" sz="900" b="1" kern="0" baseline="30000"/>
              <a:t>1</a:t>
            </a:r>
            <a:endParaRPr lang="en-US" sz="900" b="1" kern="0"/>
          </a:p>
          <a:p>
            <a:pPr defTabSz="685800">
              <a:defRPr/>
            </a:pPr>
            <a:r>
              <a:rPr lang="en-US" sz="900" kern="0">
                <a:latin typeface="Arial"/>
              </a:rPr>
              <a:t>EU-27, indexed (2012 = 100)</a:t>
            </a:r>
          </a:p>
        </p:txBody>
      </p:sp>
      <p:cxnSp>
        <p:nvCxnSpPr>
          <p:cNvPr id="76" name="AutoShape 249"/>
          <p:cNvCxnSpPr>
            <a:cxnSpLocks noChangeShapeType="1"/>
          </p:cNvCxnSpPr>
          <p:nvPr/>
        </p:nvCxnSpPr>
        <p:spPr bwMode="auto">
          <a:xfrm>
            <a:off x="6042423" y="3011091"/>
            <a:ext cx="2338507"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7" name="AutoShape 250"/>
          <p:cNvSpPr>
            <a:spLocks noChangeArrowheads="1"/>
          </p:cNvSpPr>
          <p:nvPr/>
        </p:nvSpPr>
        <p:spPr bwMode="auto">
          <a:xfrm>
            <a:off x="6042423" y="2679762"/>
            <a:ext cx="2338507" cy="290849"/>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3716" anchor="b">
            <a:spAutoFit/>
          </a:bodyPr>
          <a:lstStyle/>
          <a:p>
            <a:pPr defTabSz="685800">
              <a:defRPr/>
            </a:pPr>
            <a:r>
              <a:rPr lang="en-US" sz="900" b="1" kern="0"/>
              <a:t>Primary material consumption</a:t>
            </a:r>
            <a:r>
              <a:rPr lang="en-US" sz="900" b="1" kern="0" baseline="30000"/>
              <a:t>1,3</a:t>
            </a:r>
            <a:r>
              <a:rPr lang="en-US" sz="900" b="1" kern="0"/>
              <a:t> </a:t>
            </a:r>
          </a:p>
          <a:p>
            <a:pPr defTabSz="685800">
              <a:defRPr/>
            </a:pPr>
            <a:r>
              <a:rPr lang="en-US" sz="900" kern="0">
                <a:latin typeface="Arial"/>
              </a:rPr>
              <a:t>EU-27, indexed (2012 = 100)</a:t>
            </a:r>
          </a:p>
        </p:txBody>
      </p:sp>
      <p:sp>
        <p:nvSpPr>
          <p:cNvPr id="48" name="Footer Placeholder 2"/>
          <p:cNvSpPr txBox="1">
            <a:spLocks/>
          </p:cNvSpPr>
          <p:nvPr/>
        </p:nvSpPr>
        <p:spPr>
          <a:xfrm>
            <a:off x="746083" y="4970491"/>
            <a:ext cx="7818083" cy="121187"/>
          </a:xfrm>
          <a:prstGeom prst="rect">
            <a:avLst/>
          </a:prstGeom>
        </p:spPr>
        <p:txBody>
          <a:bodyPr lIns="0" tIns="0" rIns="0" bIns="0">
            <a:noAutofit/>
          </a:bodyPr>
          <a:lstStyle>
            <a:defPPr>
              <a:defRPr lang="en-US"/>
            </a:defPPr>
            <a:lvl1pPr marL="0" algn="l" defTabSz="804591" rtl="0" eaLnBrk="1" latinLnBrk="0" hangingPunct="1">
              <a:defRPr sz="1584" kern="1200">
                <a:solidFill>
                  <a:schemeClr val="tx1"/>
                </a:solidFill>
                <a:latin typeface="+mn-lt"/>
                <a:ea typeface="+mn-ea"/>
                <a:cs typeface="+mn-cs"/>
              </a:defRPr>
            </a:lvl1pPr>
            <a:lvl2pPr marL="402296" algn="l" defTabSz="804591" rtl="0" eaLnBrk="1" latinLnBrk="0" hangingPunct="1">
              <a:defRPr sz="1584" kern="1200">
                <a:solidFill>
                  <a:schemeClr val="tx1"/>
                </a:solidFill>
                <a:latin typeface="+mn-lt"/>
                <a:ea typeface="+mn-ea"/>
                <a:cs typeface="+mn-cs"/>
              </a:defRPr>
            </a:lvl2pPr>
            <a:lvl3pPr marL="804591" algn="l" defTabSz="804591" rtl="0" eaLnBrk="1" latinLnBrk="0" hangingPunct="1">
              <a:defRPr sz="1584" kern="1200">
                <a:solidFill>
                  <a:schemeClr val="tx1"/>
                </a:solidFill>
                <a:latin typeface="+mn-lt"/>
                <a:ea typeface="+mn-ea"/>
                <a:cs typeface="+mn-cs"/>
              </a:defRPr>
            </a:lvl3pPr>
            <a:lvl4pPr marL="1206887" algn="l" defTabSz="804591" rtl="0" eaLnBrk="1" latinLnBrk="0" hangingPunct="1">
              <a:defRPr sz="1584" kern="1200">
                <a:solidFill>
                  <a:schemeClr val="tx1"/>
                </a:solidFill>
                <a:latin typeface="+mn-lt"/>
                <a:ea typeface="+mn-ea"/>
                <a:cs typeface="+mn-cs"/>
              </a:defRPr>
            </a:lvl4pPr>
            <a:lvl5pPr marL="1609183" algn="l" defTabSz="804591" rtl="0" eaLnBrk="1" latinLnBrk="0" hangingPunct="1">
              <a:defRPr sz="1584" kern="1200">
                <a:solidFill>
                  <a:schemeClr val="tx1"/>
                </a:solidFill>
                <a:latin typeface="+mn-lt"/>
                <a:ea typeface="+mn-ea"/>
                <a:cs typeface="+mn-cs"/>
              </a:defRPr>
            </a:lvl5pPr>
            <a:lvl6pPr marL="2011478" algn="l" defTabSz="804591" rtl="0" eaLnBrk="1" latinLnBrk="0" hangingPunct="1">
              <a:defRPr sz="1584" kern="1200">
                <a:solidFill>
                  <a:schemeClr val="tx1"/>
                </a:solidFill>
                <a:latin typeface="+mn-lt"/>
                <a:ea typeface="+mn-ea"/>
                <a:cs typeface="+mn-cs"/>
              </a:defRPr>
            </a:lvl6pPr>
            <a:lvl7pPr marL="2413774" algn="l" defTabSz="804591" rtl="0" eaLnBrk="1" latinLnBrk="0" hangingPunct="1">
              <a:defRPr sz="1584" kern="1200">
                <a:solidFill>
                  <a:schemeClr val="tx1"/>
                </a:solidFill>
                <a:latin typeface="+mn-lt"/>
                <a:ea typeface="+mn-ea"/>
                <a:cs typeface="+mn-cs"/>
              </a:defRPr>
            </a:lvl7pPr>
            <a:lvl8pPr marL="2816070" algn="l" defTabSz="804591" rtl="0" eaLnBrk="1" latinLnBrk="0" hangingPunct="1">
              <a:defRPr sz="1584" kern="1200">
                <a:solidFill>
                  <a:schemeClr val="tx1"/>
                </a:solidFill>
                <a:latin typeface="+mn-lt"/>
                <a:ea typeface="+mn-ea"/>
                <a:cs typeface="+mn-cs"/>
              </a:defRPr>
            </a:lvl8pPr>
            <a:lvl9pPr marL="3218365" algn="l" defTabSz="804591" rtl="0" eaLnBrk="1" latinLnBrk="0" hangingPunct="1">
              <a:defRPr sz="1584" kern="1200">
                <a:solidFill>
                  <a:schemeClr val="tx1"/>
                </a:solidFill>
                <a:latin typeface="+mn-lt"/>
                <a:ea typeface="+mn-ea"/>
                <a:cs typeface="+mn-cs"/>
              </a:defRPr>
            </a:lvl9pPr>
          </a:lstStyle>
          <a:p>
            <a:pPr marL="299502" indent="-299502" defTabSz="603443">
              <a:defRPr/>
            </a:pPr>
            <a:r>
              <a:rPr lang="en-US" sz="750"/>
              <a:t>Source: </a:t>
            </a:r>
            <a:r>
              <a:rPr lang="en-US" sz="750" err="1"/>
              <a:t>SYSTEMIQ</a:t>
            </a:r>
            <a:endParaRPr lang="en-US" sz="750" i="1"/>
          </a:p>
        </p:txBody>
      </p:sp>
    </p:spTree>
    <p:extLst>
      <p:ext uri="{BB962C8B-B14F-4D97-AF65-F5344CB8AC3E}">
        <p14:creationId xmlns:p14="http://schemas.microsoft.com/office/powerpoint/2010/main" val="10444433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31" hidden="1"/>
          <p:cNvGraphicFramePr>
            <a:graphicFrameLocks noChangeAspect="1"/>
          </p:cNvGraphicFramePr>
          <p:nvPr>
            <p:custDataLst>
              <p:tags r:id="rId2"/>
            </p:custDataLst>
            <p:extLst/>
          </p:nvPr>
        </p:nvGraphicFramePr>
        <p:xfrm>
          <a:off x="1192" y="1192"/>
          <a:ext cx="1190" cy="1190"/>
        </p:xfrm>
        <a:graphic>
          <a:graphicData uri="http://schemas.openxmlformats.org/presentationml/2006/ole">
            <mc:AlternateContent xmlns:mc="http://schemas.openxmlformats.org/markup-compatibility/2006">
              <mc:Choice xmlns:v="urn:schemas-microsoft-com:vml" Requires="v">
                <p:oleObj spid="_x0000_s26677" name="think-cell Slide" r:id="rId5" imgW="360" imgH="360" progId="">
                  <p:embed/>
                </p:oleObj>
              </mc:Choice>
              <mc:Fallback>
                <p:oleObj name="think-cell Slide" r:id="rId5" imgW="360" imgH="360" progId="">
                  <p:embed/>
                  <p:pic>
                    <p:nvPicPr>
                      <p:cNvPr id="0" name="Picture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92" y="1192"/>
                        <a:ext cx="1190" cy="11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Rectangle 28" hidden="1"/>
          <p:cNvSpPr/>
          <p:nvPr>
            <p:custDataLst>
              <p:tags r:id="rId3"/>
            </p:custDataLst>
          </p:nvPr>
        </p:nvSpPr>
        <p:spPr bwMode="auto">
          <a:xfrm>
            <a:off x="0" y="0"/>
            <a:ext cx="119063" cy="119063"/>
          </a:xfrm>
          <a:prstGeom prst="rect">
            <a:avLst/>
          </a:prstGeom>
          <a:solidFill>
            <a:schemeClr val="tx2">
              <a:lumMod val="10000"/>
              <a:lumOff val="90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defTabSz="685800">
              <a:spcBef>
                <a:spcPct val="0"/>
              </a:spcBef>
              <a:spcAft>
                <a:spcPct val="0"/>
              </a:spcAft>
              <a:defRPr/>
            </a:pPr>
            <a:endParaRPr lang="en-GB" sz="750" kern="0" err="1">
              <a:solidFill>
                <a:schemeClr val="tx1"/>
              </a:solidFill>
              <a:cs typeface="Arial" panose="020B0604020202020204" pitchFamily="34" charset="0"/>
              <a:sym typeface="+mn-lt"/>
            </a:endParaRPr>
          </a:p>
        </p:txBody>
      </p:sp>
      <p:sp>
        <p:nvSpPr>
          <p:cNvPr id="2" name="Title 1"/>
          <p:cNvSpPr>
            <a:spLocks noGrp="1"/>
          </p:cNvSpPr>
          <p:nvPr>
            <p:ph type="title"/>
          </p:nvPr>
        </p:nvSpPr>
        <p:spPr>
          <a:xfrm>
            <a:off x="-76200" y="57150"/>
            <a:ext cx="8921875" cy="216024"/>
          </a:xfrm>
        </p:spPr>
        <p:txBody>
          <a:bodyPr vert="horz" wrap="square" lIns="0" tIns="0" rIns="0" bIns="0" rtlCol="0" anchor="t" anchorCtr="0">
            <a:noAutofit/>
          </a:bodyPr>
          <a:lstStyle/>
          <a:p>
            <a:pPr marL="0" indent="0" algn="ctr">
              <a:buNone/>
            </a:pPr>
            <a:r>
              <a:rPr lang="en-GB" sz="1800" b="0" i="1" smtClean="0">
                <a:latin typeface="+mj-lt"/>
              </a:rPr>
              <a:t>DESCRIPTION OF NEXT-WAVE CIRCULAR ECONOMY INVESTMENT THEMES </a:t>
            </a:r>
            <a:endParaRPr lang="en-GB" sz="1800" b="0" i="1">
              <a:latin typeface="+mj-lt"/>
            </a:endParaRPr>
          </a:p>
        </p:txBody>
      </p:sp>
      <p:sp>
        <p:nvSpPr>
          <p:cNvPr id="4" name="TextBox 3"/>
          <p:cNvSpPr txBox="1"/>
          <p:nvPr/>
        </p:nvSpPr>
        <p:spPr>
          <a:xfrm>
            <a:off x="236032" y="4798671"/>
            <a:ext cx="7000146" cy="115416"/>
          </a:xfrm>
          <a:prstGeom prst="rect">
            <a:avLst/>
          </a:prstGeom>
          <a:noFill/>
        </p:spPr>
        <p:txBody>
          <a:bodyPr wrap="square" lIns="0" tIns="0" rIns="0" bIns="0" rtlCol="0">
            <a:spAutoFit/>
          </a:bodyPr>
          <a:lstStyle/>
          <a:p>
            <a:pPr defTabSz="685800">
              <a:defRPr/>
            </a:pPr>
            <a:r>
              <a:rPr lang="en-GB" sz="750" kern="0">
                <a:solidFill>
                  <a:sysClr val="windowText" lastClr="000000"/>
                </a:solidFill>
              </a:rPr>
              <a:t>1 Total not adding exactly to €320 billion due to rounding</a:t>
            </a:r>
          </a:p>
        </p:txBody>
      </p:sp>
      <p:sp>
        <p:nvSpPr>
          <p:cNvPr id="3" name="AutoShape 9" descr="Image result for bmw logo"/>
          <p:cNvSpPr>
            <a:spLocks noChangeAspect="1" noChangeArrowheads="1"/>
          </p:cNvSpPr>
          <p:nvPr/>
        </p:nvSpPr>
        <p:spPr bwMode="auto">
          <a:xfrm>
            <a:off x="228739"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a:defRPr/>
            </a:pPr>
            <a:endParaRPr lang="en-GB" sz="1350" kern="0">
              <a:solidFill>
                <a:sysClr val="windowText" lastClr="000000"/>
              </a:solidFill>
            </a:endParaRPr>
          </a:p>
        </p:txBody>
      </p:sp>
      <p:sp>
        <p:nvSpPr>
          <p:cNvPr id="5" name="Rectangle 4"/>
          <p:cNvSpPr/>
          <p:nvPr/>
        </p:nvSpPr>
        <p:spPr>
          <a:xfrm>
            <a:off x="228739" y="1943826"/>
            <a:ext cx="664386" cy="1600642"/>
          </a:xfrm>
          <a:prstGeom prst="rect">
            <a:avLst/>
          </a:prstGeom>
          <a:solidFill>
            <a:srgbClr val="00146D"/>
          </a:solidFill>
          <a:ln w="19050" cap="flat" cmpd="sng" algn="ctr">
            <a:solidFill>
              <a:schemeClr val="bg2"/>
            </a:solidFill>
            <a:prstDash val="solid"/>
          </a:ln>
          <a:effectLst/>
        </p:spPr>
        <p:txBody>
          <a:bodyPr rtlCol="0" anchor="ctr"/>
          <a:lstStyle/>
          <a:p>
            <a:pPr defTabSz="685800">
              <a:defRPr/>
            </a:pPr>
            <a:r>
              <a:rPr lang="en-GB" sz="750" b="1" kern="0">
                <a:solidFill>
                  <a:srgbClr val="FFFFFF"/>
                </a:solidFill>
              </a:rPr>
              <a:t>F</a:t>
            </a:r>
            <a:r>
              <a:rPr lang="en-GB" sz="750" b="1" kern="0" err="1">
                <a:solidFill>
                  <a:srgbClr val="FFFFFF"/>
                </a:solidFill>
              </a:rPr>
              <a:t>ood</a:t>
            </a:r>
            <a:endParaRPr lang="en-GB" sz="750" b="1" kern="0">
              <a:solidFill>
                <a:srgbClr val="FFFFFF"/>
              </a:solidFill>
            </a:endParaRPr>
          </a:p>
        </p:txBody>
      </p:sp>
      <p:sp>
        <p:nvSpPr>
          <p:cNvPr id="9" name="Rectangle 8"/>
          <p:cNvSpPr/>
          <p:nvPr/>
        </p:nvSpPr>
        <p:spPr>
          <a:xfrm>
            <a:off x="228739" y="3544468"/>
            <a:ext cx="664386" cy="1223399"/>
          </a:xfrm>
          <a:prstGeom prst="rect">
            <a:avLst/>
          </a:prstGeom>
          <a:solidFill>
            <a:srgbClr val="00146D"/>
          </a:solidFill>
          <a:ln w="19050" cap="flat" cmpd="sng" algn="ctr">
            <a:solidFill>
              <a:schemeClr val="bg2"/>
            </a:solidFill>
            <a:prstDash val="solid"/>
          </a:ln>
          <a:effectLst/>
        </p:spPr>
        <p:txBody>
          <a:bodyPr rtlCol="0" anchor="ctr"/>
          <a:lstStyle/>
          <a:p>
            <a:pPr defTabSz="685800">
              <a:defRPr/>
            </a:pPr>
            <a:r>
              <a:rPr lang="en-GB" sz="750" b="1" kern="0">
                <a:solidFill>
                  <a:srgbClr val="FFFFFF"/>
                </a:solidFill>
              </a:rPr>
              <a:t>Built Environ-</a:t>
            </a:r>
            <a:r>
              <a:rPr lang="en-GB" sz="750" b="1" kern="0" err="1">
                <a:solidFill>
                  <a:srgbClr val="FFFFFF"/>
                </a:solidFill>
              </a:rPr>
              <a:t>ment</a:t>
            </a:r>
            <a:endParaRPr lang="en-GB" sz="750" b="1" kern="0">
              <a:solidFill>
                <a:srgbClr val="FFFFFF"/>
              </a:solidFill>
            </a:endParaRPr>
          </a:p>
        </p:txBody>
      </p:sp>
      <p:sp>
        <p:nvSpPr>
          <p:cNvPr id="13" name="Rectangle 12"/>
          <p:cNvSpPr/>
          <p:nvPr/>
        </p:nvSpPr>
        <p:spPr>
          <a:xfrm>
            <a:off x="228739" y="730095"/>
            <a:ext cx="664386" cy="1205675"/>
          </a:xfrm>
          <a:prstGeom prst="rect">
            <a:avLst/>
          </a:prstGeom>
          <a:solidFill>
            <a:srgbClr val="00146D"/>
          </a:solidFill>
          <a:ln w="19050" cap="flat" cmpd="sng" algn="ctr">
            <a:solidFill>
              <a:schemeClr val="bg2"/>
            </a:solidFill>
            <a:prstDash val="solid"/>
          </a:ln>
          <a:effectLst/>
        </p:spPr>
        <p:txBody>
          <a:bodyPr rtlCol="0" anchor="ctr"/>
          <a:lstStyle/>
          <a:p>
            <a:pPr defTabSz="685800">
              <a:defRPr/>
            </a:pPr>
            <a:r>
              <a:rPr lang="en-GB" sz="750" b="1" kern="0">
                <a:solidFill>
                  <a:srgbClr val="FFFFFF"/>
                </a:solidFill>
              </a:rPr>
              <a:t>M</a:t>
            </a:r>
            <a:r>
              <a:rPr lang="en-GB" sz="750" b="1" kern="0" err="1">
                <a:solidFill>
                  <a:srgbClr val="FFFFFF"/>
                </a:solidFill>
              </a:rPr>
              <a:t>obility</a:t>
            </a:r>
            <a:endParaRPr lang="en-GB" sz="750" b="1" kern="0">
              <a:solidFill>
                <a:srgbClr val="FFFFFF"/>
              </a:solidFill>
            </a:endParaRPr>
          </a:p>
        </p:txBody>
      </p:sp>
      <p:cxnSp>
        <p:nvCxnSpPr>
          <p:cNvPr id="39" name="Straight Connector 38"/>
          <p:cNvCxnSpPr/>
          <p:nvPr/>
        </p:nvCxnSpPr>
        <p:spPr>
          <a:xfrm>
            <a:off x="2246078" y="1550579"/>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246078" y="1946744"/>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2246078" y="2341948"/>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246078" y="2749752"/>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246078" y="3551207"/>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246078" y="3958706"/>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5943600" y="590550"/>
            <a:ext cx="1830938" cy="115416"/>
          </a:xfrm>
          <a:prstGeom prst="rect">
            <a:avLst/>
          </a:prstGeom>
          <a:noFill/>
        </p:spPr>
        <p:txBody>
          <a:bodyPr wrap="square" lIns="0" tIns="0" rIns="0" bIns="0" rtlCol="0">
            <a:spAutoFit/>
          </a:bodyPr>
          <a:lstStyle/>
          <a:p>
            <a:pPr algn="ctr" defTabSz="685800">
              <a:defRPr/>
            </a:pPr>
            <a:r>
              <a:rPr lang="en-GB" sz="750" b="1" kern="0"/>
              <a:t>Case examples</a:t>
            </a:r>
          </a:p>
        </p:txBody>
      </p:sp>
      <p:pic>
        <p:nvPicPr>
          <p:cNvPr id="77" name="Picture 76"/>
          <p:cNvPicPr>
            <a:picLocks noChangeAspect="1"/>
          </p:cNvPicPr>
          <p:nvPr/>
        </p:nvPicPr>
        <p:blipFill>
          <a:blip r:embed="rId7" cstate="print">
            <a:clrChange>
              <a:clrFrom>
                <a:srgbClr val="FFFFFF"/>
              </a:clrFrom>
              <a:clrTo>
                <a:srgbClr val="FFFFFF">
                  <a:alpha val="0"/>
                </a:srgbClr>
              </a:clrTo>
            </a:clrChange>
          </a:blip>
          <a:stretch>
            <a:fillRect/>
          </a:stretch>
        </p:blipFill>
        <p:spPr>
          <a:xfrm>
            <a:off x="6615546" y="3955943"/>
            <a:ext cx="508811" cy="381561"/>
          </a:xfrm>
          <a:prstGeom prst="rect">
            <a:avLst/>
          </a:prstGeom>
        </p:spPr>
      </p:pic>
      <p:pic>
        <p:nvPicPr>
          <p:cNvPr id="51" name="Picture 50"/>
          <p:cNvPicPr>
            <a:picLocks noChangeAspect="1"/>
          </p:cNvPicPr>
          <p:nvPr/>
        </p:nvPicPr>
        <p:blipFill>
          <a:blip r:embed="rId8" cstate="print"/>
          <a:stretch>
            <a:fillRect/>
          </a:stretch>
        </p:blipFill>
        <p:spPr>
          <a:xfrm>
            <a:off x="7452550" y="1173329"/>
            <a:ext cx="369696" cy="369084"/>
          </a:xfrm>
          <a:prstGeom prst="rect">
            <a:avLst/>
          </a:prstGeom>
        </p:spPr>
      </p:pic>
      <p:pic>
        <p:nvPicPr>
          <p:cNvPr id="37" name="Picture 36"/>
          <p:cNvPicPr>
            <a:picLocks noChangeAspect="1"/>
          </p:cNvPicPr>
          <p:nvPr/>
        </p:nvPicPr>
        <p:blipFill rotWithShape="1">
          <a:blip r:embed="rId9" cstate="print"/>
          <a:srcRect t="32126" b="18446"/>
          <a:stretch/>
        </p:blipFill>
        <p:spPr>
          <a:xfrm>
            <a:off x="6571491" y="1238405"/>
            <a:ext cx="588155" cy="290238"/>
          </a:xfrm>
          <a:prstGeom prst="rect">
            <a:avLst/>
          </a:prstGeom>
        </p:spPr>
      </p:pic>
      <p:pic>
        <p:nvPicPr>
          <p:cNvPr id="47" name="Picture 46"/>
          <p:cNvPicPr preferRelativeResize="0">
            <a:picLocks/>
          </p:cNvPicPr>
          <p:nvPr/>
        </p:nvPicPr>
        <p:blipFill>
          <a:blip r:embed="rId10" cstate="print"/>
          <a:stretch>
            <a:fillRect/>
          </a:stretch>
        </p:blipFill>
        <p:spPr>
          <a:xfrm>
            <a:off x="6606781" y="802771"/>
            <a:ext cx="517575" cy="190373"/>
          </a:xfrm>
          <a:prstGeom prst="rect">
            <a:avLst/>
          </a:prstGeom>
        </p:spPr>
      </p:pic>
      <p:pic>
        <p:nvPicPr>
          <p:cNvPr id="48" name="Picture 2" descr="DriveNow"/>
          <p:cNvPicPr preferRelativeResize="0">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45709" y="840669"/>
            <a:ext cx="566868" cy="123028"/>
          </a:xfrm>
          <a:prstGeom prst="rect">
            <a:avLst/>
          </a:prstGeom>
          <a:solidFill>
            <a:schemeClr val="bg1"/>
          </a:solidFill>
          <a:extLst/>
        </p:spPr>
      </p:pic>
      <p:pic>
        <p:nvPicPr>
          <p:cNvPr id="50" name="Picture 49"/>
          <p:cNvPicPr>
            <a:picLocks noChangeAspect="1"/>
          </p:cNvPicPr>
          <p:nvPr/>
        </p:nvPicPr>
        <p:blipFill>
          <a:blip r:embed="rId12" cstate="print"/>
          <a:stretch>
            <a:fillRect/>
          </a:stretch>
        </p:blipFill>
        <p:spPr>
          <a:xfrm>
            <a:off x="7464874" y="726607"/>
            <a:ext cx="345050" cy="344479"/>
          </a:xfrm>
          <a:prstGeom prst="rect">
            <a:avLst/>
          </a:prstGeom>
        </p:spPr>
      </p:pic>
      <p:pic>
        <p:nvPicPr>
          <p:cNvPr id="33" name="Picture 32"/>
          <p:cNvPicPr>
            <a:picLocks noChangeAspect="1"/>
          </p:cNvPicPr>
          <p:nvPr/>
        </p:nvPicPr>
        <p:blipFill>
          <a:blip r:embed="rId13" cstate="print"/>
          <a:stretch>
            <a:fillRect/>
          </a:stretch>
        </p:blipFill>
        <p:spPr>
          <a:xfrm>
            <a:off x="5886019" y="1208993"/>
            <a:ext cx="286250" cy="285776"/>
          </a:xfrm>
          <a:prstGeom prst="rect">
            <a:avLst/>
          </a:prstGeom>
        </p:spPr>
      </p:pic>
      <p:pic>
        <p:nvPicPr>
          <p:cNvPr id="52" name="Picture 51"/>
          <p:cNvPicPr>
            <a:picLocks noChangeAspect="1"/>
          </p:cNvPicPr>
          <p:nvPr/>
        </p:nvPicPr>
        <p:blipFill>
          <a:blip r:embed="rId14" cstate="print"/>
          <a:stretch>
            <a:fillRect/>
          </a:stretch>
        </p:blipFill>
        <p:spPr>
          <a:xfrm>
            <a:off x="5842707" y="1574131"/>
            <a:ext cx="372873" cy="312910"/>
          </a:xfrm>
          <a:prstGeom prst="rect">
            <a:avLst/>
          </a:prstGeom>
        </p:spPr>
      </p:pic>
      <p:pic>
        <p:nvPicPr>
          <p:cNvPr id="53" name="Picture 52"/>
          <p:cNvPicPr>
            <a:picLocks noChangeAspect="1"/>
          </p:cNvPicPr>
          <p:nvPr/>
        </p:nvPicPr>
        <p:blipFill>
          <a:blip r:embed="rId15" cstate="print"/>
          <a:stretch>
            <a:fillRect/>
          </a:stretch>
        </p:blipFill>
        <p:spPr>
          <a:xfrm>
            <a:off x="6488281" y="1679464"/>
            <a:ext cx="640265" cy="159506"/>
          </a:xfrm>
          <a:prstGeom prst="rect">
            <a:avLst/>
          </a:prstGeom>
        </p:spPr>
      </p:pic>
      <p:pic>
        <p:nvPicPr>
          <p:cNvPr id="54" name="Picture 53"/>
          <p:cNvPicPr>
            <a:picLocks noChangeAspect="1"/>
          </p:cNvPicPr>
          <p:nvPr/>
        </p:nvPicPr>
        <p:blipFill>
          <a:blip r:embed="rId16" cstate="print"/>
          <a:stretch>
            <a:fillRect/>
          </a:stretch>
        </p:blipFill>
        <p:spPr>
          <a:xfrm>
            <a:off x="7529224" y="1578796"/>
            <a:ext cx="216351" cy="259717"/>
          </a:xfrm>
          <a:prstGeom prst="rect">
            <a:avLst/>
          </a:prstGeom>
        </p:spPr>
      </p:pic>
      <p:pic>
        <p:nvPicPr>
          <p:cNvPr id="55" name="Picture 54"/>
          <p:cNvPicPr>
            <a:picLocks noChangeAspect="1"/>
          </p:cNvPicPr>
          <p:nvPr/>
        </p:nvPicPr>
        <p:blipFill>
          <a:blip r:embed="rId17" cstate="print"/>
          <a:stretch>
            <a:fillRect/>
          </a:stretch>
        </p:blipFill>
        <p:spPr>
          <a:xfrm>
            <a:off x="6590304" y="2047448"/>
            <a:ext cx="550530" cy="172239"/>
          </a:xfrm>
          <a:prstGeom prst="rect">
            <a:avLst/>
          </a:prstGeom>
        </p:spPr>
      </p:pic>
      <p:pic>
        <p:nvPicPr>
          <p:cNvPr id="56" name="Picture 55"/>
          <p:cNvPicPr>
            <a:picLocks noChangeAspect="1"/>
          </p:cNvPicPr>
          <p:nvPr/>
        </p:nvPicPr>
        <p:blipFill>
          <a:blip r:embed="rId18" cstate="print"/>
          <a:stretch>
            <a:fillRect/>
          </a:stretch>
        </p:blipFill>
        <p:spPr>
          <a:xfrm>
            <a:off x="7415580" y="2021377"/>
            <a:ext cx="443636" cy="210062"/>
          </a:xfrm>
          <a:prstGeom prst="rect">
            <a:avLst/>
          </a:prstGeom>
        </p:spPr>
      </p:pic>
      <p:pic>
        <p:nvPicPr>
          <p:cNvPr id="57" name="Picture 56"/>
          <p:cNvPicPr>
            <a:picLocks noChangeAspect="1"/>
          </p:cNvPicPr>
          <p:nvPr/>
        </p:nvPicPr>
        <p:blipFill>
          <a:blip r:embed="rId19" cstate="print"/>
          <a:stretch>
            <a:fillRect/>
          </a:stretch>
        </p:blipFill>
        <p:spPr>
          <a:xfrm>
            <a:off x="5889570" y="2008123"/>
            <a:ext cx="279149" cy="238875"/>
          </a:xfrm>
          <a:prstGeom prst="rect">
            <a:avLst/>
          </a:prstGeom>
        </p:spPr>
      </p:pic>
      <p:pic>
        <p:nvPicPr>
          <p:cNvPr id="58" name="Picture 57"/>
          <p:cNvPicPr>
            <a:picLocks noChangeAspect="1"/>
          </p:cNvPicPr>
          <p:nvPr/>
        </p:nvPicPr>
        <p:blipFill>
          <a:blip r:embed="rId20" cstate="print"/>
          <a:stretch>
            <a:fillRect/>
          </a:stretch>
        </p:blipFill>
        <p:spPr>
          <a:xfrm>
            <a:off x="6604443" y="2461256"/>
            <a:ext cx="594668" cy="196845"/>
          </a:xfrm>
          <a:prstGeom prst="rect">
            <a:avLst/>
          </a:prstGeom>
          <a:solidFill>
            <a:schemeClr val="bg1"/>
          </a:solidFill>
        </p:spPr>
      </p:pic>
      <p:pic>
        <p:nvPicPr>
          <p:cNvPr id="59" name="Picture 58"/>
          <p:cNvPicPr>
            <a:picLocks noChangeAspect="1"/>
          </p:cNvPicPr>
          <p:nvPr/>
        </p:nvPicPr>
        <p:blipFill>
          <a:blip r:embed="rId21" cstate="print"/>
          <a:stretch>
            <a:fillRect/>
          </a:stretch>
        </p:blipFill>
        <p:spPr>
          <a:xfrm>
            <a:off x="7445160" y="2407700"/>
            <a:ext cx="482342" cy="256949"/>
          </a:xfrm>
          <a:prstGeom prst="rect">
            <a:avLst/>
          </a:prstGeom>
          <a:solidFill>
            <a:schemeClr val="bg1"/>
          </a:solidFill>
        </p:spPr>
      </p:pic>
      <p:pic>
        <p:nvPicPr>
          <p:cNvPr id="60" name="Picture 59"/>
          <p:cNvPicPr>
            <a:picLocks noChangeAspect="1"/>
          </p:cNvPicPr>
          <p:nvPr/>
        </p:nvPicPr>
        <p:blipFill>
          <a:blip r:embed="rId22" cstate="print"/>
          <a:stretch>
            <a:fillRect/>
          </a:stretch>
        </p:blipFill>
        <p:spPr>
          <a:xfrm>
            <a:off x="5881266" y="2350310"/>
            <a:ext cx="295757" cy="295268"/>
          </a:xfrm>
          <a:prstGeom prst="rect">
            <a:avLst/>
          </a:prstGeom>
        </p:spPr>
      </p:pic>
      <p:pic>
        <p:nvPicPr>
          <p:cNvPr id="61" name="Picture 60"/>
          <p:cNvPicPr>
            <a:picLocks noChangeAspect="1"/>
          </p:cNvPicPr>
          <p:nvPr/>
        </p:nvPicPr>
        <p:blipFill>
          <a:blip r:embed="rId23" cstate="print"/>
          <a:stretch>
            <a:fillRect/>
          </a:stretch>
        </p:blipFill>
        <p:spPr>
          <a:xfrm>
            <a:off x="5678906" y="2783888"/>
            <a:ext cx="700477" cy="246056"/>
          </a:xfrm>
          <a:prstGeom prst="rect">
            <a:avLst/>
          </a:prstGeom>
        </p:spPr>
      </p:pic>
      <p:pic>
        <p:nvPicPr>
          <p:cNvPr id="62" name="Picture 61"/>
          <p:cNvPicPr>
            <a:picLocks noChangeAspect="1"/>
          </p:cNvPicPr>
          <p:nvPr/>
        </p:nvPicPr>
        <p:blipFill>
          <a:blip r:embed="rId24" cstate="print"/>
          <a:stretch>
            <a:fillRect/>
          </a:stretch>
        </p:blipFill>
        <p:spPr>
          <a:xfrm>
            <a:off x="7526490" y="2806042"/>
            <a:ext cx="221818" cy="221450"/>
          </a:xfrm>
          <a:prstGeom prst="rect">
            <a:avLst/>
          </a:prstGeom>
        </p:spPr>
      </p:pic>
      <p:pic>
        <p:nvPicPr>
          <p:cNvPr id="63" name="Picture 62"/>
          <p:cNvPicPr>
            <a:picLocks noChangeAspect="1"/>
          </p:cNvPicPr>
          <p:nvPr/>
        </p:nvPicPr>
        <p:blipFill>
          <a:blip r:embed="rId25" cstate="print"/>
          <a:stretch>
            <a:fillRect/>
          </a:stretch>
        </p:blipFill>
        <p:spPr>
          <a:xfrm>
            <a:off x="6564398" y="2844940"/>
            <a:ext cx="602341" cy="155722"/>
          </a:xfrm>
          <a:prstGeom prst="rect">
            <a:avLst/>
          </a:prstGeom>
        </p:spPr>
      </p:pic>
      <p:pic>
        <p:nvPicPr>
          <p:cNvPr id="65" name="Picture 64"/>
          <p:cNvPicPr preferRelativeResize="0">
            <a:picLocks/>
          </p:cNvPicPr>
          <p:nvPr/>
        </p:nvPicPr>
        <p:blipFill>
          <a:blip r:embed="rId26" cstate="print"/>
          <a:stretch>
            <a:fillRect/>
          </a:stretch>
        </p:blipFill>
        <p:spPr>
          <a:xfrm>
            <a:off x="6462519" y="3669957"/>
            <a:ext cx="542222" cy="206453"/>
          </a:xfrm>
          <a:prstGeom prst="rect">
            <a:avLst/>
          </a:prstGeom>
        </p:spPr>
      </p:pic>
      <p:pic>
        <p:nvPicPr>
          <p:cNvPr id="67" name="Picture 66"/>
          <p:cNvPicPr>
            <a:picLocks noChangeAspect="1"/>
          </p:cNvPicPr>
          <p:nvPr/>
        </p:nvPicPr>
        <p:blipFill>
          <a:blip r:embed="rId27" cstate="print"/>
          <a:stretch>
            <a:fillRect/>
          </a:stretch>
        </p:blipFill>
        <p:spPr>
          <a:xfrm>
            <a:off x="5886621" y="3583510"/>
            <a:ext cx="282098" cy="358052"/>
          </a:xfrm>
          <a:prstGeom prst="rect">
            <a:avLst/>
          </a:prstGeom>
        </p:spPr>
      </p:pic>
      <p:pic>
        <p:nvPicPr>
          <p:cNvPr id="68" name="Picture 67"/>
          <p:cNvPicPr>
            <a:picLocks noChangeAspect="1"/>
          </p:cNvPicPr>
          <p:nvPr/>
        </p:nvPicPr>
        <p:blipFill>
          <a:blip r:embed="rId28" cstate="print"/>
          <a:stretch>
            <a:fillRect/>
          </a:stretch>
        </p:blipFill>
        <p:spPr>
          <a:xfrm>
            <a:off x="6494958" y="4487498"/>
            <a:ext cx="741221" cy="172239"/>
          </a:xfrm>
          <a:prstGeom prst="rect">
            <a:avLst/>
          </a:prstGeom>
        </p:spPr>
      </p:pic>
      <p:pic>
        <p:nvPicPr>
          <p:cNvPr id="69" name="Picture 68"/>
          <p:cNvPicPr>
            <a:picLocks noChangeAspect="1"/>
          </p:cNvPicPr>
          <p:nvPr/>
        </p:nvPicPr>
        <p:blipFill>
          <a:blip r:embed="rId29" cstate="print"/>
          <a:stretch>
            <a:fillRect/>
          </a:stretch>
        </p:blipFill>
        <p:spPr>
          <a:xfrm>
            <a:off x="5881266" y="4425678"/>
            <a:ext cx="295757" cy="295268"/>
          </a:xfrm>
          <a:prstGeom prst="rect">
            <a:avLst/>
          </a:prstGeom>
        </p:spPr>
      </p:pic>
      <p:pic>
        <p:nvPicPr>
          <p:cNvPr id="70" name="Picture 69"/>
          <p:cNvPicPr>
            <a:picLocks noChangeAspect="1"/>
          </p:cNvPicPr>
          <p:nvPr/>
        </p:nvPicPr>
        <p:blipFill>
          <a:blip r:embed="rId30" cstate="print"/>
          <a:stretch>
            <a:fillRect/>
          </a:stretch>
        </p:blipFill>
        <p:spPr>
          <a:xfrm>
            <a:off x="7280026" y="3644314"/>
            <a:ext cx="714746" cy="237854"/>
          </a:xfrm>
          <a:prstGeom prst="rect">
            <a:avLst/>
          </a:prstGeom>
        </p:spPr>
      </p:pic>
      <p:pic>
        <p:nvPicPr>
          <p:cNvPr id="74" name="Picture 73"/>
          <p:cNvPicPr>
            <a:picLocks noChangeAspect="1"/>
          </p:cNvPicPr>
          <p:nvPr/>
        </p:nvPicPr>
        <p:blipFill>
          <a:blip r:embed="rId31" cstate="print"/>
          <a:stretch>
            <a:fillRect/>
          </a:stretch>
        </p:blipFill>
        <p:spPr>
          <a:xfrm>
            <a:off x="5707525" y="4005154"/>
            <a:ext cx="637476" cy="310154"/>
          </a:xfrm>
          <a:prstGeom prst="rect">
            <a:avLst/>
          </a:prstGeom>
        </p:spPr>
      </p:pic>
      <p:cxnSp>
        <p:nvCxnSpPr>
          <p:cNvPr id="35" name="Straight Connector 34"/>
          <p:cNvCxnSpPr/>
          <p:nvPr/>
        </p:nvCxnSpPr>
        <p:spPr>
          <a:xfrm>
            <a:off x="2246078" y="1176290"/>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250941" y="613486"/>
            <a:ext cx="2048082" cy="115416"/>
          </a:xfrm>
          <a:prstGeom prst="rect">
            <a:avLst/>
          </a:prstGeom>
          <a:noFill/>
        </p:spPr>
        <p:txBody>
          <a:bodyPr wrap="square" lIns="0" tIns="0" rIns="0" bIns="0" rtlCol="0">
            <a:spAutoFit/>
          </a:bodyPr>
          <a:lstStyle/>
          <a:p>
            <a:pPr defTabSz="685800">
              <a:defRPr/>
            </a:pPr>
            <a:r>
              <a:rPr lang="en-GB" sz="750" b="1" kern="0"/>
              <a:t>Description</a:t>
            </a:r>
          </a:p>
        </p:txBody>
      </p:sp>
      <p:cxnSp>
        <p:nvCxnSpPr>
          <p:cNvPr id="38" name="Straight Connector 37"/>
          <p:cNvCxnSpPr/>
          <p:nvPr/>
        </p:nvCxnSpPr>
        <p:spPr>
          <a:xfrm>
            <a:off x="2250941" y="738242"/>
            <a:ext cx="244961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250941" y="743618"/>
            <a:ext cx="3127101" cy="115416"/>
          </a:xfrm>
          <a:prstGeom prst="rect">
            <a:avLst/>
          </a:prstGeom>
          <a:solidFill>
            <a:schemeClr val="bg1"/>
          </a:solidFill>
        </p:spPr>
        <p:txBody>
          <a:bodyPr wrap="square" lIns="0" tIns="0" rIns="0" bIns="0" rtlCol="0">
            <a:spAutoFit/>
          </a:bodyPr>
          <a:lstStyle/>
          <a:p>
            <a:pPr marL="128588" indent="-128588" defTabSz="685800">
              <a:buFont typeface="Arial" panose="020B0604020202020204" pitchFamily="34" charset="0"/>
              <a:buChar char="•"/>
              <a:defRPr/>
            </a:pPr>
            <a:endParaRPr lang="en-GB" sz="750" kern="0"/>
          </a:p>
        </p:txBody>
      </p:sp>
      <p:cxnSp>
        <p:nvCxnSpPr>
          <p:cNvPr id="78" name="Straight Connector 77"/>
          <p:cNvCxnSpPr/>
          <p:nvPr/>
        </p:nvCxnSpPr>
        <p:spPr>
          <a:xfrm>
            <a:off x="2246078" y="3152591"/>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5"/>
          <p:cNvSpPr>
            <a:spLocks/>
          </p:cNvSpPr>
          <p:nvPr/>
        </p:nvSpPr>
        <p:spPr>
          <a:xfrm>
            <a:off x="843700" y="1951307"/>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Deploying regenerative agricultural practices</a:t>
            </a:r>
          </a:p>
        </p:txBody>
      </p:sp>
      <p:sp>
        <p:nvSpPr>
          <p:cNvPr id="7" name="Rectangle 6"/>
          <p:cNvSpPr>
            <a:spLocks/>
          </p:cNvSpPr>
          <p:nvPr/>
        </p:nvSpPr>
        <p:spPr>
          <a:xfrm>
            <a:off x="843700" y="2756434"/>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Farming through indoor urban farms</a:t>
            </a:r>
          </a:p>
        </p:txBody>
      </p:sp>
      <p:sp>
        <p:nvSpPr>
          <p:cNvPr id="8" name="Rectangle 7"/>
          <p:cNvSpPr>
            <a:spLocks/>
          </p:cNvSpPr>
          <p:nvPr/>
        </p:nvSpPr>
        <p:spPr>
          <a:xfrm>
            <a:off x="843700" y="2353870"/>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Closing nutrient loops</a:t>
            </a:r>
          </a:p>
        </p:txBody>
      </p:sp>
      <p:sp>
        <p:nvSpPr>
          <p:cNvPr id="10" name="Rectangle 9"/>
          <p:cNvSpPr>
            <a:spLocks/>
          </p:cNvSpPr>
          <p:nvPr/>
        </p:nvSpPr>
        <p:spPr>
          <a:xfrm>
            <a:off x="843700" y="4366687"/>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Developing circular cities</a:t>
            </a:r>
          </a:p>
        </p:txBody>
      </p:sp>
      <p:sp>
        <p:nvSpPr>
          <p:cNvPr id="11" name="Rectangle 10"/>
          <p:cNvSpPr>
            <a:spLocks/>
          </p:cNvSpPr>
          <p:nvPr/>
        </p:nvSpPr>
        <p:spPr>
          <a:xfrm>
            <a:off x="843700" y="3561560"/>
            <a:ext cx="1321262" cy="380252"/>
          </a:xfrm>
          <a:prstGeom prst="rect">
            <a:avLst/>
          </a:prstGeom>
          <a:solidFill>
            <a:schemeClr val="accent2"/>
          </a:solidFill>
          <a:ln w="19050" cap="flat" cmpd="sng" algn="ctr">
            <a:solidFill>
              <a:srgbClr val="FFFFFF"/>
            </a:solidFill>
            <a:prstDash val="solid"/>
          </a:ln>
          <a:effectLst/>
        </p:spPr>
        <p:txBody>
          <a:bodyPr rtlCol="0" anchor="ctr"/>
          <a:lstStyle/>
          <a:p>
            <a:pPr defTabSz="685800">
              <a:defRPr/>
            </a:pPr>
            <a:r>
              <a:rPr lang="en-GB" sz="750" b="1" kern="0">
                <a:ea typeface="ＭＳ Ｐゴシック"/>
              </a:rPr>
              <a:t>Designing and producing circular buildings </a:t>
            </a:r>
          </a:p>
        </p:txBody>
      </p:sp>
      <p:sp>
        <p:nvSpPr>
          <p:cNvPr id="12" name="Rectangle 11"/>
          <p:cNvSpPr>
            <a:spLocks/>
          </p:cNvSpPr>
          <p:nvPr/>
        </p:nvSpPr>
        <p:spPr>
          <a:xfrm>
            <a:off x="843700" y="3964123"/>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Closing buildings loops</a:t>
            </a:r>
          </a:p>
        </p:txBody>
      </p:sp>
      <p:sp>
        <p:nvSpPr>
          <p:cNvPr id="14" name="Rectangle 13"/>
          <p:cNvSpPr>
            <a:spLocks/>
          </p:cNvSpPr>
          <p:nvPr/>
        </p:nvSpPr>
        <p:spPr>
          <a:xfrm>
            <a:off x="843700" y="743617"/>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Integrating mobility systems</a:t>
            </a:r>
          </a:p>
        </p:txBody>
      </p:sp>
      <p:sp>
        <p:nvSpPr>
          <p:cNvPr id="15" name="Rectangle 14"/>
          <p:cNvSpPr>
            <a:spLocks/>
          </p:cNvSpPr>
          <p:nvPr/>
        </p:nvSpPr>
        <p:spPr>
          <a:xfrm>
            <a:off x="843700" y="1548744"/>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Remanufacturing car parts</a:t>
            </a:r>
          </a:p>
        </p:txBody>
      </p:sp>
      <p:sp>
        <p:nvSpPr>
          <p:cNvPr id="16" name="Rectangle 15"/>
          <p:cNvSpPr>
            <a:spLocks/>
          </p:cNvSpPr>
          <p:nvPr/>
        </p:nvSpPr>
        <p:spPr>
          <a:xfrm>
            <a:off x="843700" y="1146181"/>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Designing and producing circular cars</a:t>
            </a:r>
          </a:p>
        </p:txBody>
      </p:sp>
      <p:sp>
        <p:nvSpPr>
          <p:cNvPr id="75" name="Rectangle 74"/>
          <p:cNvSpPr>
            <a:spLocks/>
          </p:cNvSpPr>
          <p:nvPr/>
        </p:nvSpPr>
        <p:spPr>
          <a:xfrm>
            <a:off x="843700" y="3158997"/>
            <a:ext cx="1321262" cy="380252"/>
          </a:xfrm>
          <a:prstGeom prst="rect">
            <a:avLst/>
          </a:prstGeom>
          <a:solidFill>
            <a:schemeClr val="accent2"/>
          </a:solidFill>
          <a:ln w="19050" cap="flat" cmpd="sng" algn="ctr">
            <a:solidFill>
              <a:srgbClr val="FFFFFF"/>
            </a:solidFill>
            <a:prstDash val="solid"/>
          </a:ln>
          <a:effectLst/>
        </p:spPr>
        <p:txBody>
          <a:bodyPr rtlCol="0" anchor="ctr">
            <a:noAutofit/>
          </a:bodyPr>
          <a:lstStyle/>
          <a:p>
            <a:pPr defTabSz="685800">
              <a:defRPr/>
            </a:pPr>
            <a:r>
              <a:rPr lang="en-GB" sz="750" b="1" kern="0">
                <a:ea typeface="ＭＳ Ｐゴシック"/>
              </a:rPr>
              <a:t>Developing next-wave protein sources</a:t>
            </a:r>
          </a:p>
        </p:txBody>
      </p:sp>
      <p:sp>
        <p:nvSpPr>
          <p:cNvPr id="81" name="Rectangle 80"/>
          <p:cNvSpPr/>
          <p:nvPr/>
        </p:nvSpPr>
        <p:spPr>
          <a:xfrm rot="5400000">
            <a:off x="8183053" y="174823"/>
            <a:ext cx="152750" cy="279940"/>
          </a:xfrm>
          <a:prstGeom prst="rect">
            <a:avLst/>
          </a:prstGeom>
          <a:solidFill>
            <a:schemeClr val="bg1"/>
          </a:solidFill>
          <a:ln w="19050" cap="flat" cmpd="sng" algn="ctr">
            <a:solidFill>
              <a:schemeClr val="accent1"/>
            </a:solidFill>
            <a:prstDash val="dash"/>
          </a:ln>
          <a:effectLst/>
        </p:spPr>
        <p:txBody>
          <a:bodyPr rtlCol="0" anchor="ctr"/>
          <a:lstStyle/>
          <a:p>
            <a:pPr algn="ctr" defTabSz="685800">
              <a:defRPr/>
            </a:pPr>
            <a:endParaRPr lang="en-GB" sz="750" b="1" kern="0">
              <a:solidFill>
                <a:sysClr val="windowText" lastClr="000000"/>
              </a:solidFill>
              <a:ea typeface="ＭＳ Ｐゴシック"/>
            </a:endParaRPr>
          </a:p>
        </p:txBody>
      </p:sp>
      <p:sp>
        <p:nvSpPr>
          <p:cNvPr id="82" name="TextBox 81"/>
          <p:cNvSpPr txBox="1"/>
          <p:nvPr/>
        </p:nvSpPr>
        <p:spPr>
          <a:xfrm>
            <a:off x="8449962" y="233675"/>
            <a:ext cx="686640" cy="230832"/>
          </a:xfrm>
          <a:prstGeom prst="rect">
            <a:avLst/>
          </a:prstGeom>
          <a:noFill/>
        </p:spPr>
        <p:txBody>
          <a:bodyPr wrap="square" lIns="0" tIns="0" rIns="0" bIns="0" rtlCol="0">
            <a:spAutoFit/>
          </a:bodyPr>
          <a:lstStyle/>
          <a:p>
            <a:pPr defTabSz="685800">
              <a:defRPr/>
            </a:pPr>
            <a:r>
              <a:rPr lang="en-GB" sz="750" kern="0">
                <a:solidFill>
                  <a:schemeClr val="accent1"/>
                </a:solidFill>
              </a:rPr>
              <a:t>Cross-cutting opportunity</a:t>
            </a:r>
          </a:p>
        </p:txBody>
      </p:sp>
      <p:cxnSp>
        <p:nvCxnSpPr>
          <p:cNvPr id="83" name="Straight Connector 82"/>
          <p:cNvCxnSpPr/>
          <p:nvPr/>
        </p:nvCxnSpPr>
        <p:spPr>
          <a:xfrm>
            <a:off x="2246078" y="4356478"/>
            <a:ext cx="6341807"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p:nvPicPr>
        <p:blipFill>
          <a:blip r:embed="rId32" cstate="print"/>
          <a:stretch>
            <a:fillRect/>
          </a:stretch>
        </p:blipFill>
        <p:spPr>
          <a:xfrm>
            <a:off x="6321552" y="3207989"/>
            <a:ext cx="317381" cy="317381"/>
          </a:xfrm>
          <a:prstGeom prst="rect">
            <a:avLst/>
          </a:prstGeom>
        </p:spPr>
      </p:pic>
      <p:pic>
        <p:nvPicPr>
          <p:cNvPr id="242690" name="Picture 2" descr="InnovaFeed"/>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7043755" y="3282574"/>
            <a:ext cx="704945" cy="212294"/>
          </a:xfrm>
          <a:prstGeom prst="rect">
            <a:avLst/>
          </a:prstGeom>
          <a:solidFill>
            <a:schemeClr val="bg2">
              <a:lumMod val="85000"/>
            </a:schemeClr>
          </a:solidFill>
        </p:spPr>
      </p:pic>
      <p:cxnSp>
        <p:nvCxnSpPr>
          <p:cNvPr id="49" name="Straight Connector 48"/>
          <p:cNvCxnSpPr/>
          <p:nvPr/>
        </p:nvCxnSpPr>
        <p:spPr>
          <a:xfrm>
            <a:off x="5707524" y="738242"/>
            <a:ext cx="30914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707524" y="4767867"/>
            <a:ext cx="30914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0" name="Rectangle 79"/>
          <p:cNvSpPr/>
          <p:nvPr/>
        </p:nvSpPr>
        <p:spPr>
          <a:xfrm rot="5400000">
            <a:off x="6727514" y="2648952"/>
            <a:ext cx="3931802" cy="211061"/>
          </a:xfrm>
          <a:prstGeom prst="rect">
            <a:avLst/>
          </a:prstGeom>
          <a:solidFill>
            <a:schemeClr val="bg2"/>
          </a:solidFill>
          <a:ln w="19050" cap="flat" cmpd="sng" algn="ctr">
            <a:solidFill>
              <a:schemeClr val="accent1"/>
            </a:solidFill>
            <a:prstDash val="dash"/>
          </a:ln>
          <a:effectLst/>
        </p:spPr>
        <p:txBody>
          <a:bodyPr rtlCol="0" anchor="ctr"/>
          <a:lstStyle/>
          <a:p>
            <a:pPr algn="ctr" defTabSz="685800">
              <a:defRPr/>
            </a:pPr>
            <a:r>
              <a:rPr lang="en-GB" sz="750" b="1" kern="0">
                <a:solidFill>
                  <a:sysClr val="windowText" lastClr="000000"/>
                </a:solidFill>
                <a:ea typeface="ＭＳ Ｐゴシック"/>
              </a:rPr>
              <a:t>Material tracking system through secondary material market</a:t>
            </a:r>
          </a:p>
        </p:txBody>
      </p:sp>
      <p:sp>
        <p:nvSpPr>
          <p:cNvPr id="79" name="Rectangle 78"/>
          <p:cNvSpPr/>
          <p:nvPr/>
        </p:nvSpPr>
        <p:spPr>
          <a:xfrm rot="5400000">
            <a:off x="6416207" y="2648953"/>
            <a:ext cx="3931801" cy="211061"/>
          </a:xfrm>
          <a:prstGeom prst="rect">
            <a:avLst/>
          </a:prstGeom>
          <a:solidFill>
            <a:schemeClr val="bg2"/>
          </a:solidFill>
          <a:ln w="19050" cap="flat" cmpd="sng" algn="ctr">
            <a:solidFill>
              <a:schemeClr val="accent1"/>
            </a:solidFill>
            <a:prstDash val="dash"/>
          </a:ln>
          <a:effectLst/>
        </p:spPr>
        <p:txBody>
          <a:bodyPr rtlCol="0" anchor="ctr"/>
          <a:lstStyle/>
          <a:p>
            <a:pPr algn="ctr" defTabSz="685800">
              <a:defRPr/>
            </a:pPr>
            <a:r>
              <a:rPr lang="en-GB" sz="750" b="1" kern="0">
                <a:solidFill>
                  <a:sysClr val="windowText" lastClr="000000"/>
                </a:solidFill>
                <a:ea typeface="ＭＳ Ｐゴシック"/>
              </a:rPr>
              <a:t>Digital innovations (</a:t>
            </a:r>
            <a:r>
              <a:rPr lang="en-GB" sz="750" b="1" kern="0" err="1">
                <a:solidFill>
                  <a:sysClr val="windowText" lastClr="000000"/>
                </a:solidFill>
                <a:ea typeface="ＭＳ Ｐゴシック"/>
              </a:rPr>
              <a:t>IoT</a:t>
            </a:r>
            <a:r>
              <a:rPr lang="en-GB" sz="750" b="1" kern="0">
                <a:solidFill>
                  <a:sysClr val="windowText" lastClr="000000"/>
                </a:solidFill>
                <a:ea typeface="ＭＳ Ｐゴシック"/>
              </a:rPr>
              <a:t>, applications, analytics)</a:t>
            </a:r>
          </a:p>
        </p:txBody>
      </p:sp>
      <p:sp>
        <p:nvSpPr>
          <p:cNvPr id="30" name="TextBox 29"/>
          <p:cNvSpPr txBox="1"/>
          <p:nvPr/>
        </p:nvSpPr>
        <p:spPr>
          <a:xfrm>
            <a:off x="2265207" y="791211"/>
            <a:ext cx="2435348" cy="230832"/>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Fully integrate the public transport system with shared vehicles</a:t>
            </a:r>
          </a:p>
        </p:txBody>
      </p:sp>
      <p:sp>
        <p:nvSpPr>
          <p:cNvPr id="87" name="TextBox 86"/>
          <p:cNvSpPr txBox="1"/>
          <p:nvPr/>
        </p:nvSpPr>
        <p:spPr>
          <a:xfrm>
            <a:off x="2265207" y="1255150"/>
            <a:ext cx="2435348" cy="230832"/>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Design and produce clean cars made for looping with durable materials</a:t>
            </a:r>
          </a:p>
        </p:txBody>
      </p:sp>
      <p:sp>
        <p:nvSpPr>
          <p:cNvPr id="88" name="TextBox 87"/>
          <p:cNvSpPr txBox="1"/>
          <p:nvPr/>
        </p:nvSpPr>
        <p:spPr>
          <a:xfrm>
            <a:off x="2265207" y="1703294"/>
            <a:ext cx="2435348" cy="115416"/>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Rollout remanufacturing of car parts at scale</a:t>
            </a:r>
          </a:p>
        </p:txBody>
      </p:sp>
      <p:sp>
        <p:nvSpPr>
          <p:cNvPr id="90" name="TextBox 89"/>
          <p:cNvSpPr txBox="1"/>
          <p:nvPr/>
        </p:nvSpPr>
        <p:spPr>
          <a:xfrm>
            <a:off x="2265207" y="1973846"/>
            <a:ext cx="2435348" cy="346249"/>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Shift towards an EU agricultural system that regenerates the soil and </a:t>
            </a:r>
            <a:r>
              <a:rPr lang="en-US" sz="750" err="1"/>
              <a:t>revitalises</a:t>
            </a:r>
            <a:r>
              <a:rPr lang="en-US" sz="750"/>
              <a:t> ecosystems</a:t>
            </a:r>
          </a:p>
        </p:txBody>
      </p:sp>
      <p:sp>
        <p:nvSpPr>
          <p:cNvPr id="91" name="TextBox 90"/>
          <p:cNvSpPr txBox="1"/>
          <p:nvPr/>
        </p:nvSpPr>
        <p:spPr>
          <a:xfrm>
            <a:off x="2265207" y="2372920"/>
            <a:ext cx="2435348" cy="346249"/>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Scale nutrient and energy recovery from various waste streams using anaerobic digestion or </a:t>
            </a:r>
            <a:r>
              <a:rPr lang="en-US" sz="750" err="1"/>
              <a:t>biorefineries</a:t>
            </a:r>
            <a:endParaRPr lang="en-US" sz="750"/>
          </a:p>
        </p:txBody>
      </p:sp>
      <p:sp>
        <p:nvSpPr>
          <p:cNvPr id="93" name="TextBox 92"/>
          <p:cNvSpPr txBox="1"/>
          <p:nvPr/>
        </p:nvSpPr>
        <p:spPr>
          <a:xfrm>
            <a:off x="2265207" y="2794985"/>
            <a:ext cx="2435348" cy="230832"/>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Scale hydroponic, aquaponics, and </a:t>
            </a:r>
            <a:r>
              <a:rPr lang="en-US" sz="750" err="1"/>
              <a:t>aeroponic</a:t>
            </a:r>
            <a:r>
              <a:rPr lang="en-US" sz="750"/>
              <a:t> farms in urban areas</a:t>
            </a:r>
          </a:p>
        </p:txBody>
      </p:sp>
      <p:sp>
        <p:nvSpPr>
          <p:cNvPr id="94" name="TextBox 93"/>
          <p:cNvSpPr txBox="1"/>
          <p:nvPr/>
        </p:nvSpPr>
        <p:spPr>
          <a:xfrm>
            <a:off x="2265207" y="3194973"/>
            <a:ext cx="2435348" cy="230832"/>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Develop new and efficient sources of protein from vegetables, bacteria, algae or insects</a:t>
            </a:r>
          </a:p>
        </p:txBody>
      </p:sp>
      <p:sp>
        <p:nvSpPr>
          <p:cNvPr id="95" name="TextBox 94"/>
          <p:cNvSpPr txBox="1"/>
          <p:nvPr/>
        </p:nvSpPr>
        <p:spPr>
          <a:xfrm>
            <a:off x="2265207" y="3581342"/>
            <a:ext cx="2435348" cy="346249"/>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Design and produce multi-usage highly modular and energy-positive buildings made of durable non-toxic materials</a:t>
            </a:r>
          </a:p>
        </p:txBody>
      </p:sp>
      <p:sp>
        <p:nvSpPr>
          <p:cNvPr id="96" name="TextBox 95"/>
          <p:cNvSpPr txBox="1"/>
          <p:nvPr/>
        </p:nvSpPr>
        <p:spPr>
          <a:xfrm>
            <a:off x="2265207" y="4040172"/>
            <a:ext cx="2435348" cy="230832"/>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Ramp-up recycling and re-use of building materials</a:t>
            </a:r>
          </a:p>
        </p:txBody>
      </p:sp>
      <p:sp>
        <p:nvSpPr>
          <p:cNvPr id="97" name="TextBox 96"/>
          <p:cNvSpPr txBox="1"/>
          <p:nvPr/>
        </p:nvSpPr>
        <p:spPr>
          <a:xfrm>
            <a:off x="2265207" y="4436973"/>
            <a:ext cx="2435348" cy="230832"/>
          </a:xfrm>
          <a:prstGeom prst="rect">
            <a:avLst/>
          </a:prstGeom>
        </p:spPr>
        <p:txBody>
          <a:bodyPr vert="horz" wrap="square" lIns="0" tIns="0" rIns="0" bIns="0" rtlCol="0">
            <a:spAutoFit/>
          </a:bodyPr>
          <a:lstStyle>
            <a:lvl1pPr lvl="0" indent="0" defTabSz="603706">
              <a:spcBef>
                <a:spcPts val="397"/>
              </a:spcBef>
              <a:buFontTx/>
              <a:buNone/>
              <a:defRPr sz="1600">
                <a:latin typeface="Verdana" panose="020B0604030504040204" pitchFamily="34" charset="0"/>
                <a:ea typeface="Verdana" panose="020B0604030504040204" pitchFamily="34" charset="0"/>
                <a:cs typeface="Verdana" panose="020B0604030504040204" pitchFamily="34" charset="0"/>
              </a:defRPr>
            </a:lvl1pPr>
            <a:lvl2pPr marL="175034" lvl="1" indent="-175034" defTabSz="603706">
              <a:spcBef>
                <a:spcPts val="397"/>
              </a:spcBef>
              <a:buClr>
                <a:schemeClr val="tx2"/>
              </a:buClr>
              <a:buSzPct val="12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2pPr>
            <a:lvl3pPr marL="357403" lvl="2" indent="-182370" defTabSz="603706">
              <a:spcBef>
                <a:spcPts val="397"/>
              </a:spcBef>
              <a:buSzPct val="10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3pPr>
            <a:lvl4pPr marL="532436" lvl="3" indent="-175034" defTabSz="603706">
              <a:spcBef>
                <a:spcPts val="397"/>
              </a:spcBef>
              <a:buClr>
                <a:schemeClr val="tx2"/>
              </a:buClr>
              <a:buSzPct val="90000"/>
              <a:buFont typeface="Wingdings" panose="05000000000000000000" pitchFamily="2" charset="2"/>
              <a:buChar char="§"/>
              <a:defRPr sz="1600">
                <a:latin typeface="Verdana" panose="020B0604030504040204" pitchFamily="34" charset="0"/>
                <a:ea typeface="Verdana" panose="020B0604030504040204" pitchFamily="34" charset="0"/>
                <a:cs typeface="Verdana" panose="020B0604030504040204" pitchFamily="34" charset="0"/>
              </a:defRPr>
            </a:lvl4pPr>
            <a:lvl5pPr marL="707468" lvl="4" indent="-175034" defTabSz="603706">
              <a:spcBef>
                <a:spcPts val="397"/>
              </a:spcBef>
              <a:buSzPct val="80000"/>
              <a:buFont typeface="Symbol" panose="05050102010706020507" pitchFamily="18" charset="2"/>
              <a:buChar char="-"/>
              <a:defRPr sz="1600">
                <a:latin typeface="Verdana" panose="020B0604030504040204" pitchFamily="34" charset="0"/>
                <a:ea typeface="Verdana" panose="020B0604030504040204" pitchFamily="34" charset="0"/>
                <a:cs typeface="Verdana" panose="020B0604030504040204" pitchFamily="34" charset="0"/>
              </a:defRPr>
            </a:lvl5pPr>
            <a:lvl6pPr marL="1660192" indent="-150926" defTabSz="603706">
              <a:spcBef>
                <a:spcPct val="20000"/>
              </a:spcBef>
              <a:buFont typeface="Arial" pitchFamily="34" charset="0"/>
              <a:buChar char="•"/>
              <a:defRPr sz="1320"/>
            </a:lvl6pPr>
            <a:lvl7pPr marL="1962045" indent="-150926" defTabSz="603706">
              <a:spcBef>
                <a:spcPct val="20000"/>
              </a:spcBef>
              <a:buFont typeface="Arial" pitchFamily="34" charset="0"/>
              <a:buChar char="•"/>
              <a:defRPr sz="1320"/>
            </a:lvl7pPr>
            <a:lvl8pPr marL="2263898" indent="-150926" defTabSz="603706">
              <a:spcBef>
                <a:spcPct val="20000"/>
              </a:spcBef>
              <a:buFont typeface="Arial" pitchFamily="34" charset="0"/>
              <a:buChar char="•"/>
              <a:defRPr sz="1320"/>
            </a:lvl8pPr>
            <a:lvl9pPr marL="2565751" indent="-150926" defTabSz="603706">
              <a:spcBef>
                <a:spcPct val="20000"/>
              </a:spcBef>
              <a:buFont typeface="Arial" pitchFamily="34" charset="0"/>
              <a:buChar char="•"/>
              <a:defRPr sz="1320"/>
            </a:lvl9pPr>
          </a:lstStyle>
          <a:p>
            <a:pPr lvl="1"/>
            <a:r>
              <a:rPr lang="en-US" sz="750"/>
              <a:t>Integrate circularity into urban developments through innovative business models</a:t>
            </a:r>
          </a:p>
        </p:txBody>
      </p:sp>
      <p:sp>
        <p:nvSpPr>
          <p:cNvPr id="86" name="TextBox 85"/>
          <p:cNvSpPr txBox="1"/>
          <p:nvPr/>
        </p:nvSpPr>
        <p:spPr>
          <a:xfrm>
            <a:off x="4822028" y="372419"/>
            <a:ext cx="809270" cy="346249"/>
          </a:xfrm>
          <a:prstGeom prst="rect">
            <a:avLst/>
          </a:prstGeom>
          <a:noFill/>
        </p:spPr>
        <p:txBody>
          <a:bodyPr wrap="square" lIns="0" tIns="0" rIns="0" bIns="0" rtlCol="0">
            <a:spAutoFit/>
          </a:bodyPr>
          <a:lstStyle/>
          <a:p>
            <a:pPr defTabSz="685800">
              <a:defRPr/>
            </a:pPr>
            <a:r>
              <a:rPr lang="en-GB" sz="750" b="1" kern="0"/>
              <a:t>Investments up to 2025</a:t>
            </a:r>
            <a:r>
              <a:rPr lang="en-GB" sz="750" b="1" kern="0" baseline="30000"/>
              <a:t>1</a:t>
            </a:r>
            <a:endParaRPr lang="en-GB" sz="750" b="1" kern="0"/>
          </a:p>
          <a:p>
            <a:pPr defTabSz="685800">
              <a:defRPr/>
            </a:pPr>
            <a:r>
              <a:rPr lang="en-GB" sz="750" kern="0"/>
              <a:t>€ billion</a:t>
            </a:r>
          </a:p>
        </p:txBody>
      </p:sp>
      <p:cxnSp>
        <p:nvCxnSpPr>
          <p:cNvPr id="89" name="Straight Connector 88"/>
          <p:cNvCxnSpPr/>
          <p:nvPr/>
        </p:nvCxnSpPr>
        <p:spPr>
          <a:xfrm>
            <a:off x="4822027" y="738242"/>
            <a:ext cx="76487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4932543" y="802771"/>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100</a:t>
            </a:r>
          </a:p>
        </p:txBody>
      </p:sp>
      <p:sp>
        <p:nvSpPr>
          <p:cNvPr id="92" name="Oval 91"/>
          <p:cNvSpPr/>
          <p:nvPr/>
        </p:nvSpPr>
        <p:spPr>
          <a:xfrm>
            <a:off x="4932543" y="1207311"/>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35</a:t>
            </a:r>
          </a:p>
        </p:txBody>
      </p:sp>
      <p:sp>
        <p:nvSpPr>
          <p:cNvPr id="98" name="Oval 97"/>
          <p:cNvSpPr/>
          <p:nvPr/>
        </p:nvSpPr>
        <p:spPr>
          <a:xfrm>
            <a:off x="4932543" y="1611852"/>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1</a:t>
            </a:r>
          </a:p>
        </p:txBody>
      </p:sp>
      <p:sp>
        <p:nvSpPr>
          <p:cNvPr id="99" name="Oval 98"/>
          <p:cNvSpPr/>
          <p:nvPr/>
        </p:nvSpPr>
        <p:spPr>
          <a:xfrm>
            <a:off x="4932543" y="2016392"/>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15</a:t>
            </a:r>
          </a:p>
        </p:txBody>
      </p:sp>
      <p:sp>
        <p:nvSpPr>
          <p:cNvPr id="100" name="Oval 99"/>
          <p:cNvSpPr/>
          <p:nvPr/>
        </p:nvSpPr>
        <p:spPr>
          <a:xfrm>
            <a:off x="4932543" y="2420932"/>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10</a:t>
            </a:r>
          </a:p>
        </p:txBody>
      </p:sp>
      <p:sp>
        <p:nvSpPr>
          <p:cNvPr id="101" name="Oval 100"/>
          <p:cNvSpPr/>
          <p:nvPr/>
        </p:nvSpPr>
        <p:spPr>
          <a:xfrm>
            <a:off x="4932543" y="2825472"/>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45</a:t>
            </a:r>
          </a:p>
        </p:txBody>
      </p:sp>
      <p:sp>
        <p:nvSpPr>
          <p:cNvPr id="102" name="Oval 101"/>
          <p:cNvSpPr/>
          <p:nvPr/>
        </p:nvSpPr>
        <p:spPr>
          <a:xfrm>
            <a:off x="4932543" y="3230013"/>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2</a:t>
            </a:r>
          </a:p>
        </p:txBody>
      </p:sp>
      <p:sp>
        <p:nvSpPr>
          <p:cNvPr id="103" name="Oval 102"/>
          <p:cNvSpPr/>
          <p:nvPr/>
        </p:nvSpPr>
        <p:spPr>
          <a:xfrm>
            <a:off x="4932543" y="3634553"/>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105</a:t>
            </a:r>
          </a:p>
        </p:txBody>
      </p:sp>
      <p:sp>
        <p:nvSpPr>
          <p:cNvPr id="104" name="Oval 103"/>
          <p:cNvSpPr/>
          <p:nvPr/>
        </p:nvSpPr>
        <p:spPr>
          <a:xfrm>
            <a:off x="4932543" y="4039093"/>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2</a:t>
            </a:r>
          </a:p>
        </p:txBody>
      </p:sp>
      <p:sp>
        <p:nvSpPr>
          <p:cNvPr id="105" name="Oval 104"/>
          <p:cNvSpPr/>
          <p:nvPr/>
        </p:nvSpPr>
        <p:spPr>
          <a:xfrm>
            <a:off x="4932543" y="4443633"/>
            <a:ext cx="578030" cy="226513"/>
          </a:xfrm>
          <a:prstGeom prst="ellipse">
            <a:avLst/>
          </a:prstGeom>
          <a:solidFill>
            <a:schemeClr val="accent2"/>
          </a:solidFill>
          <a:ln w="28575">
            <a:solidFill>
              <a:schemeClr val="accent2"/>
            </a:solidFill>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81000" tIns="54000" rIns="81000" bIns="54000" numCol="1" spcCol="0" rtlCol="0" fromWordArt="0" anchor="ctr" anchorCtr="0" forceAA="0" compatLnSpc="1">
            <a:prstTxWarp prst="textNoShape">
              <a:avLst/>
            </a:prstTxWarp>
            <a:noAutofit/>
          </a:bodyPr>
          <a:lstStyle/>
          <a:p>
            <a:pPr algn="ctr"/>
            <a:r>
              <a:rPr lang="en-GB" sz="750" b="1">
                <a:solidFill>
                  <a:schemeClr val="tx1"/>
                </a:solidFill>
                <a:cs typeface="Arial" panose="020B0604020202020204" pitchFamily="34" charset="0"/>
              </a:rPr>
              <a:t>10</a:t>
            </a:r>
          </a:p>
        </p:txBody>
      </p:sp>
      <p:cxnSp>
        <p:nvCxnSpPr>
          <p:cNvPr id="106" name="Straight Connector 105"/>
          <p:cNvCxnSpPr/>
          <p:nvPr/>
        </p:nvCxnSpPr>
        <p:spPr>
          <a:xfrm>
            <a:off x="2250941" y="4767867"/>
            <a:ext cx="244961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4822027" y="4767867"/>
            <a:ext cx="76487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8" name="Footer Placeholder 2"/>
          <p:cNvSpPr txBox="1">
            <a:spLocks/>
          </p:cNvSpPr>
          <p:nvPr/>
        </p:nvSpPr>
        <p:spPr>
          <a:xfrm>
            <a:off x="914400" y="4970491"/>
            <a:ext cx="7818083" cy="121187"/>
          </a:xfrm>
          <a:prstGeom prst="rect">
            <a:avLst/>
          </a:prstGeom>
        </p:spPr>
        <p:txBody>
          <a:bodyPr lIns="0" tIns="0" rIns="0" bIns="0">
            <a:noAutofit/>
          </a:bodyPr>
          <a:lstStyle>
            <a:defPPr>
              <a:defRPr lang="en-US"/>
            </a:defPPr>
            <a:lvl1pPr marL="0" algn="l" defTabSz="804591" rtl="0" eaLnBrk="1" latinLnBrk="0" hangingPunct="1">
              <a:defRPr sz="1584" kern="1200">
                <a:solidFill>
                  <a:schemeClr val="tx1"/>
                </a:solidFill>
                <a:latin typeface="+mn-lt"/>
                <a:ea typeface="+mn-ea"/>
                <a:cs typeface="+mn-cs"/>
              </a:defRPr>
            </a:lvl1pPr>
            <a:lvl2pPr marL="402296" algn="l" defTabSz="804591" rtl="0" eaLnBrk="1" latinLnBrk="0" hangingPunct="1">
              <a:defRPr sz="1584" kern="1200">
                <a:solidFill>
                  <a:schemeClr val="tx1"/>
                </a:solidFill>
                <a:latin typeface="+mn-lt"/>
                <a:ea typeface="+mn-ea"/>
                <a:cs typeface="+mn-cs"/>
              </a:defRPr>
            </a:lvl2pPr>
            <a:lvl3pPr marL="804591" algn="l" defTabSz="804591" rtl="0" eaLnBrk="1" latinLnBrk="0" hangingPunct="1">
              <a:defRPr sz="1584" kern="1200">
                <a:solidFill>
                  <a:schemeClr val="tx1"/>
                </a:solidFill>
                <a:latin typeface="+mn-lt"/>
                <a:ea typeface="+mn-ea"/>
                <a:cs typeface="+mn-cs"/>
              </a:defRPr>
            </a:lvl3pPr>
            <a:lvl4pPr marL="1206887" algn="l" defTabSz="804591" rtl="0" eaLnBrk="1" latinLnBrk="0" hangingPunct="1">
              <a:defRPr sz="1584" kern="1200">
                <a:solidFill>
                  <a:schemeClr val="tx1"/>
                </a:solidFill>
                <a:latin typeface="+mn-lt"/>
                <a:ea typeface="+mn-ea"/>
                <a:cs typeface="+mn-cs"/>
              </a:defRPr>
            </a:lvl4pPr>
            <a:lvl5pPr marL="1609183" algn="l" defTabSz="804591" rtl="0" eaLnBrk="1" latinLnBrk="0" hangingPunct="1">
              <a:defRPr sz="1584" kern="1200">
                <a:solidFill>
                  <a:schemeClr val="tx1"/>
                </a:solidFill>
                <a:latin typeface="+mn-lt"/>
                <a:ea typeface="+mn-ea"/>
                <a:cs typeface="+mn-cs"/>
              </a:defRPr>
            </a:lvl5pPr>
            <a:lvl6pPr marL="2011478" algn="l" defTabSz="804591" rtl="0" eaLnBrk="1" latinLnBrk="0" hangingPunct="1">
              <a:defRPr sz="1584" kern="1200">
                <a:solidFill>
                  <a:schemeClr val="tx1"/>
                </a:solidFill>
                <a:latin typeface="+mn-lt"/>
                <a:ea typeface="+mn-ea"/>
                <a:cs typeface="+mn-cs"/>
              </a:defRPr>
            </a:lvl6pPr>
            <a:lvl7pPr marL="2413774" algn="l" defTabSz="804591" rtl="0" eaLnBrk="1" latinLnBrk="0" hangingPunct="1">
              <a:defRPr sz="1584" kern="1200">
                <a:solidFill>
                  <a:schemeClr val="tx1"/>
                </a:solidFill>
                <a:latin typeface="+mn-lt"/>
                <a:ea typeface="+mn-ea"/>
                <a:cs typeface="+mn-cs"/>
              </a:defRPr>
            </a:lvl7pPr>
            <a:lvl8pPr marL="2816070" algn="l" defTabSz="804591" rtl="0" eaLnBrk="1" latinLnBrk="0" hangingPunct="1">
              <a:defRPr sz="1584" kern="1200">
                <a:solidFill>
                  <a:schemeClr val="tx1"/>
                </a:solidFill>
                <a:latin typeface="+mn-lt"/>
                <a:ea typeface="+mn-ea"/>
                <a:cs typeface="+mn-cs"/>
              </a:defRPr>
            </a:lvl8pPr>
            <a:lvl9pPr marL="3218365" algn="l" defTabSz="804591" rtl="0" eaLnBrk="1" latinLnBrk="0" hangingPunct="1">
              <a:defRPr sz="1584" kern="1200">
                <a:solidFill>
                  <a:schemeClr val="tx1"/>
                </a:solidFill>
                <a:latin typeface="+mn-lt"/>
                <a:ea typeface="+mn-ea"/>
                <a:cs typeface="+mn-cs"/>
              </a:defRPr>
            </a:lvl9pPr>
          </a:lstStyle>
          <a:p>
            <a:pPr marL="299502" indent="-299502" defTabSz="603443">
              <a:defRPr/>
            </a:pPr>
            <a:r>
              <a:rPr lang="en-US" sz="750"/>
              <a:t>Source: </a:t>
            </a:r>
            <a:r>
              <a:rPr lang="en-US" sz="750" err="1"/>
              <a:t>SYSTEMIQ</a:t>
            </a:r>
            <a:endParaRPr lang="en-US" sz="750" i="1"/>
          </a:p>
        </p:txBody>
      </p:sp>
    </p:spTree>
    <p:extLst>
      <p:ext uri="{BB962C8B-B14F-4D97-AF65-F5344CB8AC3E}">
        <p14:creationId xmlns:p14="http://schemas.microsoft.com/office/powerpoint/2010/main" val="4278007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62000" y="819150"/>
            <a:ext cx="5491353" cy="3276600"/>
          </a:xfrm>
        </p:spPr>
        <p:txBody>
          <a:bodyPr>
            <a:noAutofit/>
          </a:bodyPr>
          <a:lstStyle/>
          <a:p>
            <a:pPr marL="342900" indent="-342900">
              <a:buFont typeface="Arial" panose="020B0604020202020204" pitchFamily="34" charset="0"/>
              <a:buChar char="•"/>
            </a:pPr>
            <a:r>
              <a:rPr lang="sl-SI" sz="3000" b="1" i="1" dirty="0" smtClean="0">
                <a:solidFill>
                  <a:srgbClr val="000000"/>
                </a:solidFill>
                <a:cs typeface="Arial"/>
              </a:rPr>
              <a:t>KNOWLEDGE </a:t>
            </a:r>
            <a:r>
              <a:rPr lang="sl-SI" sz="3000" b="1" i="1" dirty="0" smtClean="0">
                <a:solidFill>
                  <a:srgbClr val="FF0000"/>
                </a:solidFill>
                <a:cs typeface="Arial"/>
              </a:rPr>
              <a:t>(Creation)</a:t>
            </a:r>
          </a:p>
          <a:p>
            <a:pPr marL="342900" indent="-342900">
              <a:buFont typeface="Arial" panose="020B0604020202020204" pitchFamily="34" charset="0"/>
              <a:buChar char="•"/>
            </a:pPr>
            <a:r>
              <a:rPr lang="sl-SI" sz="3000" b="1" i="1" dirty="0" smtClean="0">
                <a:solidFill>
                  <a:srgbClr val="000000"/>
                </a:solidFill>
                <a:cs typeface="Arial"/>
              </a:rPr>
              <a:t>INNOVATION </a:t>
            </a:r>
            <a:r>
              <a:rPr lang="sl-SI" sz="3000" b="1" i="1" dirty="0" smtClean="0">
                <a:solidFill>
                  <a:srgbClr val="FF0000"/>
                </a:solidFill>
                <a:cs typeface="Arial"/>
              </a:rPr>
              <a:t>(Incentives)</a:t>
            </a:r>
          </a:p>
          <a:p>
            <a:pPr marL="342900" indent="-342900">
              <a:buFont typeface="Arial" panose="020B0604020202020204" pitchFamily="34" charset="0"/>
              <a:buChar char="•"/>
            </a:pPr>
            <a:r>
              <a:rPr lang="sl-SI" sz="3000" b="1" i="1" dirty="0" smtClean="0">
                <a:solidFill>
                  <a:srgbClr val="000000"/>
                </a:solidFill>
                <a:cs typeface="Arial"/>
              </a:rPr>
              <a:t>PRODUCTS </a:t>
            </a:r>
            <a:r>
              <a:rPr lang="sl-SI" sz="3000" b="1" i="1" dirty="0" smtClean="0">
                <a:solidFill>
                  <a:srgbClr val="FF0000"/>
                </a:solidFill>
                <a:cs typeface="Arial"/>
              </a:rPr>
              <a:t>(Design)</a:t>
            </a:r>
          </a:p>
          <a:p>
            <a:pPr marL="342900" indent="-342900">
              <a:buFont typeface="Arial" panose="020B0604020202020204" pitchFamily="34" charset="0"/>
              <a:buChar char="•"/>
            </a:pPr>
            <a:r>
              <a:rPr lang="sl-SI" sz="3000" b="1" i="1" dirty="0" smtClean="0">
                <a:solidFill>
                  <a:srgbClr val="000000"/>
                </a:solidFill>
                <a:cs typeface="Arial"/>
              </a:rPr>
              <a:t>CONSUMERS </a:t>
            </a:r>
            <a:r>
              <a:rPr lang="sl-SI" sz="3000" b="1" i="1" dirty="0" smtClean="0">
                <a:solidFill>
                  <a:srgbClr val="FF0000"/>
                </a:solidFill>
                <a:cs typeface="Arial"/>
              </a:rPr>
              <a:t>(Behaviour)</a:t>
            </a:r>
          </a:p>
          <a:p>
            <a:pPr marL="342900" indent="-342900">
              <a:buFont typeface="Arial" panose="020B0604020202020204" pitchFamily="34" charset="0"/>
              <a:buChar char="•"/>
            </a:pPr>
            <a:r>
              <a:rPr lang="sl-SI" sz="3000" b="1" i="1" dirty="0" smtClean="0">
                <a:solidFill>
                  <a:srgbClr val="000000"/>
                </a:solidFill>
                <a:cs typeface="Arial"/>
              </a:rPr>
              <a:t>BUSINESS MODELS </a:t>
            </a:r>
            <a:r>
              <a:rPr lang="sl-SI" sz="3000" b="1" i="1" dirty="0" smtClean="0">
                <a:solidFill>
                  <a:srgbClr val="FF0000"/>
                </a:solidFill>
                <a:cs typeface="Arial"/>
              </a:rPr>
              <a:t>(Sharing Products to services)</a:t>
            </a:r>
          </a:p>
        </p:txBody>
      </p:sp>
      <p:pic>
        <p:nvPicPr>
          <p:cNvPr id="5" name="Picture 4" descr="j0316899.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53353" y="895350"/>
            <a:ext cx="2178939" cy="3276600"/>
          </a:xfrm>
          <a:prstGeom prst="rect">
            <a:avLst/>
          </a:prstGeom>
        </p:spPr>
      </p:pic>
      <p:sp>
        <p:nvSpPr>
          <p:cNvPr id="6" name="TextBox 5"/>
          <p:cNvSpPr txBox="1"/>
          <p:nvPr/>
        </p:nvSpPr>
        <p:spPr>
          <a:xfrm>
            <a:off x="6253352" y="438150"/>
            <a:ext cx="2178939" cy="461665"/>
          </a:xfrm>
          <a:prstGeom prst="rect">
            <a:avLst/>
          </a:prstGeom>
          <a:solidFill>
            <a:schemeClr val="bg2">
              <a:lumMod val="5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2400" b="1" dirty="0" smtClean="0"/>
              <a:t>SPEED OF</a:t>
            </a:r>
            <a:endParaRPr lang="en-GB" sz="2400" b="1" dirty="0"/>
          </a:p>
        </p:txBody>
      </p:sp>
      <p:sp>
        <p:nvSpPr>
          <p:cNvPr id="8" name="TextBox 7"/>
          <p:cNvSpPr txBox="1"/>
          <p:nvPr/>
        </p:nvSpPr>
        <p:spPr>
          <a:xfrm>
            <a:off x="6248400" y="4171950"/>
            <a:ext cx="2178939" cy="461665"/>
          </a:xfrm>
          <a:prstGeom prst="rect">
            <a:avLst/>
          </a:prstGeom>
          <a:solidFill>
            <a:schemeClr val="bg2">
              <a:lumMod val="5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2400" b="1" dirty="0" smtClean="0"/>
              <a:t>TRANSITION</a:t>
            </a:r>
            <a:endParaRPr lang="en-GB" sz="2400" b="1" dirty="0"/>
          </a:p>
        </p:txBody>
      </p:sp>
    </p:spTree>
    <p:extLst>
      <p:ext uri="{BB962C8B-B14F-4D97-AF65-F5344CB8AC3E}">
        <p14:creationId xmlns:p14="http://schemas.microsoft.com/office/powerpoint/2010/main" val="272240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720720" y="1885950"/>
            <a:ext cx="7737480" cy="2667000"/>
          </a:xfrm>
        </p:spPr>
        <p:txBody>
          <a:bodyPr>
            <a:noAutofit/>
          </a:bodyPr>
          <a:lstStyle/>
          <a:p>
            <a:pPr>
              <a:buFont typeface="Arial" panose="020B0604020202020204" pitchFamily="34" charset="0"/>
              <a:buChar char="•"/>
            </a:pPr>
            <a:r>
              <a:rPr lang="en-GB" sz="2300" i="1" dirty="0" smtClean="0">
                <a:solidFill>
                  <a:schemeClr val="tx1"/>
                </a:solidFill>
                <a:cs typeface="Arial"/>
              </a:rPr>
              <a:t>Growth of population by a factor </a:t>
            </a:r>
            <a:r>
              <a:rPr lang="en-GB" sz="2300" i="1" dirty="0" smtClean="0">
                <a:solidFill>
                  <a:srgbClr val="FF0000"/>
                </a:solidFill>
                <a:cs typeface="Arial"/>
              </a:rPr>
              <a:t>3.7</a:t>
            </a:r>
          </a:p>
          <a:p>
            <a:pPr>
              <a:buFont typeface="Arial" panose="020B0604020202020204" pitchFamily="34" charset="0"/>
              <a:buChar char="•"/>
            </a:pPr>
            <a:r>
              <a:rPr lang="en-GB" sz="2300" i="1" dirty="0" smtClean="0">
                <a:solidFill>
                  <a:schemeClr val="tx1"/>
                </a:solidFill>
                <a:cs typeface="Arial"/>
              </a:rPr>
              <a:t>Annual extraction of construction materials grew by a factor of </a:t>
            </a:r>
            <a:r>
              <a:rPr lang="en-GB" sz="2300" i="1" dirty="0" smtClean="0">
                <a:solidFill>
                  <a:srgbClr val="FF0000"/>
                </a:solidFill>
                <a:cs typeface="Arial"/>
              </a:rPr>
              <a:t>34</a:t>
            </a:r>
            <a:r>
              <a:rPr lang="en-GB" sz="2300" i="1" dirty="0" smtClean="0">
                <a:solidFill>
                  <a:schemeClr val="tx1"/>
                </a:solidFill>
                <a:cs typeface="Arial"/>
              </a:rPr>
              <a:t>, ores and minerals by a factor of </a:t>
            </a:r>
            <a:r>
              <a:rPr lang="en-GB" sz="2300" i="1" dirty="0" smtClean="0">
                <a:solidFill>
                  <a:srgbClr val="FF0000"/>
                </a:solidFill>
                <a:cs typeface="Arial"/>
              </a:rPr>
              <a:t>27</a:t>
            </a:r>
            <a:r>
              <a:rPr lang="en-GB" sz="2300" i="1" dirty="0" smtClean="0">
                <a:solidFill>
                  <a:schemeClr val="tx1"/>
                </a:solidFill>
                <a:cs typeface="Arial"/>
              </a:rPr>
              <a:t>, fossil fuels by a factor of </a:t>
            </a:r>
            <a:r>
              <a:rPr lang="en-GB" sz="2300" i="1" dirty="0" smtClean="0">
                <a:solidFill>
                  <a:srgbClr val="FF0000"/>
                </a:solidFill>
                <a:cs typeface="Arial"/>
              </a:rPr>
              <a:t>12</a:t>
            </a:r>
            <a:r>
              <a:rPr lang="en-GB" sz="2300" i="1" dirty="0" smtClean="0">
                <a:solidFill>
                  <a:schemeClr val="tx1"/>
                </a:solidFill>
                <a:cs typeface="Arial"/>
              </a:rPr>
              <a:t>, biomass by a factor of </a:t>
            </a:r>
            <a:r>
              <a:rPr lang="en-GB" sz="2300" i="1" dirty="0" smtClean="0">
                <a:solidFill>
                  <a:srgbClr val="FF0000"/>
                </a:solidFill>
                <a:cs typeface="Arial"/>
              </a:rPr>
              <a:t>3.6</a:t>
            </a:r>
          </a:p>
          <a:p>
            <a:pPr>
              <a:buFont typeface="Arial" panose="020B0604020202020204" pitchFamily="34" charset="0"/>
              <a:buChar char="•"/>
            </a:pPr>
            <a:r>
              <a:rPr lang="en-GB" sz="2300" i="1" dirty="0" smtClean="0">
                <a:solidFill>
                  <a:schemeClr val="tx1"/>
                </a:solidFill>
                <a:cs typeface="Arial"/>
              </a:rPr>
              <a:t>Total material extraction grew by a factor of </a:t>
            </a:r>
            <a:r>
              <a:rPr lang="en-GB" sz="2300" i="1" dirty="0" smtClean="0">
                <a:solidFill>
                  <a:srgbClr val="FF0000"/>
                </a:solidFill>
                <a:cs typeface="Arial"/>
              </a:rPr>
              <a:t>8</a:t>
            </a:r>
          </a:p>
          <a:p>
            <a:pPr>
              <a:buFont typeface="Arial" panose="020B0604020202020204" pitchFamily="34" charset="0"/>
              <a:buChar char="•"/>
            </a:pPr>
            <a:r>
              <a:rPr lang="en-GB" sz="2300" i="1" dirty="0" smtClean="0">
                <a:solidFill>
                  <a:schemeClr val="tx1"/>
                </a:solidFill>
                <a:cs typeface="Arial"/>
              </a:rPr>
              <a:t>GHG emissions grew by a factor of </a:t>
            </a:r>
            <a:r>
              <a:rPr lang="en-GB" sz="2300" i="1" dirty="0" smtClean="0">
                <a:solidFill>
                  <a:srgbClr val="FF0000"/>
                </a:solidFill>
                <a:cs typeface="Arial"/>
              </a:rPr>
              <a:t>13</a:t>
            </a:r>
          </a:p>
        </p:txBody>
      </p:sp>
      <p:sp>
        <p:nvSpPr>
          <p:cNvPr id="3" name="TextBox 2"/>
          <p:cNvSpPr txBox="1"/>
          <p:nvPr/>
        </p:nvSpPr>
        <p:spPr>
          <a:xfrm>
            <a:off x="762000" y="209550"/>
            <a:ext cx="5867400" cy="1138773"/>
          </a:xfrm>
          <a:prstGeom prst="rect">
            <a:avLst/>
          </a:prstGeom>
          <a:noFill/>
        </p:spPr>
        <p:txBody>
          <a:bodyPr wrap="square" rtlCol="0">
            <a:spAutoFit/>
          </a:bodyPr>
          <a:lstStyle/>
          <a:p>
            <a:pPr algn="ctr"/>
            <a:r>
              <a:rPr lang="en-GB" sz="4000" i="1" dirty="0" smtClean="0">
                <a:cs typeface="Arial"/>
              </a:rPr>
              <a:t>20</a:t>
            </a:r>
            <a:r>
              <a:rPr lang="en-GB" sz="4000" i="1" baseline="30000" dirty="0" smtClean="0">
                <a:cs typeface="Arial"/>
              </a:rPr>
              <a:t>th</a:t>
            </a:r>
            <a:r>
              <a:rPr lang="en-GB" sz="4000" i="1" dirty="0" smtClean="0">
                <a:cs typeface="Arial"/>
              </a:rPr>
              <a:t> CENTURY</a:t>
            </a:r>
          </a:p>
          <a:p>
            <a:pPr algn="ctr"/>
            <a:r>
              <a:rPr lang="en-GB" sz="2800" i="1" dirty="0" smtClean="0">
                <a:cs typeface="Arial"/>
              </a:rPr>
              <a:t>THE GREAT ACCELERATION </a:t>
            </a:r>
            <a:endParaRPr lang="en-GB" sz="3200" i="1" dirty="0">
              <a:cs typeface="Arial"/>
            </a:endParaRPr>
          </a:p>
        </p:txBody>
      </p:sp>
      <p:pic>
        <p:nvPicPr>
          <p:cNvPr id="6" name="Picture 5" descr="57437183.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87758" y="0"/>
            <a:ext cx="1383111" cy="2085883"/>
          </a:xfrm>
          <a:prstGeom prst="rect">
            <a:avLst/>
          </a:prstGeom>
        </p:spPr>
      </p:pic>
      <p:pic>
        <p:nvPicPr>
          <p:cNvPr id="7" name="Picture 5" descr="unepbluetransp300"/>
          <p:cNvPicPr>
            <a:picLocks noChangeAspect="1" noChangeArrowheads="1"/>
          </p:cNvPicPr>
          <p:nvPr/>
        </p:nvPicPr>
        <p:blipFill>
          <a:blip r:embed="rId3" cstate="print"/>
          <a:srcRect/>
          <a:stretch>
            <a:fillRect/>
          </a:stretch>
        </p:blipFill>
        <p:spPr bwMode="auto">
          <a:xfrm>
            <a:off x="8194680" y="147186"/>
            <a:ext cx="796920" cy="824364"/>
          </a:xfrm>
          <a:prstGeom prst="rect">
            <a:avLst/>
          </a:prstGeom>
          <a:noFill/>
          <a:ln w="9525">
            <a:noFill/>
            <a:miter lim="800000"/>
            <a:headEnd/>
            <a:tailEnd/>
          </a:ln>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133350"/>
            <a:ext cx="1555991" cy="730511"/>
          </a:xfrm>
          <a:prstGeom prst="rect">
            <a:avLst/>
          </a:prstGeom>
        </p:spPr>
      </p:pic>
    </p:spTree>
    <p:extLst>
      <p:ext uri="{BB962C8B-B14F-4D97-AF65-F5344CB8AC3E}">
        <p14:creationId xmlns:p14="http://schemas.microsoft.com/office/powerpoint/2010/main" val="1850928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10591" y="2419350"/>
            <a:ext cx="8153400" cy="1905000"/>
          </a:xfrm>
        </p:spPr>
        <p:txBody>
          <a:bodyPr>
            <a:noAutofit/>
          </a:bodyPr>
          <a:lstStyle/>
          <a:p>
            <a:pPr marL="342900" indent="-342900">
              <a:spcAft>
                <a:spcPts val="600"/>
              </a:spcAft>
              <a:buFont typeface="Arial" panose="020B0604020202020204" pitchFamily="34" charset="0"/>
              <a:buChar char="•"/>
            </a:pPr>
            <a:r>
              <a:rPr lang="sl-SI" sz="2000" i="1" dirty="0" smtClean="0">
                <a:solidFill>
                  <a:srgbClr val="000000"/>
                </a:solidFill>
                <a:cs typeface="Arial"/>
              </a:rPr>
              <a:t>If prices do not reflect the true value and costs of resources, </a:t>
            </a:r>
          </a:p>
          <a:p>
            <a:pPr marL="342900" indent="-342900">
              <a:spcAft>
                <a:spcPts val="600"/>
              </a:spcAft>
              <a:buFont typeface="Arial" panose="020B0604020202020204" pitchFamily="34" charset="0"/>
              <a:buChar char="•"/>
            </a:pPr>
            <a:r>
              <a:rPr lang="sl-SI" sz="2000" i="1" dirty="0" smtClean="0">
                <a:solidFill>
                  <a:srgbClr val="000000"/>
                </a:solidFill>
                <a:cs typeface="Arial"/>
              </a:rPr>
              <a:t>If rewards to capital are disproportionate to other inputs </a:t>
            </a:r>
          </a:p>
          <a:p>
            <a:pPr marL="342900" indent="-342900">
              <a:spcAft>
                <a:spcPts val="600"/>
              </a:spcAft>
              <a:buFont typeface="Arial" panose="020B0604020202020204" pitchFamily="34" charset="0"/>
              <a:buChar char="•"/>
            </a:pPr>
            <a:r>
              <a:rPr lang="sl-SI" sz="2000" i="1" dirty="0" smtClean="0">
                <a:solidFill>
                  <a:srgbClr val="000000"/>
                </a:solidFill>
                <a:cs typeface="Arial"/>
              </a:rPr>
              <a:t>If managers on annual contracts are induced to make short term investment decisions overly influenced by bonuses based on short term share price, if ...</a:t>
            </a:r>
          </a:p>
        </p:txBody>
      </p:sp>
      <p:sp>
        <p:nvSpPr>
          <p:cNvPr id="3" name="Title 2"/>
          <p:cNvSpPr>
            <a:spLocks noGrp="1"/>
          </p:cNvSpPr>
          <p:nvPr>
            <p:ph type="ctrTitle"/>
          </p:nvPr>
        </p:nvSpPr>
        <p:spPr>
          <a:xfrm>
            <a:off x="609600" y="590550"/>
            <a:ext cx="7010400" cy="1524000"/>
          </a:xfrm>
        </p:spPr>
        <p:txBody>
          <a:bodyPr/>
          <a:lstStyle/>
          <a:p>
            <a:pPr marL="182880" indent="0">
              <a:buNone/>
            </a:pPr>
            <a:r>
              <a:rPr lang="sl-SI" sz="3600" b="0" i="1" smtClean="0">
                <a:solidFill>
                  <a:schemeClr val="tx1"/>
                </a:solidFill>
                <a:latin typeface="+mn-lt"/>
                <a:cs typeface="Arial"/>
              </a:rPr>
              <a:t>MARKETS</a:t>
            </a:r>
            <a:r>
              <a:rPr lang="sl-SI" sz="2800" b="0" i="1" smtClean="0">
                <a:solidFill>
                  <a:schemeClr val="tx1"/>
                </a:solidFill>
                <a:latin typeface="+mn-lt"/>
                <a:cs typeface="Arial"/>
              </a:rPr>
              <a:t> </a:t>
            </a:r>
            <a:r>
              <a:rPr lang="sl-SI" sz="2000" b="0" i="1" smtClean="0">
                <a:solidFill>
                  <a:schemeClr val="tx1"/>
                </a:solidFill>
                <a:latin typeface="+mn-lt"/>
                <a:cs typeface="Arial"/>
              </a:rPr>
              <a:t/>
            </a:r>
            <a:br>
              <a:rPr lang="sl-SI" sz="2000" b="0" i="1" smtClean="0">
                <a:solidFill>
                  <a:schemeClr val="tx1"/>
                </a:solidFill>
                <a:latin typeface="+mn-lt"/>
                <a:cs typeface="Arial"/>
              </a:rPr>
            </a:br>
            <a:r>
              <a:rPr lang="sl-SI" sz="2400" b="0" i="1" smtClean="0">
                <a:solidFill>
                  <a:schemeClr val="tx1"/>
                </a:solidFill>
                <a:latin typeface="+mn-lt"/>
                <a:cs typeface="Arial"/>
              </a:rPr>
              <a:t>CANNOT ENSURE EFFICIENCY IN THE ALLOCATION AND USE OF RESOURCES …</a:t>
            </a:r>
            <a:endParaRPr lang="en-GB" sz="2400" b="0" i="1" dirty="0">
              <a:solidFill>
                <a:schemeClr val="tx1"/>
              </a:solidFill>
              <a:latin typeface="+mn-lt"/>
              <a:cs typeface="Arial"/>
            </a:endParaRPr>
          </a:p>
        </p:txBody>
      </p:sp>
      <p:pic>
        <p:nvPicPr>
          <p:cNvPr id="5" name="Picture 4" descr="j031696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0400" y="96824"/>
            <a:ext cx="1447800" cy="1794793"/>
          </a:xfrm>
          <a:prstGeom prst="rect">
            <a:avLst/>
          </a:prstGeom>
        </p:spPr>
      </p:pic>
    </p:spTree>
    <p:extLst>
      <p:ext uri="{BB962C8B-B14F-4D97-AF65-F5344CB8AC3E}">
        <p14:creationId xmlns:p14="http://schemas.microsoft.com/office/powerpoint/2010/main" val="1400704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160205"/>
            <a:ext cx="7924800" cy="3046988"/>
          </a:xfrm>
          <a:prstGeom prst="rect">
            <a:avLst/>
          </a:prstGeom>
        </p:spPr>
        <p:txBody>
          <a:bodyPr wrap="square">
            <a:spAutoFit/>
          </a:bodyPr>
          <a:lstStyle/>
          <a:p>
            <a:pPr algn="ctr"/>
            <a:r>
              <a:rPr lang="en-US" sz="3200" b="1" i="1">
                <a:solidFill>
                  <a:srgbClr val="FF0000"/>
                </a:solidFill>
                <a:latin typeface="+mj-lt"/>
                <a:ea typeface="Calibri" charset="0"/>
                <a:cs typeface="Helvetica" charset="0"/>
              </a:rPr>
              <a:t>Better regulation </a:t>
            </a:r>
            <a:endParaRPr lang="en-US" sz="3200" b="1" i="1" smtClean="0">
              <a:solidFill>
                <a:srgbClr val="FF0000"/>
              </a:solidFill>
              <a:latin typeface="+mj-lt"/>
              <a:ea typeface="Calibri" charset="0"/>
              <a:cs typeface="Helvetica" charset="0"/>
            </a:endParaRPr>
          </a:p>
          <a:p>
            <a:pPr algn="ctr"/>
            <a:r>
              <a:rPr lang="en-US" sz="3200" i="1" smtClean="0">
                <a:latin typeface="+mj-lt"/>
                <a:ea typeface="Calibri" charset="0"/>
                <a:cs typeface="Helvetica" charset="0"/>
              </a:rPr>
              <a:t>is </a:t>
            </a:r>
            <a:r>
              <a:rPr lang="en-US" sz="3200" i="1">
                <a:latin typeface="+mj-lt"/>
                <a:ea typeface="Calibri" charset="0"/>
                <a:cs typeface="Helvetica" charset="0"/>
              </a:rPr>
              <a:t>not about less regulation, </a:t>
            </a:r>
            <a:r>
              <a:rPr lang="en-US" sz="3200" i="1" smtClean="0">
                <a:latin typeface="+mj-lt"/>
                <a:ea typeface="Calibri" charset="0"/>
                <a:cs typeface="Helvetica" charset="0"/>
              </a:rPr>
              <a:t>it is about  taking responsibility for public good and creating  the conditions </a:t>
            </a:r>
            <a:r>
              <a:rPr lang="en-US" sz="3200" i="1">
                <a:latin typeface="+mj-lt"/>
                <a:ea typeface="Calibri" charset="0"/>
                <a:cs typeface="Helvetica" charset="0"/>
              </a:rPr>
              <a:t>for confidence to invest in technologies for the markets of the future</a:t>
            </a:r>
            <a:r>
              <a:rPr lang="en-GB" sz="3200" i="1">
                <a:latin typeface="+mj-lt"/>
              </a:rPr>
              <a:t> </a:t>
            </a:r>
          </a:p>
        </p:txBody>
      </p:sp>
    </p:spTree>
    <p:extLst>
      <p:ext uri="{BB962C8B-B14F-4D97-AF65-F5344CB8AC3E}">
        <p14:creationId xmlns:p14="http://schemas.microsoft.com/office/powerpoint/2010/main" val="9282553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457200" y="1047750"/>
            <a:ext cx="8153400" cy="2971800"/>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lgn="ctr">
              <a:buNone/>
            </a:pPr>
            <a:r>
              <a:rPr lang="fr-BE" sz="7200" i="1" dirty="0" smtClean="0">
                <a:solidFill>
                  <a:srgbClr val="FF0000"/>
                </a:solidFill>
                <a:cs typeface="Arial"/>
              </a:rPr>
              <a:t>LEADERSHIP, GOVERNANCE  </a:t>
            </a:r>
            <a:endParaRPr lang="fr-BE" sz="4400" i="1" dirty="0" smtClean="0">
              <a:solidFill>
                <a:schemeClr val="tx1"/>
              </a:solidFill>
              <a:cs typeface="Arial"/>
            </a:endParaRPr>
          </a:p>
          <a:p>
            <a:pPr marL="0" indent="0" algn="ctr">
              <a:buNone/>
            </a:pPr>
            <a:r>
              <a:rPr lang="fr-BE" sz="3600" i="1" dirty="0" smtClean="0">
                <a:solidFill>
                  <a:schemeClr val="tx1"/>
                </a:solidFill>
                <a:cs typeface="Arial"/>
              </a:rPr>
              <a:t>AND THE ROLE OF EUROPEAN UNION</a:t>
            </a:r>
          </a:p>
        </p:txBody>
      </p:sp>
    </p:spTree>
    <p:extLst>
      <p:ext uri="{BB962C8B-B14F-4D97-AF65-F5344CB8AC3E}">
        <p14:creationId xmlns:p14="http://schemas.microsoft.com/office/powerpoint/2010/main" val="976973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80">
                                          <p:stCondLst>
                                            <p:cond delay="0"/>
                                          </p:stCondLst>
                                        </p:cTn>
                                        <p:tgtEl>
                                          <p:spTgt spid="6">
                                            <p:txEl>
                                              <p:pRg st="0" end="0"/>
                                            </p:txEl>
                                          </p:spTgt>
                                        </p:tgtEl>
                                      </p:cBhvr>
                                    </p:animEffect>
                                    <p:anim calcmode="lin" valueType="num">
                                      <p:cBhvr>
                                        <p:cTn id="8"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xEl>
                                              <p:pRg st="0" end="0"/>
                                            </p:txEl>
                                          </p:spTgt>
                                        </p:tgtEl>
                                      </p:cBhvr>
                                      <p:to x="100000" y="60000"/>
                                    </p:animScale>
                                    <p:animScale>
                                      <p:cBhvr>
                                        <p:cTn id="14" dur="166" decel="50000">
                                          <p:stCondLst>
                                            <p:cond delay="676"/>
                                          </p:stCondLst>
                                        </p:cTn>
                                        <p:tgtEl>
                                          <p:spTgt spid="6">
                                            <p:txEl>
                                              <p:pRg st="0" end="0"/>
                                            </p:txEl>
                                          </p:spTgt>
                                        </p:tgtEl>
                                      </p:cBhvr>
                                      <p:to x="100000" y="100000"/>
                                    </p:animScale>
                                    <p:animScale>
                                      <p:cBhvr>
                                        <p:cTn id="15" dur="26">
                                          <p:stCondLst>
                                            <p:cond delay="1312"/>
                                          </p:stCondLst>
                                        </p:cTn>
                                        <p:tgtEl>
                                          <p:spTgt spid="6">
                                            <p:txEl>
                                              <p:pRg st="0" end="0"/>
                                            </p:txEl>
                                          </p:spTgt>
                                        </p:tgtEl>
                                      </p:cBhvr>
                                      <p:to x="100000" y="80000"/>
                                    </p:animScale>
                                    <p:animScale>
                                      <p:cBhvr>
                                        <p:cTn id="16" dur="166" decel="50000">
                                          <p:stCondLst>
                                            <p:cond delay="1338"/>
                                          </p:stCondLst>
                                        </p:cTn>
                                        <p:tgtEl>
                                          <p:spTgt spid="6">
                                            <p:txEl>
                                              <p:pRg st="0" end="0"/>
                                            </p:txEl>
                                          </p:spTgt>
                                        </p:tgtEl>
                                      </p:cBhvr>
                                      <p:to x="100000" y="100000"/>
                                    </p:animScale>
                                    <p:animScale>
                                      <p:cBhvr>
                                        <p:cTn id="17" dur="26">
                                          <p:stCondLst>
                                            <p:cond delay="1642"/>
                                          </p:stCondLst>
                                        </p:cTn>
                                        <p:tgtEl>
                                          <p:spTgt spid="6">
                                            <p:txEl>
                                              <p:pRg st="0" end="0"/>
                                            </p:txEl>
                                          </p:spTgt>
                                        </p:tgtEl>
                                      </p:cBhvr>
                                      <p:to x="100000" y="90000"/>
                                    </p:animScale>
                                    <p:animScale>
                                      <p:cBhvr>
                                        <p:cTn id="18" dur="166" decel="50000">
                                          <p:stCondLst>
                                            <p:cond delay="1668"/>
                                          </p:stCondLst>
                                        </p:cTn>
                                        <p:tgtEl>
                                          <p:spTgt spid="6">
                                            <p:txEl>
                                              <p:pRg st="0" end="0"/>
                                            </p:txEl>
                                          </p:spTgt>
                                        </p:tgtEl>
                                      </p:cBhvr>
                                      <p:to x="100000" y="100000"/>
                                    </p:animScale>
                                    <p:animScale>
                                      <p:cBhvr>
                                        <p:cTn id="19" dur="26">
                                          <p:stCondLst>
                                            <p:cond delay="1808"/>
                                          </p:stCondLst>
                                        </p:cTn>
                                        <p:tgtEl>
                                          <p:spTgt spid="6">
                                            <p:txEl>
                                              <p:pRg st="0" end="0"/>
                                            </p:txEl>
                                          </p:spTgt>
                                        </p:tgtEl>
                                      </p:cBhvr>
                                      <p:to x="100000" y="95000"/>
                                    </p:animScale>
                                    <p:animScale>
                                      <p:cBhvr>
                                        <p:cTn id="20" dur="166" decel="50000">
                                          <p:stCondLst>
                                            <p:cond delay="1834"/>
                                          </p:stCondLst>
                                        </p:cTn>
                                        <p:tgtEl>
                                          <p:spTgt spid="6">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152400" y="1428750"/>
            <a:ext cx="8763000" cy="3429000"/>
          </a:xfrm>
        </p:spPr>
        <p:txBody>
          <a:bodyPr>
            <a:noAutofit/>
          </a:bodyPr>
          <a:lstStyle/>
          <a:p>
            <a:pPr>
              <a:buFont typeface="Arial" panose="020B0604020202020204" pitchFamily="34" charset="0"/>
              <a:buChar char="•"/>
            </a:pPr>
            <a:r>
              <a:rPr lang="en-GB" i="1" smtClean="0">
                <a:solidFill>
                  <a:schemeClr val="tx1"/>
                </a:solidFill>
                <a:cs typeface="Arial"/>
              </a:rPr>
              <a:t>We face a host of </a:t>
            </a:r>
            <a:r>
              <a:rPr lang="en-GB" i="1" smtClean="0">
                <a:solidFill>
                  <a:srgbClr val="FF0000"/>
                </a:solidFill>
                <a:cs typeface="Arial"/>
              </a:rPr>
              <a:t>systemic challenges beyond the reach of existing institutions and their hierarchical authority structures</a:t>
            </a:r>
            <a:r>
              <a:rPr lang="en-GB" i="1" smtClean="0">
                <a:solidFill>
                  <a:schemeClr val="tx1"/>
                </a:solidFill>
                <a:cs typeface="Arial"/>
              </a:rPr>
              <a:t>. Problems like climate change, destruction of ecosystems, growing scarcity of water, youth unemployment, embedded poverty and inequity require unprecedented collaboration among different organisations, sectors and even countries. </a:t>
            </a:r>
          </a:p>
          <a:p>
            <a:pPr>
              <a:buFont typeface="Arial" panose="020B0604020202020204" pitchFamily="34" charset="0"/>
              <a:buChar char="•"/>
            </a:pPr>
            <a:r>
              <a:rPr lang="en-GB" i="1" smtClean="0">
                <a:solidFill>
                  <a:schemeClr val="tx1"/>
                </a:solidFill>
                <a:cs typeface="Arial"/>
              </a:rPr>
              <a:t>We are at the </a:t>
            </a:r>
            <a:r>
              <a:rPr lang="en-GB" i="1" smtClean="0">
                <a:solidFill>
                  <a:srgbClr val="FF0000"/>
                </a:solidFill>
                <a:cs typeface="Arial"/>
              </a:rPr>
              <a:t>beginning of the beginning </a:t>
            </a:r>
            <a:r>
              <a:rPr lang="en-GB" i="1" smtClean="0">
                <a:solidFill>
                  <a:schemeClr val="tx1"/>
                </a:solidFill>
                <a:cs typeface="Arial"/>
              </a:rPr>
              <a:t>how to catalyse and guide systemic change at a scale commensurate with the scale of problems we face, and all of us see but dimly. </a:t>
            </a:r>
          </a:p>
        </p:txBody>
      </p:sp>
      <p:sp>
        <p:nvSpPr>
          <p:cNvPr id="3" name="TextBox 2"/>
          <p:cNvSpPr txBox="1"/>
          <p:nvPr/>
        </p:nvSpPr>
        <p:spPr>
          <a:xfrm>
            <a:off x="762000" y="209550"/>
            <a:ext cx="7432680" cy="1015663"/>
          </a:xfrm>
          <a:prstGeom prst="rect">
            <a:avLst/>
          </a:prstGeom>
          <a:noFill/>
        </p:spPr>
        <p:txBody>
          <a:bodyPr wrap="square" rtlCol="0">
            <a:spAutoFit/>
          </a:bodyPr>
          <a:lstStyle/>
          <a:p>
            <a:pPr algn="ctr"/>
            <a:r>
              <a:rPr lang="en-GB" sz="2400" i="1" smtClean="0">
                <a:cs typeface="Arial"/>
              </a:rPr>
              <a:t>THE DAWN OF THE SYSTEM LEADERSHIP</a:t>
            </a:r>
          </a:p>
          <a:p>
            <a:pPr algn="ctr"/>
            <a:r>
              <a:rPr lang="en-GB" i="1" smtClean="0">
                <a:cs typeface="Arial"/>
              </a:rPr>
              <a:t>Peter </a:t>
            </a:r>
            <a:r>
              <a:rPr lang="en-GB" i="1" err="1" smtClean="0">
                <a:cs typeface="Arial"/>
              </a:rPr>
              <a:t>Senge</a:t>
            </a:r>
            <a:r>
              <a:rPr lang="en-GB" i="1" smtClean="0">
                <a:cs typeface="Arial"/>
              </a:rPr>
              <a:t>, Hal Hamilton, John </a:t>
            </a:r>
            <a:r>
              <a:rPr lang="en-GB" i="1" err="1" smtClean="0">
                <a:cs typeface="Arial"/>
              </a:rPr>
              <a:t>Kania</a:t>
            </a:r>
            <a:endParaRPr lang="en-GB" i="1" smtClean="0">
              <a:cs typeface="Arial"/>
            </a:endParaRPr>
          </a:p>
          <a:p>
            <a:pPr algn="ctr"/>
            <a:r>
              <a:rPr lang="en-GB" i="1" smtClean="0">
                <a:cs typeface="Arial"/>
              </a:rPr>
              <a:t>Stanford Social Innovation Review, Winter 2015</a:t>
            </a:r>
            <a:endParaRPr lang="en-GB" sz="2000" i="1">
              <a:cs typeface="Arial"/>
            </a:endParaRPr>
          </a:p>
        </p:txBody>
      </p:sp>
    </p:spTree>
    <p:extLst>
      <p:ext uri="{BB962C8B-B14F-4D97-AF65-F5344CB8AC3E}">
        <p14:creationId xmlns:p14="http://schemas.microsoft.com/office/powerpoint/2010/main" val="32855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04800" y="1428750"/>
            <a:ext cx="8305800" cy="3200400"/>
          </a:xfrm>
        </p:spPr>
        <p:txBody>
          <a:bodyPr>
            <a:noAutofit/>
          </a:bodyPr>
          <a:lstStyle/>
          <a:p>
            <a:pPr>
              <a:buFont typeface="Arial" panose="020B0604020202020204" pitchFamily="34" charset="0"/>
              <a:buChar char="•"/>
            </a:pPr>
            <a:r>
              <a:rPr lang="en-GB" sz="2400" i="1" dirty="0" smtClean="0">
                <a:solidFill>
                  <a:schemeClr val="tx1"/>
                </a:solidFill>
                <a:cs typeface="Arial"/>
              </a:rPr>
              <a:t>The fact that </a:t>
            </a:r>
            <a:r>
              <a:rPr lang="en-GB" sz="2400" i="1" dirty="0" smtClean="0">
                <a:solidFill>
                  <a:srgbClr val="FF0000"/>
                </a:solidFill>
                <a:cs typeface="Arial"/>
              </a:rPr>
              <a:t>western elites are waking from their dream of the end of the history </a:t>
            </a:r>
            <a:r>
              <a:rPr lang="en-GB" sz="2400" i="1" dirty="0" smtClean="0">
                <a:solidFill>
                  <a:schemeClr val="tx1"/>
                </a:solidFill>
                <a:cs typeface="Arial"/>
              </a:rPr>
              <a:t>may actually increase our chances of confronting global problems successfully. Part of that dream was the notion that these elites knew best what is good for the humanity. </a:t>
            </a:r>
          </a:p>
          <a:p>
            <a:pPr>
              <a:buFont typeface="Arial" panose="020B0604020202020204" pitchFamily="34" charset="0"/>
              <a:buChar char="•"/>
            </a:pPr>
            <a:r>
              <a:rPr lang="en-GB" sz="2400" i="1" dirty="0" smtClean="0">
                <a:solidFill>
                  <a:schemeClr val="tx1"/>
                </a:solidFill>
                <a:cs typeface="Arial"/>
              </a:rPr>
              <a:t>The coming years might well be characterised by </a:t>
            </a:r>
            <a:r>
              <a:rPr lang="en-GB" sz="2400" i="1" dirty="0" smtClean="0">
                <a:solidFill>
                  <a:srgbClr val="FF0000"/>
                </a:solidFill>
                <a:cs typeface="Arial"/>
              </a:rPr>
              <a:t>intense soul-searching</a:t>
            </a:r>
            <a:r>
              <a:rPr lang="en-GB" sz="2400" i="1" dirty="0" smtClean="0">
                <a:solidFill>
                  <a:schemeClr val="tx1"/>
                </a:solidFill>
                <a:cs typeface="Arial"/>
              </a:rPr>
              <a:t> and by attempts to formulate new social and political visions. </a:t>
            </a:r>
          </a:p>
        </p:txBody>
      </p:sp>
      <p:sp>
        <p:nvSpPr>
          <p:cNvPr id="3" name="TextBox 2"/>
          <p:cNvSpPr txBox="1"/>
          <p:nvPr/>
        </p:nvSpPr>
        <p:spPr>
          <a:xfrm>
            <a:off x="720720" y="354509"/>
            <a:ext cx="7737480" cy="769441"/>
          </a:xfrm>
          <a:prstGeom prst="rect">
            <a:avLst/>
          </a:prstGeom>
          <a:noFill/>
        </p:spPr>
        <p:txBody>
          <a:bodyPr wrap="square" rtlCol="0">
            <a:spAutoFit/>
          </a:bodyPr>
          <a:lstStyle/>
          <a:p>
            <a:pPr algn="ctr"/>
            <a:r>
              <a:rPr lang="en-GB" sz="2400" i="1" smtClean="0">
                <a:cs typeface="Arial"/>
              </a:rPr>
              <a:t>AT LAST, LIBERALS ARE WAKING FROM A LONG DREAM</a:t>
            </a:r>
            <a:endParaRPr lang="en-GB" sz="2000" i="1" smtClean="0">
              <a:cs typeface="Arial"/>
            </a:endParaRPr>
          </a:p>
          <a:p>
            <a:pPr algn="ctr"/>
            <a:r>
              <a:rPr lang="en-GB" sz="2000" i="1" smtClean="0">
                <a:cs typeface="Arial"/>
              </a:rPr>
              <a:t>Yuval Noah Harari: FT, 06/01/2017 </a:t>
            </a:r>
            <a:endParaRPr lang="en-GB" sz="2400" i="1">
              <a:cs typeface="Arial"/>
            </a:endParaRPr>
          </a:p>
        </p:txBody>
      </p:sp>
    </p:spTree>
    <p:extLst>
      <p:ext uri="{BB962C8B-B14F-4D97-AF65-F5344CB8AC3E}">
        <p14:creationId xmlns:p14="http://schemas.microsoft.com/office/powerpoint/2010/main" val="87732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1123950"/>
            <a:ext cx="8229600" cy="3886200"/>
          </a:xfrm>
        </p:spPr>
        <p:txBody>
          <a:bodyPr>
            <a:noAutofit/>
          </a:bodyPr>
          <a:lstStyle/>
          <a:p>
            <a:pPr>
              <a:buFont typeface="Arial" panose="020B0604020202020204" pitchFamily="34" charset="0"/>
              <a:buChar char="•"/>
            </a:pPr>
            <a:r>
              <a:rPr lang="en-GB" sz="1800" i="1" smtClean="0">
                <a:solidFill>
                  <a:schemeClr val="tx1"/>
                </a:solidFill>
                <a:cs typeface="Arial"/>
              </a:rPr>
              <a:t>This was a </a:t>
            </a:r>
            <a:r>
              <a:rPr lang="en-GB" sz="1800" i="1" smtClean="0">
                <a:solidFill>
                  <a:srgbClr val="FF0000"/>
                </a:solidFill>
                <a:cs typeface="Arial"/>
              </a:rPr>
              <a:t>cry of anger </a:t>
            </a:r>
            <a:r>
              <a:rPr lang="en-GB" sz="1800" i="1" smtClean="0">
                <a:solidFill>
                  <a:schemeClr val="tx1"/>
                </a:solidFill>
                <a:cs typeface="Arial"/>
              </a:rPr>
              <a:t>of people who felt they had been abandoned by their leaders. </a:t>
            </a:r>
          </a:p>
          <a:p>
            <a:pPr>
              <a:buFont typeface="Arial" panose="020B0604020202020204" pitchFamily="34" charset="0"/>
              <a:buChar char="•"/>
            </a:pPr>
            <a:r>
              <a:rPr lang="en-GB" sz="1800" i="1" smtClean="0">
                <a:solidFill>
                  <a:schemeClr val="tx1"/>
                </a:solidFill>
                <a:cs typeface="Arial"/>
              </a:rPr>
              <a:t>What matters now, far more than the choices made by these two electorates, is </a:t>
            </a:r>
            <a:r>
              <a:rPr lang="en-GB" sz="1800" i="1" smtClean="0">
                <a:solidFill>
                  <a:srgbClr val="FF0000"/>
                </a:solidFill>
                <a:cs typeface="Arial"/>
              </a:rPr>
              <a:t>how the elites react</a:t>
            </a:r>
            <a:r>
              <a:rPr lang="en-GB" sz="1800" i="1" smtClean="0">
                <a:solidFill>
                  <a:schemeClr val="tx1"/>
                </a:solidFill>
                <a:cs typeface="Arial"/>
              </a:rPr>
              <a:t>. Should we, in turn, reject these votes as outpourings of crude populism that fail to take account of the facts, and attempt to circumvent or circumscribe the choices that they represent? </a:t>
            </a:r>
            <a:r>
              <a:rPr lang="mr-IN" sz="1800" i="1" smtClean="0">
                <a:solidFill>
                  <a:schemeClr val="tx1"/>
                </a:solidFill>
                <a:cs typeface="Arial"/>
              </a:rPr>
              <a:t>…</a:t>
            </a:r>
            <a:r>
              <a:rPr lang="sl-SI" sz="1800" i="1" smtClean="0">
                <a:solidFill>
                  <a:schemeClr val="tx1"/>
                </a:solidFill>
                <a:cs typeface="Arial"/>
              </a:rPr>
              <a:t> This would be a terrible mistake. </a:t>
            </a:r>
          </a:p>
          <a:p>
            <a:pPr>
              <a:buFont typeface="Arial" panose="020B0604020202020204" pitchFamily="34" charset="0"/>
              <a:buChar char="•"/>
            </a:pPr>
            <a:r>
              <a:rPr lang="sl-SI" sz="1800" i="1" smtClean="0">
                <a:solidFill>
                  <a:schemeClr val="tx1"/>
                </a:solidFill>
                <a:cs typeface="Arial"/>
              </a:rPr>
              <a:t>The concerns underlying these votes about the economic consequences of globalisation and accelerating technological change are </a:t>
            </a:r>
            <a:r>
              <a:rPr lang="sl-SI" sz="1800" i="1" smtClean="0">
                <a:solidFill>
                  <a:srgbClr val="FF0000"/>
                </a:solidFill>
                <a:cs typeface="Arial"/>
              </a:rPr>
              <a:t>absolutely understandable</a:t>
            </a:r>
            <a:r>
              <a:rPr lang="sl-SI" sz="1800" i="1" smtClean="0">
                <a:solidFill>
                  <a:schemeClr val="tx1"/>
                </a:solidFill>
                <a:cs typeface="Arial"/>
              </a:rPr>
              <a:t>... We are living in a world of widening, not diminishing, finacial inequality, in which, many people can see not just their standard of living, but their ability to earn a living at all, dissaperaing. </a:t>
            </a:r>
            <a:endParaRPr lang="en-GB" sz="1800" i="1" smtClean="0">
              <a:solidFill>
                <a:schemeClr val="tx1"/>
              </a:solidFill>
              <a:cs typeface="Arial"/>
            </a:endParaRPr>
          </a:p>
        </p:txBody>
      </p:sp>
      <p:sp>
        <p:nvSpPr>
          <p:cNvPr id="3" name="TextBox 2"/>
          <p:cNvSpPr txBox="1"/>
          <p:nvPr/>
        </p:nvSpPr>
        <p:spPr>
          <a:xfrm>
            <a:off x="685800" y="209550"/>
            <a:ext cx="7661280" cy="830997"/>
          </a:xfrm>
          <a:prstGeom prst="rect">
            <a:avLst/>
          </a:prstGeom>
          <a:noFill/>
        </p:spPr>
        <p:txBody>
          <a:bodyPr wrap="square" rtlCol="0">
            <a:spAutoFit/>
          </a:bodyPr>
          <a:lstStyle/>
          <a:p>
            <a:pPr algn="ctr"/>
            <a:r>
              <a:rPr lang="en-GB" sz="2400" i="1" smtClean="0">
                <a:cs typeface="Arial"/>
              </a:rPr>
              <a:t>THIS IS THE MOST DANGEROUS TIME FOR OUR PLANET </a:t>
            </a:r>
          </a:p>
          <a:p>
            <a:pPr algn="ctr"/>
            <a:r>
              <a:rPr lang="en-GB" sz="2400" i="1" smtClean="0">
                <a:cs typeface="Arial"/>
              </a:rPr>
              <a:t>Stephan Hawking, The Guardian 21/12/2016</a:t>
            </a:r>
          </a:p>
        </p:txBody>
      </p:sp>
    </p:spTree>
    <p:extLst>
      <p:ext uri="{BB962C8B-B14F-4D97-AF65-F5344CB8AC3E}">
        <p14:creationId xmlns:p14="http://schemas.microsoft.com/office/powerpoint/2010/main" val="63371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1200150"/>
            <a:ext cx="8229600" cy="762000"/>
          </a:xfrm>
        </p:spPr>
        <p:txBody>
          <a:bodyPr>
            <a:noAutofit/>
          </a:bodyPr>
          <a:lstStyle/>
          <a:p>
            <a:pPr marL="45720" indent="0" algn="ctr">
              <a:buNone/>
            </a:pPr>
            <a:r>
              <a:rPr lang="en-GB" sz="2400" i="1" smtClean="0">
                <a:solidFill>
                  <a:srgbClr val="FF0000"/>
                </a:solidFill>
                <a:cs typeface="Arial"/>
              </a:rPr>
              <a:t>Three core capabilities that system leaders develop in order to foster collective leadership</a:t>
            </a:r>
          </a:p>
        </p:txBody>
      </p:sp>
      <p:sp>
        <p:nvSpPr>
          <p:cNvPr id="3" name="TextBox 2"/>
          <p:cNvSpPr txBox="1"/>
          <p:nvPr/>
        </p:nvSpPr>
        <p:spPr>
          <a:xfrm>
            <a:off x="762000" y="209550"/>
            <a:ext cx="7432680" cy="1015663"/>
          </a:xfrm>
          <a:prstGeom prst="rect">
            <a:avLst/>
          </a:prstGeom>
          <a:noFill/>
        </p:spPr>
        <p:txBody>
          <a:bodyPr wrap="square" rtlCol="0">
            <a:spAutoFit/>
          </a:bodyPr>
          <a:lstStyle/>
          <a:p>
            <a:pPr algn="ctr"/>
            <a:r>
              <a:rPr lang="en-GB" sz="2400" i="1" smtClean="0">
                <a:cs typeface="Arial"/>
              </a:rPr>
              <a:t>THE DAWN OF THE SYSTEM LEADERSHIP</a:t>
            </a:r>
          </a:p>
          <a:p>
            <a:pPr algn="ctr"/>
            <a:r>
              <a:rPr lang="en-GB" i="1" smtClean="0">
                <a:cs typeface="Arial"/>
              </a:rPr>
              <a:t>Peter </a:t>
            </a:r>
            <a:r>
              <a:rPr lang="en-GB" i="1" err="1" smtClean="0">
                <a:cs typeface="Arial"/>
              </a:rPr>
              <a:t>Senge</a:t>
            </a:r>
            <a:r>
              <a:rPr lang="en-GB" i="1" smtClean="0">
                <a:cs typeface="Arial"/>
              </a:rPr>
              <a:t>, Hal Hamilton, John </a:t>
            </a:r>
            <a:r>
              <a:rPr lang="en-GB" i="1" err="1" smtClean="0">
                <a:cs typeface="Arial"/>
              </a:rPr>
              <a:t>Kania</a:t>
            </a:r>
            <a:endParaRPr lang="en-GB" i="1" smtClean="0">
              <a:cs typeface="Arial"/>
            </a:endParaRPr>
          </a:p>
          <a:p>
            <a:pPr algn="ctr"/>
            <a:r>
              <a:rPr lang="en-GB" i="1" smtClean="0">
                <a:cs typeface="Arial"/>
              </a:rPr>
              <a:t>Stanford Social Innovation Review, Winter 2015</a:t>
            </a:r>
            <a:endParaRPr lang="en-GB" sz="2000" i="1">
              <a:cs typeface="Arial"/>
            </a:endParaRPr>
          </a:p>
        </p:txBody>
      </p:sp>
      <p:sp>
        <p:nvSpPr>
          <p:cNvPr id="4" name="Content Placeholder 1"/>
          <p:cNvSpPr txBox="1">
            <a:spLocks/>
          </p:cNvSpPr>
          <p:nvPr/>
        </p:nvSpPr>
        <p:spPr>
          <a:xfrm>
            <a:off x="457200" y="2343150"/>
            <a:ext cx="8229600" cy="2209800"/>
          </a:xfrm>
          <a:prstGeom prst="rect">
            <a:avLst/>
          </a:prstGeom>
        </p:spPr>
        <p:txBody>
          <a:bodyPr vert="horz" lIns="91440" tIns="45720" rIns="91440" bIns="45720" rtlCol="0">
            <a:noAutofit/>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a:buFont typeface="Arial" panose="020B0604020202020204" pitchFamily="34" charset="0"/>
              <a:buChar char="•"/>
            </a:pPr>
            <a:r>
              <a:rPr lang="en-GB" sz="2400" i="1" smtClean="0">
                <a:solidFill>
                  <a:schemeClr val="tx1"/>
                </a:solidFill>
                <a:cs typeface="Arial"/>
              </a:rPr>
              <a:t>Helping people see the larger system and build a shared understanding of complex problems.</a:t>
            </a:r>
          </a:p>
          <a:p>
            <a:pPr>
              <a:buFont typeface="Arial" panose="020B0604020202020204" pitchFamily="34" charset="0"/>
              <a:buChar char="•"/>
            </a:pPr>
            <a:r>
              <a:rPr lang="en-GB" sz="2400" i="1" smtClean="0">
                <a:solidFill>
                  <a:schemeClr val="tx1"/>
                </a:solidFill>
                <a:cs typeface="Arial"/>
              </a:rPr>
              <a:t>Fostering reflection and more generative conversations</a:t>
            </a:r>
          </a:p>
          <a:p>
            <a:pPr>
              <a:buFont typeface="Arial" panose="020B0604020202020204" pitchFamily="34" charset="0"/>
              <a:buChar char="•"/>
            </a:pPr>
            <a:r>
              <a:rPr lang="en-GB" sz="2400" i="1" smtClean="0">
                <a:solidFill>
                  <a:schemeClr val="tx1"/>
                </a:solidFill>
                <a:cs typeface="Arial"/>
              </a:rPr>
              <a:t>Shifting the collective focus from reactive problem solving to co-creating the future</a:t>
            </a:r>
          </a:p>
        </p:txBody>
      </p:sp>
    </p:spTree>
    <p:extLst>
      <p:ext uri="{BB962C8B-B14F-4D97-AF65-F5344CB8AC3E}">
        <p14:creationId xmlns:p14="http://schemas.microsoft.com/office/powerpoint/2010/main" val="1481171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04800" y="971550"/>
            <a:ext cx="8458200" cy="4114800"/>
          </a:xfrm>
        </p:spPr>
        <p:txBody>
          <a:bodyPr>
            <a:noAutofit/>
          </a:bodyPr>
          <a:lstStyle/>
          <a:p>
            <a:pPr marL="285750" indent="-285750" eaLnBrk="0" fontAlgn="base" hangingPunct="0">
              <a:spcAft>
                <a:spcPts val="1000"/>
              </a:spcAft>
              <a:buClr>
                <a:srgbClr val="FF0000"/>
              </a:buClr>
              <a:buFont typeface="Arial" charset="0"/>
              <a:buChar char="•"/>
              <a:defRPr/>
            </a:pPr>
            <a:r>
              <a:rPr lang="en-GB" sz="1800" i="1" smtClean="0">
                <a:solidFill>
                  <a:srgbClr val="FF0000"/>
                </a:solidFill>
                <a:latin typeface="+mj-lt"/>
                <a:cs typeface="Arial"/>
              </a:rPr>
              <a:t>Governments</a:t>
            </a:r>
            <a:r>
              <a:rPr lang="en-GB" sz="1800" i="1" smtClean="0">
                <a:solidFill>
                  <a:schemeClr val="tx1"/>
                </a:solidFill>
                <a:latin typeface="+mj-lt"/>
                <a:cs typeface="Arial"/>
              </a:rPr>
              <a:t> </a:t>
            </a:r>
            <a:r>
              <a:rPr lang="en-GB" sz="1800" i="1" smtClean="0">
                <a:solidFill>
                  <a:srgbClr val="FF0000"/>
                </a:solidFill>
                <a:latin typeface="+mj-lt"/>
                <a:cs typeface="Arial"/>
              </a:rPr>
              <a:t>should be structured</a:t>
            </a:r>
            <a:r>
              <a:rPr lang="en-GB" sz="1800" i="1" smtClean="0">
                <a:solidFill>
                  <a:schemeClr val="tx1"/>
                </a:solidFill>
                <a:latin typeface="+mj-lt"/>
                <a:cs typeface="Arial"/>
              </a:rPr>
              <a:t> </a:t>
            </a:r>
            <a:r>
              <a:rPr lang="en-GB" sz="1800" i="1" smtClean="0">
                <a:solidFill>
                  <a:srgbClr val="FF0000"/>
                </a:solidFill>
                <a:latin typeface="+mj-lt"/>
                <a:cs typeface="Arial"/>
              </a:rPr>
              <a:t>around the problems </a:t>
            </a:r>
            <a:r>
              <a:rPr lang="en-GB" sz="1800" i="1" smtClean="0">
                <a:solidFill>
                  <a:schemeClr val="tx1"/>
                </a:solidFill>
                <a:latin typeface="+mj-lt"/>
                <a:cs typeface="Arial"/>
              </a:rPr>
              <a:t>(</a:t>
            </a:r>
            <a:r>
              <a:rPr lang="en-GB" sz="1800" i="1">
                <a:solidFill>
                  <a:schemeClr val="tx1"/>
                </a:solidFill>
                <a:latin typeface="+mj-lt"/>
                <a:cs typeface="Arial"/>
              </a:rPr>
              <a:t>I</a:t>
            </a:r>
            <a:r>
              <a:rPr lang="en-GB" sz="1800" i="1" smtClean="0">
                <a:solidFill>
                  <a:schemeClr val="tx1"/>
                </a:solidFill>
                <a:latin typeface="+mj-lt"/>
                <a:cs typeface="Arial"/>
              </a:rPr>
              <a:t>ntegration of policies, for example sustainable food chain)</a:t>
            </a:r>
          </a:p>
          <a:p>
            <a:pPr marL="285750" indent="-285750" eaLnBrk="0" fontAlgn="base" hangingPunct="0">
              <a:spcAft>
                <a:spcPts val="1000"/>
              </a:spcAft>
              <a:buClr>
                <a:srgbClr val="FF0000"/>
              </a:buClr>
              <a:buFont typeface="Arial" charset="0"/>
              <a:buChar char="•"/>
              <a:defRPr/>
            </a:pPr>
            <a:r>
              <a:rPr lang="en-GB" sz="1800" i="1" smtClean="0">
                <a:solidFill>
                  <a:srgbClr val="FF0000"/>
                </a:solidFill>
                <a:latin typeface="+mj-lt"/>
                <a:cs typeface="Arial"/>
              </a:rPr>
              <a:t>We need to move policy from innovative parts to innovative wholes </a:t>
            </a:r>
            <a:r>
              <a:rPr lang="en-GB" sz="1800" i="1" smtClean="0">
                <a:solidFill>
                  <a:schemeClr val="tx1"/>
                </a:solidFill>
                <a:latin typeface="+mj-lt"/>
                <a:cs typeface="Arial"/>
              </a:rPr>
              <a:t>(Many innovative parts do not create innovative wholes and no one in the government is looking at the big picture)</a:t>
            </a:r>
          </a:p>
          <a:p>
            <a:pPr marL="285750" indent="-285750" eaLnBrk="0" fontAlgn="base" hangingPunct="0">
              <a:spcAft>
                <a:spcPts val="1000"/>
              </a:spcAft>
              <a:buClr>
                <a:srgbClr val="FF0000"/>
              </a:buClr>
              <a:buFont typeface="Arial" charset="0"/>
              <a:buChar char="•"/>
              <a:defRPr/>
            </a:pPr>
            <a:r>
              <a:rPr lang="en-GB" sz="1800" i="1" smtClean="0">
                <a:solidFill>
                  <a:srgbClr val="FF0000"/>
                </a:solidFill>
                <a:latin typeface="+mj-lt"/>
                <a:cs typeface="Arial"/>
              </a:rPr>
              <a:t>Administrative endeavour should be changed to a creative endeavour</a:t>
            </a:r>
            <a:r>
              <a:rPr lang="en-GB" sz="1800" i="1" smtClean="0">
                <a:solidFill>
                  <a:schemeClr val="tx1"/>
                </a:solidFill>
                <a:latin typeface="+mj-lt"/>
                <a:cs typeface="Arial"/>
              </a:rPr>
              <a:t> (Danger of administrative approach - one might improve the wrong things) </a:t>
            </a:r>
          </a:p>
          <a:p>
            <a:pPr marL="285750" indent="-285750" eaLnBrk="0" fontAlgn="base" hangingPunct="0">
              <a:spcAft>
                <a:spcPts val="1000"/>
              </a:spcAft>
              <a:buClr>
                <a:srgbClr val="FF0000"/>
              </a:buClr>
              <a:buFont typeface="Arial" charset="0"/>
              <a:buChar char="•"/>
              <a:defRPr/>
            </a:pPr>
            <a:r>
              <a:rPr lang="en-GB" sz="1800" i="1" smtClean="0">
                <a:solidFill>
                  <a:srgbClr val="FF0000"/>
                </a:solidFill>
                <a:latin typeface="+mj-lt"/>
                <a:cs typeface="Arial"/>
              </a:rPr>
              <a:t>Embedding a new capability, engaging everybody and the ownership  </a:t>
            </a:r>
            <a:r>
              <a:rPr lang="en-GB" sz="1800" i="1" smtClean="0">
                <a:solidFill>
                  <a:schemeClr val="tx1"/>
                </a:solidFill>
                <a:latin typeface="+mj-lt"/>
                <a:cs typeface="Arial"/>
              </a:rPr>
              <a:t>(We should replace the complaints box with ideas box, we should aim at ”impossible” projects and force ourselves to rethink the principles)</a:t>
            </a:r>
          </a:p>
          <a:p>
            <a:pPr marL="285750" indent="-285750" eaLnBrk="0" fontAlgn="base" hangingPunct="0">
              <a:spcAft>
                <a:spcPts val="1000"/>
              </a:spcAft>
              <a:buClr>
                <a:srgbClr val="FF0000"/>
              </a:buClr>
              <a:buFont typeface="Arial" charset="0"/>
              <a:buChar char="•"/>
              <a:defRPr/>
            </a:pPr>
            <a:r>
              <a:rPr lang="en-GB" sz="1800" i="1" smtClean="0">
                <a:solidFill>
                  <a:schemeClr val="tx1"/>
                </a:solidFill>
                <a:latin typeface="+mj-lt"/>
                <a:cs typeface="Arial"/>
              </a:rPr>
              <a:t>We need </a:t>
            </a:r>
            <a:r>
              <a:rPr lang="en-GB" sz="1800" i="1" smtClean="0">
                <a:solidFill>
                  <a:srgbClr val="FF0000"/>
                </a:solidFill>
                <a:latin typeface="+mj-lt"/>
                <a:cs typeface="Arial"/>
              </a:rPr>
              <a:t>a new structure, a new logic, a new culture, a new social contract</a:t>
            </a:r>
          </a:p>
          <a:p>
            <a:pPr algn="ctr" eaLnBrk="0" fontAlgn="base" hangingPunct="0">
              <a:spcAft>
                <a:spcPts val="1000"/>
              </a:spcAft>
              <a:buClr>
                <a:srgbClr val="3E6FD2"/>
              </a:buClr>
              <a:defRPr/>
            </a:pPr>
            <a:endParaRPr lang="en-GB" sz="1600" i="1" smtClean="0">
              <a:solidFill>
                <a:schemeClr val="tx1"/>
              </a:solidFill>
              <a:latin typeface="+mj-lt"/>
              <a:cs typeface="Arial"/>
            </a:endParaRPr>
          </a:p>
          <a:p>
            <a:pPr eaLnBrk="0" fontAlgn="base" hangingPunct="0">
              <a:spcAft>
                <a:spcPts val="1000"/>
              </a:spcAft>
              <a:buClr>
                <a:srgbClr val="3E6FD2"/>
              </a:buClr>
              <a:defRPr/>
            </a:pPr>
            <a:endParaRPr lang="en-GB" sz="1600" i="1" smtClean="0">
              <a:solidFill>
                <a:schemeClr val="tx1"/>
              </a:solidFill>
              <a:latin typeface="+mj-lt"/>
              <a:cs typeface="Arial"/>
            </a:endParaRPr>
          </a:p>
          <a:p>
            <a:pPr eaLnBrk="0" fontAlgn="base" hangingPunct="0">
              <a:spcAft>
                <a:spcPts val="1000"/>
              </a:spcAft>
              <a:buClr>
                <a:srgbClr val="3E6FD2"/>
              </a:buClr>
              <a:defRPr/>
            </a:pPr>
            <a:endParaRPr lang="en-GB" sz="1600" i="1" smtClean="0">
              <a:solidFill>
                <a:schemeClr val="tx1"/>
              </a:solidFill>
              <a:latin typeface="+mj-lt"/>
              <a:cs typeface="Arial"/>
            </a:endParaRPr>
          </a:p>
        </p:txBody>
      </p:sp>
      <p:sp>
        <p:nvSpPr>
          <p:cNvPr id="7" name="TextBox 6"/>
          <p:cNvSpPr txBox="1"/>
          <p:nvPr/>
        </p:nvSpPr>
        <p:spPr>
          <a:xfrm>
            <a:off x="817560" y="109776"/>
            <a:ext cx="7432680" cy="861774"/>
          </a:xfrm>
          <a:prstGeom prst="rect">
            <a:avLst/>
          </a:prstGeom>
          <a:noFill/>
        </p:spPr>
        <p:txBody>
          <a:bodyPr wrap="square" rtlCol="0">
            <a:spAutoFit/>
          </a:bodyPr>
          <a:lstStyle/>
          <a:p>
            <a:pPr algn="ctr"/>
            <a:r>
              <a:rPr lang="en-GB" sz="3200" i="1" smtClean="0">
                <a:cs typeface="Arial"/>
              </a:rPr>
              <a:t>GOVERNANCE</a:t>
            </a:r>
          </a:p>
          <a:p>
            <a:pPr algn="ctr"/>
            <a:r>
              <a:rPr lang="en-GB" i="1" smtClean="0">
                <a:cs typeface="Arial"/>
              </a:rPr>
              <a:t>Marco Steinberg</a:t>
            </a:r>
            <a:endParaRPr lang="en-GB" sz="2000" i="1">
              <a:cs typeface="Arial"/>
            </a:endParaRPr>
          </a:p>
        </p:txBody>
      </p:sp>
    </p:spTree>
    <p:extLst>
      <p:ext uri="{BB962C8B-B14F-4D97-AF65-F5344CB8AC3E}">
        <p14:creationId xmlns:p14="http://schemas.microsoft.com/office/powerpoint/2010/main" val="411081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2"/>
          <p:cNvSpPr txBox="1">
            <a:spLocks noChangeArrowheads="1"/>
          </p:cNvSpPr>
          <p:nvPr/>
        </p:nvSpPr>
        <p:spPr bwMode="auto">
          <a:xfrm>
            <a:off x="990600" y="2830890"/>
            <a:ext cx="7467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1400">
                <a:solidFill>
                  <a:schemeClr val="tx1"/>
                </a:solidFill>
                <a:latin typeface="Times New Roman" charset="0"/>
                <a:ea typeface="ＭＳ Ｐゴシック" charset="0"/>
              </a:defRPr>
            </a:lvl9pPr>
          </a:lstStyle>
          <a:p>
            <a:pPr algn="ctr">
              <a:buClr>
                <a:schemeClr val="tx1"/>
              </a:buClr>
            </a:pPr>
            <a:r>
              <a:rPr lang="en-GB" sz="2400" i="1">
                <a:solidFill>
                  <a:srgbClr val="FF0000"/>
                </a:solidFill>
                <a:latin typeface="+mn-lt"/>
                <a:cs typeface="Trebuchet MS"/>
              </a:rPr>
              <a:t>Sustainable Consumption and Production </a:t>
            </a:r>
            <a:r>
              <a:rPr lang="en-GB" sz="2400" i="1">
                <a:latin typeface="+mn-lt"/>
                <a:cs typeface="Arial"/>
              </a:rPr>
              <a:t>is the most efficient strategy to avoid trade-offs and create synergies to resolve the development and environmental challenges articulated in the SDGs</a:t>
            </a:r>
            <a:r>
              <a:rPr lang="en-GB" sz="2400" i="1" smtClean="0">
                <a:latin typeface="+mn-lt"/>
                <a:cs typeface="Arial"/>
              </a:rPr>
              <a:t>.</a:t>
            </a:r>
            <a:endParaRPr lang="en-GB" sz="2400" i="1">
              <a:latin typeface="+mn-lt"/>
              <a:cs typeface="Trebuchet MS"/>
            </a:endParaRPr>
          </a:p>
        </p:txBody>
      </p:sp>
      <p:pic>
        <p:nvPicPr>
          <p:cNvPr id="2" name="Picture 1"/>
          <p:cNvPicPr>
            <a:picLocks noChangeAspect="1"/>
          </p:cNvPicPr>
          <p:nvPr/>
        </p:nvPicPr>
        <p:blipFill>
          <a:blip r:embed="rId2" cstate="print"/>
          <a:stretch>
            <a:fillRect/>
          </a:stretch>
        </p:blipFill>
        <p:spPr>
          <a:xfrm>
            <a:off x="3429000" y="707146"/>
            <a:ext cx="2438400" cy="1723873"/>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57150"/>
            <a:ext cx="1555991" cy="730511"/>
          </a:xfrm>
          <a:prstGeom prst="rect">
            <a:avLst/>
          </a:prstGeom>
        </p:spPr>
      </p:pic>
      <p:pic>
        <p:nvPicPr>
          <p:cNvPr id="6" name="Picture 5"/>
          <p:cNvPicPr>
            <a:picLocks noChangeAspect="1"/>
          </p:cNvPicPr>
          <p:nvPr/>
        </p:nvPicPr>
        <p:blipFill>
          <a:blip r:embed="rId4" cstate="print"/>
          <a:stretch>
            <a:fillRect/>
          </a:stretch>
        </p:blipFill>
        <p:spPr>
          <a:xfrm>
            <a:off x="7770869" y="57150"/>
            <a:ext cx="1289388" cy="767643"/>
          </a:xfrm>
          <a:prstGeom prst="rect">
            <a:avLst/>
          </a:prstGeom>
          <a:solidFill>
            <a:schemeClr val="bg2">
              <a:lumMod val="90000"/>
            </a:schemeClr>
          </a:solidFill>
        </p:spPr>
      </p:pic>
    </p:spTree>
    <p:extLst>
      <p:ext uri="{BB962C8B-B14F-4D97-AF65-F5344CB8AC3E}">
        <p14:creationId xmlns:p14="http://schemas.microsoft.com/office/powerpoint/2010/main" val="22485130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Users\bodouroc\Documents\UNEP-IRP\Reports\G7\Summary for Policy Makers (for G7)\final drafts\12 of 17 SDG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8422" y="1047750"/>
            <a:ext cx="7593578" cy="3762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
          <p:cNvSpPr txBox="1">
            <a:spLocks noChangeArrowheads="1"/>
          </p:cNvSpPr>
          <p:nvPr/>
        </p:nvSpPr>
        <p:spPr bwMode="auto">
          <a:xfrm>
            <a:off x="1447800" y="57150"/>
            <a:ext cx="6400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cs typeface="Arial" charset="0"/>
              </a:defRPr>
            </a:lvl1pPr>
            <a:lvl2pPr marL="742950" indent="-285750">
              <a:spcBef>
                <a:spcPct val="20000"/>
              </a:spcBef>
              <a:buChar char="–"/>
              <a:defRPr sz="2800">
                <a:solidFill>
                  <a:schemeClr val="tx1"/>
                </a:solidFill>
                <a:latin typeface="Arial" charset="0"/>
                <a:ea typeface="Arial" charset="0"/>
                <a:cs typeface="Arial" charset="0"/>
              </a:defRPr>
            </a:lvl2pPr>
            <a:lvl3pPr marL="1143000" indent="-228600">
              <a:spcBef>
                <a:spcPct val="20000"/>
              </a:spcBef>
              <a:buChar char="•"/>
              <a:defRPr sz="2400">
                <a:solidFill>
                  <a:schemeClr val="tx1"/>
                </a:solidFill>
                <a:latin typeface="Arial" charset="0"/>
                <a:ea typeface="Arial" charset="0"/>
                <a:cs typeface="Arial" charset="0"/>
              </a:defRPr>
            </a:lvl3pPr>
            <a:lvl4pPr marL="1600200" indent="-228600">
              <a:spcBef>
                <a:spcPct val="20000"/>
              </a:spcBef>
              <a:buChar char="–"/>
              <a:defRPr sz="2000">
                <a:solidFill>
                  <a:schemeClr val="tx1"/>
                </a:solidFill>
                <a:latin typeface="Arial" charset="0"/>
                <a:ea typeface="Arial" charset="0"/>
                <a:cs typeface="Arial" charset="0"/>
              </a:defRPr>
            </a:lvl4pPr>
            <a:lvl5pPr marL="2057400" indent="-228600">
              <a:spcBef>
                <a:spcPct val="20000"/>
              </a:spcBef>
              <a:buChar char="»"/>
              <a:defRPr sz="2000">
                <a:solidFill>
                  <a:schemeClr val="tx1"/>
                </a:solidFill>
                <a:latin typeface="Arial" charset="0"/>
                <a:ea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ea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ea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ea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ea typeface="Arial" charset="0"/>
                <a:cs typeface="Arial" charset="0"/>
              </a:defRPr>
            </a:lvl9pPr>
          </a:lstStyle>
          <a:p>
            <a:pPr algn="ctr">
              <a:spcBef>
                <a:spcPct val="0"/>
              </a:spcBef>
              <a:buFontTx/>
              <a:buNone/>
            </a:pPr>
            <a:r>
              <a:rPr lang="en-GB" altLang="en-US" sz="2800" i="1" smtClean="0">
                <a:latin typeface="+mn-lt"/>
              </a:rPr>
              <a:t>SDGs DIRECTLY DEPENDENT ON NATURAL RESOURCES</a:t>
            </a:r>
            <a:endParaRPr lang="en-GB" altLang="en-US" sz="2800" i="1">
              <a:latin typeface="+mn-lt"/>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57150"/>
            <a:ext cx="1555991" cy="730511"/>
          </a:xfrm>
          <a:prstGeom prst="rect">
            <a:avLst/>
          </a:prstGeom>
        </p:spPr>
      </p:pic>
      <p:sp>
        <p:nvSpPr>
          <p:cNvPr id="2" name="Right Arrow 1"/>
          <p:cNvSpPr/>
          <p:nvPr/>
        </p:nvSpPr>
        <p:spPr>
          <a:xfrm>
            <a:off x="5791200" y="2571750"/>
            <a:ext cx="1676400" cy="762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p:cNvPicPr>
            <a:picLocks noChangeAspect="1"/>
          </p:cNvPicPr>
          <p:nvPr/>
        </p:nvPicPr>
        <p:blipFill>
          <a:blip r:embed="rId4" cstate="print"/>
          <a:stretch>
            <a:fillRect/>
          </a:stretch>
        </p:blipFill>
        <p:spPr>
          <a:xfrm>
            <a:off x="7770869" y="57150"/>
            <a:ext cx="1289388" cy="767643"/>
          </a:xfrm>
          <a:prstGeom prst="rect">
            <a:avLst/>
          </a:prstGeom>
          <a:solidFill>
            <a:schemeClr val="bg2">
              <a:lumMod val="90000"/>
            </a:schemeClr>
          </a:solidFill>
        </p:spPr>
      </p:pic>
    </p:spTree>
    <p:extLst>
      <p:ext uri="{BB962C8B-B14F-4D97-AF65-F5344CB8AC3E}">
        <p14:creationId xmlns:p14="http://schemas.microsoft.com/office/powerpoint/2010/main" val="165214806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stretch>
            <a:fillRect/>
          </a:stretch>
        </p:blipFill>
        <p:spPr>
          <a:xfrm>
            <a:off x="1030287" y="50542"/>
            <a:ext cx="7202277" cy="5086608"/>
          </a:xfrm>
          <a:prstGeom prst="rect">
            <a:avLst/>
          </a:prstGeom>
        </p:spPr>
      </p:pic>
      <p:sp>
        <p:nvSpPr>
          <p:cNvPr id="18435" name="TextBox 3"/>
          <p:cNvSpPr txBox="1">
            <a:spLocks noChangeArrowheads="1"/>
          </p:cNvSpPr>
          <p:nvPr/>
        </p:nvSpPr>
        <p:spPr bwMode="auto">
          <a:xfrm>
            <a:off x="838200" y="-19050"/>
            <a:ext cx="75072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rebuchet MS" charset="0"/>
                <a:ea typeface="ＭＳ Ｐゴシック" charset="0"/>
                <a:cs typeface="MS PGothic" charset="0"/>
              </a:defRPr>
            </a:lvl1pPr>
            <a:lvl2pPr marL="742950" indent="-285750" eaLnBrk="0" hangingPunct="0">
              <a:defRPr sz="2400">
                <a:solidFill>
                  <a:schemeClr val="tx1"/>
                </a:solidFill>
                <a:latin typeface="Trebuchet MS" charset="0"/>
                <a:ea typeface="MS PGothic" charset="0"/>
                <a:cs typeface="MS PGothic" charset="0"/>
              </a:defRPr>
            </a:lvl2pPr>
            <a:lvl3pPr marL="1143000" indent="-228600" eaLnBrk="0" hangingPunct="0">
              <a:defRPr sz="2400">
                <a:solidFill>
                  <a:schemeClr val="tx1"/>
                </a:solidFill>
                <a:latin typeface="Trebuchet MS" charset="0"/>
                <a:ea typeface="MS PGothic" charset="0"/>
                <a:cs typeface="MS PGothic" charset="0"/>
              </a:defRPr>
            </a:lvl3pPr>
            <a:lvl4pPr marL="1600200" indent="-228600" eaLnBrk="0" hangingPunct="0">
              <a:defRPr sz="2400">
                <a:solidFill>
                  <a:schemeClr val="tx1"/>
                </a:solidFill>
                <a:latin typeface="Trebuchet MS" charset="0"/>
                <a:ea typeface="MS PGothic" charset="0"/>
                <a:cs typeface="MS PGothic" charset="0"/>
              </a:defRPr>
            </a:lvl4pPr>
            <a:lvl5pPr marL="2057400" indent="-228600" eaLnBrk="0" hangingPunct="0">
              <a:defRPr sz="2400">
                <a:solidFill>
                  <a:schemeClr val="tx1"/>
                </a:solidFill>
                <a:latin typeface="Trebuchet MS"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rebuchet MS"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rebuchet MS"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rebuchet MS"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rebuchet MS" charset="0"/>
                <a:ea typeface="MS PGothic" charset="0"/>
                <a:cs typeface="MS PGothic" charset="0"/>
              </a:defRPr>
            </a:lvl9pPr>
          </a:lstStyle>
          <a:p>
            <a:pPr algn="ctr" eaLnBrk="1" hangingPunct="1"/>
            <a:r>
              <a:rPr lang="ja-JP" altLang="en-US" sz="3200" i="1">
                <a:latin typeface="+mj-lt"/>
              </a:rPr>
              <a:t>“</a:t>
            </a:r>
            <a:r>
              <a:rPr lang="en-US" altLang="ja-JP" sz="3200" i="1" dirty="0">
                <a:latin typeface="+mj-lt"/>
              </a:rPr>
              <a:t>PLANETARY BOUNDARIES</a:t>
            </a:r>
            <a:r>
              <a:rPr lang="ja-JP" altLang="en-US" sz="3200" i="1">
                <a:latin typeface="+mj-lt"/>
              </a:rPr>
              <a:t>”</a:t>
            </a:r>
            <a:endParaRPr lang="en-US" sz="3200" i="1" dirty="0">
              <a:latin typeface="+mj-lt"/>
            </a:endParaRPr>
          </a:p>
        </p:txBody>
      </p:sp>
      <p:sp>
        <p:nvSpPr>
          <p:cNvPr id="18434" name="TextBox 2"/>
          <p:cNvSpPr txBox="1">
            <a:spLocks noChangeArrowheads="1"/>
          </p:cNvSpPr>
          <p:nvPr/>
        </p:nvSpPr>
        <p:spPr bwMode="auto">
          <a:xfrm>
            <a:off x="5602287" y="4767818"/>
            <a:ext cx="26895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rebuchet MS" charset="0"/>
                <a:ea typeface="ＭＳ Ｐゴシック" charset="0"/>
                <a:cs typeface="MS PGothic" charset="0"/>
              </a:defRPr>
            </a:lvl1pPr>
            <a:lvl2pPr marL="742950" indent="-285750" eaLnBrk="0" hangingPunct="0">
              <a:defRPr sz="2400">
                <a:solidFill>
                  <a:schemeClr val="tx1"/>
                </a:solidFill>
                <a:latin typeface="Trebuchet MS" charset="0"/>
                <a:ea typeface="MS PGothic" charset="0"/>
                <a:cs typeface="MS PGothic" charset="0"/>
              </a:defRPr>
            </a:lvl2pPr>
            <a:lvl3pPr marL="1143000" indent="-228600" eaLnBrk="0" hangingPunct="0">
              <a:defRPr sz="2400">
                <a:solidFill>
                  <a:schemeClr val="tx1"/>
                </a:solidFill>
                <a:latin typeface="Trebuchet MS" charset="0"/>
                <a:ea typeface="MS PGothic" charset="0"/>
                <a:cs typeface="MS PGothic" charset="0"/>
              </a:defRPr>
            </a:lvl3pPr>
            <a:lvl4pPr marL="1600200" indent="-228600" eaLnBrk="0" hangingPunct="0">
              <a:defRPr sz="2400">
                <a:solidFill>
                  <a:schemeClr val="tx1"/>
                </a:solidFill>
                <a:latin typeface="Trebuchet MS" charset="0"/>
                <a:ea typeface="MS PGothic" charset="0"/>
                <a:cs typeface="MS PGothic" charset="0"/>
              </a:defRPr>
            </a:lvl4pPr>
            <a:lvl5pPr marL="2057400" indent="-228600" eaLnBrk="0" hangingPunct="0">
              <a:defRPr sz="2400">
                <a:solidFill>
                  <a:schemeClr val="tx1"/>
                </a:solidFill>
                <a:latin typeface="Trebuchet MS"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Trebuchet MS"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Trebuchet MS"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Trebuchet MS"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Trebuchet MS" charset="0"/>
                <a:ea typeface="MS PGothic" charset="0"/>
                <a:cs typeface="MS PGothic" charset="0"/>
              </a:defRPr>
            </a:lvl9pPr>
          </a:lstStyle>
          <a:p>
            <a:pPr eaLnBrk="1" hangingPunct="1"/>
            <a:r>
              <a:rPr lang="en-US" sz="1800" b="1" dirty="0">
                <a:latin typeface="Calibri" charset="0"/>
              </a:rPr>
              <a:t>Source: </a:t>
            </a:r>
            <a:r>
              <a:rPr lang="en-US" sz="1800" b="1" dirty="0" smtClean="0">
                <a:latin typeface="Calibri" charset="0"/>
              </a:rPr>
              <a:t>Steffen </a:t>
            </a:r>
            <a:r>
              <a:rPr lang="en-US" sz="1800" b="1" dirty="0">
                <a:latin typeface="Calibri" charset="0"/>
              </a:rPr>
              <a:t>et </a:t>
            </a:r>
            <a:r>
              <a:rPr lang="en-US" sz="1800" b="1" dirty="0" smtClean="0">
                <a:latin typeface="Calibri" charset="0"/>
              </a:rPr>
              <a:t>al. 2015</a:t>
            </a:r>
            <a:endParaRPr lang="en-US" sz="1800" b="1" dirty="0">
              <a:latin typeface="Calibri" charset="0"/>
            </a:endParaRPr>
          </a:p>
        </p:txBody>
      </p:sp>
    </p:spTree>
    <p:extLst>
      <p:ext uri="{BB962C8B-B14F-4D97-AF65-F5344CB8AC3E}">
        <p14:creationId xmlns:p14="http://schemas.microsoft.com/office/powerpoint/2010/main" val="1136933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67000" y="533400"/>
            <a:ext cx="3886200" cy="3771900"/>
          </a:xfrm>
          <a:prstGeom prst="rect">
            <a:avLst/>
          </a:prstGeom>
        </p:spPr>
      </p:pic>
      <p:sp>
        <p:nvSpPr>
          <p:cNvPr id="4" name="TextBox 3"/>
          <p:cNvSpPr txBox="1"/>
          <p:nvPr/>
        </p:nvSpPr>
        <p:spPr>
          <a:xfrm>
            <a:off x="1676400" y="2038350"/>
            <a:ext cx="5943600" cy="954107"/>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2800" i="1" dirty="0" smtClean="0"/>
              <a:t>Defining Research and Implementation </a:t>
            </a:r>
            <a:r>
              <a:rPr lang="en-GB" sz="2800" i="1" dirty="0"/>
              <a:t>A</a:t>
            </a:r>
            <a:r>
              <a:rPr lang="en-GB" sz="2800" i="1" dirty="0" smtClean="0"/>
              <a:t>genda  </a:t>
            </a:r>
            <a:endParaRPr lang="en-GB" sz="2800" i="1" dirty="0"/>
          </a:p>
        </p:txBody>
      </p:sp>
      <p:sp>
        <p:nvSpPr>
          <p:cNvPr id="5" name="TextBox 4"/>
          <p:cNvSpPr txBox="1"/>
          <p:nvPr/>
        </p:nvSpPr>
        <p:spPr>
          <a:xfrm>
            <a:off x="1676400" y="209550"/>
            <a:ext cx="5943600" cy="523220"/>
          </a:xfrm>
          <a:prstGeom prst="rect">
            <a:avLst/>
          </a:prstGeom>
          <a:solidFill>
            <a:schemeClr val="accent5">
              <a:lumMod val="75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2800" i="1" smtClean="0"/>
              <a:t>Implementation of SDG</a:t>
            </a:r>
            <a:r>
              <a:rPr lang="en-GB" i="1" smtClean="0"/>
              <a:t>s</a:t>
            </a:r>
            <a:endParaRPr lang="en-GB" sz="2800" i="1"/>
          </a:p>
        </p:txBody>
      </p:sp>
      <p:sp>
        <p:nvSpPr>
          <p:cNvPr id="6" name="TextBox 5"/>
          <p:cNvSpPr txBox="1"/>
          <p:nvPr/>
        </p:nvSpPr>
        <p:spPr>
          <a:xfrm>
            <a:off x="1676400" y="742950"/>
            <a:ext cx="5943600" cy="523220"/>
          </a:xfrm>
          <a:prstGeom prst="rect">
            <a:avLst/>
          </a:prstGeom>
          <a:solidFill>
            <a:schemeClr val="bg1">
              <a:lumMod val="65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2800" i="1" dirty="0" smtClean="0"/>
              <a:t>Societal Challenges</a:t>
            </a:r>
            <a:endParaRPr lang="en-GB" sz="2800" i="1" dirty="0"/>
          </a:p>
        </p:txBody>
      </p:sp>
      <p:sp>
        <p:nvSpPr>
          <p:cNvPr id="8" name="Up Arrow 7"/>
          <p:cNvSpPr/>
          <p:nvPr/>
        </p:nvSpPr>
        <p:spPr>
          <a:xfrm flipV="1">
            <a:off x="4267200" y="3028950"/>
            <a:ext cx="838200" cy="6858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1676400" y="3724930"/>
            <a:ext cx="5943600" cy="52322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2800" i="1" smtClean="0"/>
              <a:t>Monitoring Delivery of the SDGs   </a:t>
            </a:r>
            <a:endParaRPr lang="en-GB" sz="2800" i="1"/>
          </a:p>
        </p:txBody>
      </p:sp>
      <p:sp>
        <p:nvSpPr>
          <p:cNvPr id="10" name="TextBox 9"/>
          <p:cNvSpPr txBox="1"/>
          <p:nvPr/>
        </p:nvSpPr>
        <p:spPr>
          <a:xfrm>
            <a:off x="1676400" y="4324350"/>
            <a:ext cx="5943600" cy="523220"/>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2800" i="1" smtClean="0"/>
              <a:t>Innovation and Business Case  </a:t>
            </a:r>
            <a:endParaRPr lang="en-GB" sz="2800" i="1"/>
          </a:p>
        </p:txBody>
      </p:sp>
      <p:sp>
        <p:nvSpPr>
          <p:cNvPr id="11" name="Up Arrow 10"/>
          <p:cNvSpPr/>
          <p:nvPr/>
        </p:nvSpPr>
        <p:spPr>
          <a:xfrm flipV="1">
            <a:off x="4267200" y="1276350"/>
            <a:ext cx="838200" cy="6858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88922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533400" y="1657350"/>
            <a:ext cx="8229600" cy="2819400"/>
          </a:xfrm>
        </p:spPr>
        <p:txBody>
          <a:bodyPr>
            <a:noAutofit/>
          </a:bodyPr>
          <a:lstStyle/>
          <a:p>
            <a:pPr marL="45720" indent="0">
              <a:buNone/>
            </a:pPr>
            <a:r>
              <a:rPr lang="en-US" sz="2100" i="1" dirty="0"/>
              <a:t>Despite </a:t>
            </a:r>
            <a:r>
              <a:rPr lang="en-US" sz="2100" i="1" dirty="0">
                <a:solidFill>
                  <a:srgbClr val="FF0000"/>
                </a:solidFill>
              </a:rPr>
              <a:t>some remarkable steps forward</a:t>
            </a:r>
            <a:r>
              <a:rPr lang="en-US" sz="2100" i="1" dirty="0"/>
              <a:t> </a:t>
            </a:r>
            <a:r>
              <a:rPr lang="en-US" sz="2100" i="1" dirty="0" smtClean="0">
                <a:solidFill>
                  <a:srgbClr val="FF0000"/>
                </a:solidFill>
              </a:rPr>
              <a:t>and resilience</a:t>
            </a:r>
            <a:r>
              <a:rPr lang="en-US" sz="2100" i="1" dirty="0" smtClean="0"/>
              <a:t>, which </a:t>
            </a:r>
            <a:r>
              <a:rPr lang="en-US" sz="2100" i="1" dirty="0"/>
              <a:t>would have been unthinkable before the storm struck, none of the complex and </a:t>
            </a:r>
            <a:r>
              <a:rPr lang="en-US" sz="2100" i="1" dirty="0">
                <a:solidFill>
                  <a:schemeClr val="tx1"/>
                </a:solidFill>
              </a:rPr>
              <a:t>interlinked crises </a:t>
            </a:r>
            <a:r>
              <a:rPr lang="en-US" sz="2100" i="1" dirty="0"/>
              <a:t>that have buffeted the Union have been structurally resolved and the </a:t>
            </a:r>
            <a:r>
              <a:rPr lang="en-US" sz="2100" i="1" dirty="0">
                <a:solidFill>
                  <a:srgbClr val="FF0000"/>
                </a:solidFill>
              </a:rPr>
              <a:t>EU and its members are suffering from the collateral damage caused by the poly-crisis</a:t>
            </a:r>
            <a:r>
              <a:rPr lang="en-US" sz="2100" i="1" dirty="0"/>
              <a:t>: fragmentation, distrust, increased divergence, social and political cleavages, inability to fairly balance national interests, reputational damage, as well as frustration with today’s Union. </a:t>
            </a:r>
            <a:endParaRPr lang="en-US" sz="2100" i="1" dirty="0" smtClean="0"/>
          </a:p>
        </p:txBody>
      </p:sp>
      <p:sp>
        <p:nvSpPr>
          <p:cNvPr id="3" name="TextBox 2"/>
          <p:cNvSpPr txBox="1"/>
          <p:nvPr/>
        </p:nvSpPr>
        <p:spPr>
          <a:xfrm>
            <a:off x="838200" y="260687"/>
            <a:ext cx="7432680" cy="1077218"/>
          </a:xfrm>
          <a:prstGeom prst="rect">
            <a:avLst/>
          </a:prstGeom>
          <a:noFill/>
        </p:spPr>
        <p:txBody>
          <a:bodyPr wrap="square" rtlCol="0">
            <a:spAutoFit/>
          </a:bodyPr>
          <a:lstStyle/>
          <a:p>
            <a:pPr algn="ctr"/>
            <a:r>
              <a:rPr lang="en-GB" sz="2800" i="1" dirty="0" smtClean="0">
                <a:cs typeface="Arial"/>
              </a:rPr>
              <a:t>EUROPEAN UNION </a:t>
            </a:r>
            <a:r>
              <a:rPr lang="mr-IN" sz="2800" i="1" dirty="0" smtClean="0">
                <a:cs typeface="Arial"/>
              </a:rPr>
              <a:t>–</a:t>
            </a:r>
            <a:r>
              <a:rPr lang="en-GB" sz="2800" i="1" dirty="0" smtClean="0">
                <a:cs typeface="Arial"/>
              </a:rPr>
              <a:t> CURRENT STATE</a:t>
            </a:r>
          </a:p>
          <a:p>
            <a:pPr algn="ctr"/>
            <a:r>
              <a:rPr lang="en-GB" i="1" dirty="0" smtClean="0"/>
              <a:t>EPC, </a:t>
            </a:r>
            <a:r>
              <a:rPr lang="en-GB" i="1" dirty="0"/>
              <a:t>Janis A. </a:t>
            </a:r>
            <a:r>
              <a:rPr lang="en-GB" i="1" dirty="0" err="1"/>
              <a:t>Emmanouilidis</a:t>
            </a:r>
            <a:r>
              <a:rPr lang="en-GB" i="1" dirty="0"/>
              <a:t> and Fabian </a:t>
            </a:r>
            <a:r>
              <a:rPr lang="en-GB" i="1" dirty="0" err="1" smtClean="0"/>
              <a:t>Zuleeg</a:t>
            </a:r>
            <a:r>
              <a:rPr lang="en-GB" i="1" dirty="0" smtClean="0"/>
              <a:t>: </a:t>
            </a:r>
          </a:p>
          <a:p>
            <a:pPr algn="ctr"/>
            <a:r>
              <a:rPr lang="en-GB" i="1" dirty="0" smtClean="0"/>
              <a:t>EU@60 </a:t>
            </a:r>
            <a:r>
              <a:rPr lang="en-GB" i="1" dirty="0"/>
              <a:t>– Countering a regressive </a:t>
            </a:r>
            <a:r>
              <a:rPr lang="en-GB" i="1" dirty="0" smtClean="0"/>
              <a:t>and </a:t>
            </a:r>
            <a:r>
              <a:rPr lang="en-GB" i="1" dirty="0"/>
              <a:t>illiberal </a:t>
            </a:r>
            <a:r>
              <a:rPr lang="en-GB" i="1" dirty="0" smtClean="0"/>
              <a:t>Europe, 10/2016</a:t>
            </a:r>
            <a:endParaRPr lang="en-GB" i="1" dirty="0"/>
          </a:p>
        </p:txBody>
      </p:sp>
    </p:spTree>
    <p:extLst>
      <p:ext uri="{BB962C8B-B14F-4D97-AF65-F5344CB8AC3E}">
        <p14:creationId xmlns:p14="http://schemas.microsoft.com/office/powerpoint/2010/main" val="6845098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2"/>
          <p:cNvSpPr txBox="1">
            <a:spLocks noChangeArrowheads="1"/>
          </p:cNvSpPr>
          <p:nvPr/>
        </p:nvSpPr>
        <p:spPr bwMode="auto">
          <a:xfrm>
            <a:off x="838200" y="1657350"/>
            <a:ext cx="74676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Times New Roman" charset="0"/>
                <a:ea typeface="ＭＳ Ｐゴシック" charset="0"/>
                <a:cs typeface="ＭＳ Ｐゴシック" charset="0"/>
              </a:defRPr>
            </a:lvl1pPr>
            <a:lvl2pPr marL="742950" indent="-285750">
              <a:defRPr sz="1400">
                <a:solidFill>
                  <a:schemeClr val="tx1"/>
                </a:solidFill>
                <a:latin typeface="Times New Roman" charset="0"/>
                <a:ea typeface="ＭＳ Ｐゴシック" charset="0"/>
              </a:defRPr>
            </a:lvl2pPr>
            <a:lvl3pPr marL="1143000" indent="-228600">
              <a:defRPr sz="1400">
                <a:solidFill>
                  <a:schemeClr val="tx1"/>
                </a:solidFill>
                <a:latin typeface="Times New Roman" charset="0"/>
                <a:ea typeface="ＭＳ Ｐゴシック" charset="0"/>
              </a:defRPr>
            </a:lvl3pPr>
            <a:lvl4pPr marL="1600200" indent="-228600">
              <a:defRPr sz="1400">
                <a:solidFill>
                  <a:schemeClr val="tx1"/>
                </a:solidFill>
                <a:latin typeface="Times New Roman" charset="0"/>
                <a:ea typeface="ＭＳ Ｐゴシック" charset="0"/>
              </a:defRPr>
            </a:lvl4pPr>
            <a:lvl5pPr marL="2057400" indent="-228600">
              <a:defRPr sz="1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1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1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1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1400">
                <a:solidFill>
                  <a:schemeClr val="tx1"/>
                </a:solidFill>
                <a:latin typeface="Times New Roman" charset="0"/>
                <a:ea typeface="ＭＳ Ｐゴシック" charset="0"/>
              </a:defRPr>
            </a:lvl9pPr>
          </a:lstStyle>
          <a:p>
            <a:pPr algn="ctr">
              <a:buClr>
                <a:schemeClr val="tx1"/>
              </a:buClr>
            </a:pPr>
            <a:r>
              <a:rPr lang="en-GB" sz="3200" i="1" dirty="0" smtClean="0">
                <a:latin typeface="+mn-lt"/>
                <a:cs typeface="Arial"/>
              </a:rPr>
              <a:t>But whenever one would be in doubts is cooperating and sticking together in the EU worth of our efforts </a:t>
            </a:r>
          </a:p>
          <a:p>
            <a:pPr algn="ctr">
              <a:buClr>
                <a:schemeClr val="tx1"/>
              </a:buClr>
            </a:pPr>
            <a:r>
              <a:rPr lang="mr-IN" sz="3200" i="1" dirty="0" smtClean="0">
                <a:solidFill>
                  <a:srgbClr val="FF0000"/>
                </a:solidFill>
                <a:latin typeface="+mn-lt"/>
                <a:cs typeface="Arial"/>
              </a:rPr>
              <a:t>…</a:t>
            </a:r>
            <a:r>
              <a:rPr lang="sl-SI" sz="3200" i="1" dirty="0" smtClean="0">
                <a:solidFill>
                  <a:srgbClr val="FF0000"/>
                </a:solidFill>
                <a:latin typeface="+mn-lt"/>
                <a:cs typeface="Arial"/>
              </a:rPr>
              <a:t> always go back to the basics ...</a:t>
            </a:r>
            <a:r>
              <a:rPr lang="en-GB" sz="3200" i="1" dirty="0" smtClean="0">
                <a:solidFill>
                  <a:srgbClr val="FF0000"/>
                </a:solidFill>
                <a:latin typeface="+mn-lt"/>
                <a:cs typeface="Arial"/>
              </a:rPr>
              <a:t> </a:t>
            </a:r>
          </a:p>
        </p:txBody>
      </p:sp>
    </p:spTree>
    <p:extLst>
      <p:ext uri="{BB962C8B-B14F-4D97-AF65-F5344CB8AC3E}">
        <p14:creationId xmlns:p14="http://schemas.microsoft.com/office/powerpoint/2010/main" val="75930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0" y="609600"/>
            <a:ext cx="9144000" cy="3867150"/>
          </a:xfrm>
          <a:prstGeom prst="rect">
            <a:avLst/>
          </a:prstGeom>
        </p:spPr>
      </p:pic>
    </p:spTree>
    <p:extLst>
      <p:ext uri="{BB962C8B-B14F-4D97-AF65-F5344CB8AC3E}">
        <p14:creationId xmlns:p14="http://schemas.microsoft.com/office/powerpoint/2010/main" val="7586224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3562350"/>
            <a:ext cx="6858000" cy="990600"/>
          </a:xfrm>
        </p:spPr>
        <p:txBody>
          <a:bodyPr/>
          <a:lstStyle/>
          <a:p>
            <a:pPr marL="0" indent="0" algn="ctr">
              <a:buNone/>
            </a:pPr>
            <a:r>
              <a:rPr lang="en-GB" sz="4800" smtClean="0">
                <a:solidFill>
                  <a:srgbClr val="000000"/>
                </a:solidFill>
                <a:latin typeface="Arial"/>
                <a:cs typeface="Arial"/>
              </a:rPr>
              <a:t> </a:t>
            </a:r>
            <a:r>
              <a:rPr lang="en-GB" sz="4800" b="0" i="1" smtClean="0">
                <a:solidFill>
                  <a:srgbClr val="000000"/>
                </a:solidFill>
                <a:cs typeface="Arial"/>
              </a:rPr>
              <a:t>TO CONCLUDE …</a:t>
            </a:r>
            <a:endParaRPr lang="en-GB" sz="4800" b="0" i="1">
              <a:solidFill>
                <a:srgbClr val="000000"/>
              </a:solidFill>
              <a:cs typeface="Arial"/>
            </a:endParaRPr>
          </a:p>
        </p:txBody>
      </p:sp>
      <p:pic>
        <p:nvPicPr>
          <p:cNvPr id="3" name="Picture 2" descr="ED00008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0" y="361950"/>
            <a:ext cx="3531458" cy="3145205"/>
          </a:xfrm>
          <a:prstGeom prst="rect">
            <a:avLst/>
          </a:prstGeom>
        </p:spPr>
      </p:pic>
    </p:spTree>
    <p:extLst>
      <p:ext uri="{BB962C8B-B14F-4D97-AF65-F5344CB8AC3E}">
        <p14:creationId xmlns:p14="http://schemas.microsoft.com/office/powerpoint/2010/main" val="749582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50000" decel="50000" fill="hold" grpId="0" nodeType="after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590550"/>
            <a:ext cx="8229600" cy="1981200"/>
          </a:xfrm>
        </p:spPr>
        <p:txBody>
          <a:bodyPr>
            <a:noAutofit/>
          </a:bodyPr>
          <a:lstStyle/>
          <a:p>
            <a:pPr marL="0" indent="0" algn="l">
              <a:buNone/>
            </a:pPr>
            <a:r>
              <a:rPr lang="fr-BE" sz="2800" b="0" i="1" smtClean="0">
                <a:solidFill>
                  <a:schemeClr val="tx1"/>
                </a:solidFill>
                <a:cs typeface="Arial"/>
              </a:rPr>
              <a:t>SUSTAINABLE, LOW-CARBON, CIRCULAR, GREEN, RESOURCE EFFICIENT, ENERGY EFFICIENT, DECOUPLING, 3Rs, </a:t>
            </a:r>
            <a:r>
              <a:rPr lang="en-GB" sz="2800" b="0" i="1" smtClean="0">
                <a:solidFill>
                  <a:schemeClr val="tx1"/>
                </a:solidFill>
                <a:cs typeface="Arial"/>
              </a:rPr>
              <a:t>ECOLOGICAL </a:t>
            </a:r>
            <a:r>
              <a:rPr lang="fr-BE" sz="2800" b="0" i="1" smtClean="0">
                <a:solidFill>
                  <a:schemeClr val="tx1"/>
                </a:solidFill>
                <a:cs typeface="Arial"/>
              </a:rPr>
              <a:t>CIVILISATION, C2C, BIOECONOMY, ECO-ECONOMY, BLUE …</a:t>
            </a:r>
            <a:endParaRPr lang="en-GB" sz="2800" b="0" i="1">
              <a:solidFill>
                <a:schemeClr val="tx1"/>
              </a:solidFill>
              <a:cs typeface="Arial"/>
            </a:endParaRPr>
          </a:p>
        </p:txBody>
      </p:sp>
      <p:sp>
        <p:nvSpPr>
          <p:cNvPr id="2" name="Content Placeholder 1"/>
          <p:cNvSpPr>
            <a:spLocks noGrp="1"/>
          </p:cNvSpPr>
          <p:nvPr>
            <p:ph sz="quarter" idx="13"/>
          </p:nvPr>
        </p:nvSpPr>
        <p:spPr>
          <a:xfrm>
            <a:off x="609600" y="3743798"/>
            <a:ext cx="8001000" cy="504352"/>
          </a:xfrm>
        </p:spPr>
        <p:txBody>
          <a:bodyPr>
            <a:noAutofit/>
          </a:bodyPr>
          <a:lstStyle/>
          <a:p>
            <a:pPr>
              <a:buFont typeface="Arial" panose="020B0604020202020204" pitchFamily="34" charset="0"/>
              <a:buChar char="•"/>
            </a:pPr>
            <a:r>
              <a:rPr lang="en-GB" i="1" smtClean="0">
                <a:solidFill>
                  <a:srgbClr val="FF0000"/>
                </a:solidFill>
                <a:cs typeface="Arial"/>
              </a:rPr>
              <a:t>What we actually talk about</a:t>
            </a:r>
          </a:p>
        </p:txBody>
      </p:sp>
      <p:pic>
        <p:nvPicPr>
          <p:cNvPr id="4" name="Picture 3" descr="j0315598.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2921762"/>
            <a:ext cx="1752600" cy="1250188"/>
          </a:xfrm>
          <a:prstGeom prst="rect">
            <a:avLst/>
          </a:prstGeom>
        </p:spPr>
      </p:pic>
    </p:spTree>
    <p:extLst>
      <p:ext uri="{BB962C8B-B14F-4D97-AF65-F5344CB8AC3E}">
        <p14:creationId xmlns:p14="http://schemas.microsoft.com/office/powerpoint/2010/main" val="12708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20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8600" y="2876550"/>
            <a:ext cx="6096000" cy="1485901"/>
          </a:xfrm>
        </p:spPr>
        <p:txBody>
          <a:bodyPr>
            <a:noAutofit/>
          </a:bodyPr>
          <a:lstStyle/>
          <a:p>
            <a:pPr algn="ctr"/>
            <a:r>
              <a:rPr lang="sl-SI" sz="4000" i="1" smtClean="0">
                <a:solidFill>
                  <a:schemeClr val="tx1"/>
                </a:solidFill>
                <a:effectLst>
                  <a:reflection blurRad="6350" stA="55000" endA="300" endPos="45500" dir="5400000" sy="-100000" algn="bl" rotWithShape="0"/>
                </a:effectLst>
                <a:cs typeface="Arial"/>
              </a:rPr>
              <a:t>NECESSARY </a:t>
            </a:r>
          </a:p>
          <a:p>
            <a:pPr algn="ctr"/>
            <a:r>
              <a:rPr lang="sl-SI" sz="4000" i="1" dirty="0" smtClean="0">
                <a:solidFill>
                  <a:schemeClr val="tx1"/>
                </a:solidFill>
                <a:effectLst>
                  <a:reflection blurRad="6350" stA="55000" endA="300" endPos="45500" dir="5400000" sy="-100000" algn="bl" rotWithShape="0"/>
                </a:effectLst>
                <a:cs typeface="Arial"/>
              </a:rPr>
              <a:t>AND</a:t>
            </a:r>
            <a:r>
              <a:rPr lang="sl-SI" sz="4000" i="1" dirty="0">
                <a:solidFill>
                  <a:schemeClr val="tx1"/>
                </a:solidFill>
                <a:effectLst>
                  <a:reflection blurRad="6350" stA="55000" endA="300" endPos="45500" dir="5400000" sy="-100000" algn="bl" rotWithShape="0"/>
                </a:effectLst>
                <a:cs typeface="Arial"/>
              </a:rPr>
              <a:t> </a:t>
            </a:r>
            <a:r>
              <a:rPr lang="sl-SI" sz="4000" i="1" dirty="0" smtClean="0">
                <a:solidFill>
                  <a:schemeClr val="tx1"/>
                </a:solidFill>
                <a:effectLst>
                  <a:reflection blurRad="6350" stA="55000" endA="300" endPos="45500" dir="5400000" sy="-100000" algn="bl" rotWithShape="0"/>
                </a:effectLst>
                <a:cs typeface="Arial"/>
              </a:rPr>
              <a:t>UNAVOIDABLE</a:t>
            </a:r>
            <a:endParaRPr lang="en-GB" sz="4000" i="1" dirty="0">
              <a:solidFill>
                <a:schemeClr val="tx1"/>
              </a:solidFill>
              <a:cs typeface="Arial"/>
            </a:endParaRPr>
          </a:p>
        </p:txBody>
      </p:sp>
      <p:sp>
        <p:nvSpPr>
          <p:cNvPr id="2" name="Title 1"/>
          <p:cNvSpPr>
            <a:spLocks noGrp="1"/>
          </p:cNvSpPr>
          <p:nvPr>
            <p:ph type="ctrTitle"/>
          </p:nvPr>
        </p:nvSpPr>
        <p:spPr>
          <a:xfrm>
            <a:off x="76200" y="1543051"/>
            <a:ext cx="6172200" cy="1409699"/>
          </a:xfrm>
        </p:spPr>
        <p:txBody>
          <a:bodyPr>
            <a:noAutofit/>
          </a:bodyPr>
          <a:lstStyle/>
          <a:p>
            <a:pPr marL="182880" indent="0" algn="ctr">
              <a:buNone/>
            </a:pPr>
            <a:r>
              <a:rPr lang="en-GB" sz="2400" b="0" i="1" dirty="0" smtClean="0">
                <a:solidFill>
                  <a:srgbClr val="FF0000"/>
                </a:solidFill>
                <a:latin typeface="+mn-lt"/>
                <a:cs typeface="Arial"/>
              </a:rPr>
              <a:t>NEW ECONOMIC MODEL BASED ON SCP INTEGRATING </a:t>
            </a:r>
            <a:r>
              <a:rPr lang="en-GB" sz="2400" b="0" i="1" smtClean="0">
                <a:solidFill>
                  <a:srgbClr val="FF0000"/>
                </a:solidFill>
                <a:latin typeface="+mn-lt"/>
                <a:cs typeface="Arial"/>
              </a:rPr>
              <a:t>ALL PILLARS </a:t>
            </a:r>
            <a:r>
              <a:rPr lang="en-GB" sz="2400" b="0" i="1" dirty="0" smtClean="0">
                <a:solidFill>
                  <a:srgbClr val="FF0000"/>
                </a:solidFill>
                <a:latin typeface="+mn-lt"/>
                <a:cs typeface="Arial"/>
              </a:rPr>
              <a:t>OF SUSTAINABILITY IS </a:t>
            </a:r>
            <a:endParaRPr lang="en-GB" sz="3200" b="0" i="1" dirty="0">
              <a:latin typeface="+mn-lt"/>
              <a:cs typeface="Arial"/>
            </a:endParaRPr>
          </a:p>
        </p:txBody>
      </p:sp>
      <p:pic>
        <p:nvPicPr>
          <p:cNvPr id="4" name="Picture 3" descr="stk19976boj.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2912" y="1437894"/>
            <a:ext cx="2685288" cy="3419856"/>
          </a:xfrm>
          <a:prstGeom prst="rect">
            <a:avLst/>
          </a:prstGeom>
        </p:spPr>
      </p:pic>
      <p:sp>
        <p:nvSpPr>
          <p:cNvPr id="5" name="TextBox 4"/>
          <p:cNvSpPr txBox="1"/>
          <p:nvPr/>
        </p:nvSpPr>
        <p:spPr>
          <a:xfrm>
            <a:off x="5334000" y="566976"/>
            <a:ext cx="3429000" cy="954107"/>
          </a:xfrm>
          <a:prstGeom prst="rect">
            <a:avLst/>
          </a:prstGeom>
          <a:noFill/>
        </p:spPr>
        <p:txBody>
          <a:bodyPr wrap="square" rtlCol="0">
            <a:spAutoFit/>
          </a:bodyPr>
          <a:lstStyle/>
          <a:p>
            <a:pPr algn="ctr"/>
            <a:r>
              <a:rPr lang="en-GB" sz="2000" b="1" i="1" smtClean="0">
                <a:cs typeface="Arial"/>
              </a:rPr>
              <a:t>WE HAVE TO FIX A BROKEN COMPASS </a:t>
            </a:r>
          </a:p>
          <a:p>
            <a:pPr algn="ctr"/>
            <a:r>
              <a:rPr lang="en-GB" sz="1600" i="1" smtClean="0">
                <a:cs typeface="Arial"/>
              </a:rPr>
              <a:t>(PAVAN SUKHDEV)</a:t>
            </a:r>
            <a:endParaRPr lang="en-GB" sz="1400" i="1">
              <a:cs typeface="Arial"/>
            </a:endParaRPr>
          </a:p>
        </p:txBody>
      </p:sp>
      <p:sp>
        <p:nvSpPr>
          <p:cNvPr id="6" name="TextBox 5"/>
          <p:cNvSpPr txBox="1"/>
          <p:nvPr/>
        </p:nvSpPr>
        <p:spPr>
          <a:xfrm>
            <a:off x="5029200" y="3587174"/>
            <a:ext cx="3352800" cy="584776"/>
          </a:xfrm>
          <a:prstGeom prst="rect">
            <a:avLst/>
          </a:prstGeom>
          <a:noFill/>
        </p:spPr>
        <p:txBody>
          <a:bodyPr wrap="square" rtlCol="0">
            <a:spAutoFit/>
          </a:bodyPr>
          <a:lstStyle/>
          <a:p>
            <a:pPr algn="ctr"/>
            <a:r>
              <a:rPr lang="en-GB" sz="3200" b="1" smtClean="0">
                <a:cs typeface="Arial"/>
              </a:rPr>
              <a:t>SCIENCE</a:t>
            </a:r>
            <a:endParaRPr lang="en-GB" sz="3200" b="1">
              <a:cs typeface="Arial"/>
            </a:endParaRPr>
          </a:p>
        </p:txBody>
      </p:sp>
    </p:spTree>
    <p:extLst>
      <p:ext uri="{BB962C8B-B14F-4D97-AF65-F5344CB8AC3E}">
        <p14:creationId xmlns:p14="http://schemas.microsoft.com/office/powerpoint/2010/main" val="1242630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6"/>
                                        </p:tgtEl>
                                        <p:attrNameLst>
                                          <p:attrName>r</p:attrName>
                                        </p:attrNameLst>
                                      </p:cBhvr>
                                    </p:animRot>
                                  </p:childTnLst>
                                </p:cTn>
                              </p:par>
                            </p:childTnLst>
                          </p:cTn>
                        </p:par>
                        <p:par>
                          <p:cTn id="7" fill="hold">
                            <p:stCondLst>
                              <p:cond delay="2000"/>
                            </p:stCondLst>
                            <p:childTnLst>
                              <p:par>
                                <p:cTn id="8" presetID="45" presetClass="entr" presetSubtype="0" repeatCount="indefinite" fill="hold" grpId="1" nodeType="afterEffect">
                                  <p:stCondLst>
                                    <p:cond delay="1000"/>
                                  </p:stCondLst>
                                  <p:endCondLst>
                                    <p:cond evt="onNext" delay="0">
                                      <p:tgtEl>
                                        <p:sldTgt/>
                                      </p:tgtEl>
                                    </p:cond>
                                  </p:end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2000"/>
                                        <p:tgtEl>
                                          <p:spTgt spid="6">
                                            <p:txEl>
                                              <p:pRg st="0" end="0"/>
                                            </p:txEl>
                                          </p:spTgt>
                                        </p:tgtEl>
                                      </p:cBhvr>
                                    </p:animEffect>
                                    <p:anim calcmode="lin" valueType="num">
                                      <p:cBhvr>
                                        <p:cTn id="11"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12"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build="allAtOnce"/>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285750"/>
            <a:ext cx="7391400" cy="1143000"/>
          </a:xfrm>
        </p:spPr>
        <p:txBody>
          <a:bodyPr>
            <a:noAutofit/>
          </a:bodyPr>
          <a:lstStyle/>
          <a:p>
            <a:pPr marL="0" indent="0" algn="ctr">
              <a:buNone/>
            </a:pPr>
            <a:r>
              <a:rPr lang="en-GB" sz="4000" b="0" i="1" dirty="0" smtClean="0">
                <a:solidFill>
                  <a:schemeClr val="tx1"/>
                </a:solidFill>
                <a:cs typeface="Arial"/>
              </a:rPr>
              <a:t>GROWTH</a:t>
            </a:r>
            <a:br>
              <a:rPr lang="en-GB" sz="4000" b="0" i="1" dirty="0" smtClean="0">
                <a:solidFill>
                  <a:schemeClr val="tx1"/>
                </a:solidFill>
                <a:cs typeface="Arial"/>
              </a:rPr>
            </a:br>
            <a:r>
              <a:rPr lang="en-GB" sz="2400" b="0" i="1" dirty="0" smtClean="0">
                <a:solidFill>
                  <a:schemeClr val="tx1"/>
                </a:solidFill>
                <a:cs typeface="Arial"/>
              </a:rPr>
              <a:t>EU: from growth and jobs to jobs and growth</a:t>
            </a:r>
            <a:endParaRPr lang="en-GB" sz="2400" b="0" i="1" dirty="0">
              <a:solidFill>
                <a:schemeClr val="tx1"/>
              </a:solidFill>
              <a:cs typeface="Arial"/>
            </a:endParaRPr>
          </a:p>
        </p:txBody>
      </p:sp>
      <p:sp>
        <p:nvSpPr>
          <p:cNvPr id="2" name="Content Placeholder 1"/>
          <p:cNvSpPr>
            <a:spLocks noGrp="1"/>
          </p:cNvSpPr>
          <p:nvPr>
            <p:ph sz="quarter" idx="13"/>
          </p:nvPr>
        </p:nvSpPr>
        <p:spPr>
          <a:xfrm>
            <a:off x="228600" y="1276350"/>
            <a:ext cx="7772400" cy="3352800"/>
          </a:xfrm>
        </p:spPr>
        <p:txBody>
          <a:bodyPr>
            <a:noAutofit/>
          </a:bodyPr>
          <a:lstStyle/>
          <a:p>
            <a:pPr>
              <a:buFont typeface="Arial" panose="020B0604020202020204" pitchFamily="34" charset="0"/>
              <a:buChar char="•"/>
            </a:pPr>
            <a:endParaRPr lang="en-GB" sz="2000" i="1" dirty="0" smtClean="0">
              <a:solidFill>
                <a:srgbClr val="000000"/>
              </a:solidFill>
              <a:latin typeface="+mj-lt"/>
              <a:cs typeface="Arial"/>
            </a:endParaRPr>
          </a:p>
          <a:p>
            <a:pPr marL="45720" indent="0">
              <a:buNone/>
            </a:pPr>
            <a:r>
              <a:rPr lang="en-GB" sz="2400" i="1" dirty="0" smtClean="0">
                <a:solidFill>
                  <a:srgbClr val="000000"/>
                </a:solidFill>
                <a:latin typeface="+mj-lt"/>
                <a:cs typeface="Arial"/>
              </a:rPr>
              <a:t>Growth rates in EU </a:t>
            </a:r>
            <a:r>
              <a:rPr lang="en-GB" sz="2400" i="1" dirty="0" smtClean="0">
                <a:solidFill>
                  <a:srgbClr val="FF0000"/>
                </a:solidFill>
                <a:latin typeface="+mj-lt"/>
                <a:cs typeface="Arial"/>
              </a:rPr>
              <a:t>by decades </a:t>
            </a:r>
            <a:r>
              <a:rPr lang="en-GB" sz="2400" i="1" dirty="0" smtClean="0">
                <a:solidFill>
                  <a:schemeClr val="tx1"/>
                </a:solidFill>
                <a:latin typeface="+mj-lt"/>
                <a:cs typeface="Arial"/>
              </a:rPr>
              <a:t>- OECD </a:t>
            </a:r>
            <a:r>
              <a:rPr lang="en-GB" sz="2400" i="1" dirty="0">
                <a:solidFill>
                  <a:schemeClr val="tx1"/>
                </a:solidFill>
                <a:latin typeface="+mj-lt"/>
                <a:cs typeface="Arial"/>
              </a:rPr>
              <a:t>d</a:t>
            </a:r>
            <a:r>
              <a:rPr lang="en-GB" sz="2400" i="1" dirty="0" smtClean="0">
                <a:solidFill>
                  <a:schemeClr val="tx1"/>
                </a:solidFill>
                <a:latin typeface="+mj-lt"/>
                <a:cs typeface="Arial"/>
              </a:rPr>
              <a:t>ata: </a:t>
            </a:r>
          </a:p>
          <a:p>
            <a:pPr marL="45720" indent="0">
              <a:buNone/>
            </a:pPr>
            <a:r>
              <a:rPr lang="en-GB" sz="2400" dirty="0">
                <a:solidFill>
                  <a:schemeClr val="tx1"/>
                </a:solidFill>
                <a:latin typeface="+mj-lt"/>
                <a:cs typeface="Arial"/>
              </a:rPr>
              <a:t>	</a:t>
            </a:r>
            <a:r>
              <a:rPr lang="en-GB" sz="2400" i="1" dirty="0" smtClean="0">
                <a:solidFill>
                  <a:schemeClr val="tx1"/>
                </a:solidFill>
                <a:latin typeface="+mj-lt"/>
                <a:cs typeface="Arial"/>
              </a:rPr>
              <a:t>Sixties 				5.4%</a:t>
            </a:r>
          </a:p>
          <a:p>
            <a:pPr marL="45720" indent="0">
              <a:buNone/>
            </a:pPr>
            <a:r>
              <a:rPr lang="en-GB" sz="2400" i="1" dirty="0">
                <a:solidFill>
                  <a:schemeClr val="tx1"/>
                </a:solidFill>
                <a:latin typeface="+mj-lt"/>
                <a:cs typeface="Arial"/>
              </a:rPr>
              <a:t>	</a:t>
            </a:r>
            <a:r>
              <a:rPr lang="en-GB" sz="2400" i="1" dirty="0" smtClean="0">
                <a:solidFill>
                  <a:schemeClr val="tx1"/>
                </a:solidFill>
                <a:latin typeface="+mj-lt"/>
                <a:cs typeface="Arial"/>
              </a:rPr>
              <a:t>Seventies		 		3.8% </a:t>
            </a:r>
          </a:p>
          <a:p>
            <a:pPr marL="45720" indent="0">
              <a:buNone/>
            </a:pPr>
            <a:r>
              <a:rPr lang="en-GB" sz="2400" i="1" dirty="0">
                <a:solidFill>
                  <a:schemeClr val="tx1"/>
                </a:solidFill>
                <a:latin typeface="+mj-lt"/>
                <a:cs typeface="Arial"/>
              </a:rPr>
              <a:t>	</a:t>
            </a:r>
            <a:r>
              <a:rPr lang="en-GB" sz="2400" i="1" dirty="0" smtClean="0">
                <a:solidFill>
                  <a:schemeClr val="tx1"/>
                </a:solidFill>
                <a:latin typeface="+mj-lt"/>
                <a:cs typeface="Arial"/>
              </a:rPr>
              <a:t>Eighties 				3.1% </a:t>
            </a:r>
            <a:endParaRPr lang="en-GB" sz="2400" i="1" dirty="0">
              <a:solidFill>
                <a:schemeClr val="tx1"/>
              </a:solidFill>
              <a:latin typeface="+mj-lt"/>
              <a:cs typeface="Arial"/>
            </a:endParaRPr>
          </a:p>
          <a:p>
            <a:pPr marL="45720" indent="0">
              <a:buNone/>
            </a:pPr>
            <a:r>
              <a:rPr lang="en-GB" sz="2400" i="1" dirty="0" smtClean="0">
                <a:solidFill>
                  <a:schemeClr val="tx1"/>
                </a:solidFill>
                <a:latin typeface="+mj-lt"/>
                <a:cs typeface="Arial"/>
              </a:rPr>
              <a:t>	Nineties				2.3% </a:t>
            </a:r>
          </a:p>
          <a:p>
            <a:pPr marL="45720" indent="0">
              <a:buNone/>
            </a:pPr>
            <a:r>
              <a:rPr lang="en-GB" sz="2400" i="1" dirty="0">
                <a:solidFill>
                  <a:schemeClr val="tx1"/>
                </a:solidFill>
                <a:latin typeface="+mj-lt"/>
                <a:cs typeface="Arial"/>
              </a:rPr>
              <a:t>	</a:t>
            </a:r>
            <a:r>
              <a:rPr lang="en-GB" sz="2400" i="1" dirty="0" smtClean="0">
                <a:solidFill>
                  <a:schemeClr val="tx1"/>
                </a:solidFill>
                <a:latin typeface="+mj-lt"/>
                <a:cs typeface="Arial"/>
              </a:rPr>
              <a:t>First </a:t>
            </a:r>
            <a:r>
              <a:rPr lang="en-GB" sz="2400" i="1" dirty="0">
                <a:solidFill>
                  <a:schemeClr val="tx1"/>
                </a:solidFill>
                <a:latin typeface="+mj-lt"/>
                <a:cs typeface="Arial"/>
              </a:rPr>
              <a:t>decade of this </a:t>
            </a:r>
            <a:r>
              <a:rPr lang="en-GB" sz="2400" i="1" dirty="0" smtClean="0">
                <a:solidFill>
                  <a:schemeClr val="tx1"/>
                </a:solidFill>
                <a:latin typeface="+mj-lt"/>
                <a:cs typeface="Arial"/>
              </a:rPr>
              <a:t>century 	1.4% </a:t>
            </a:r>
          </a:p>
        </p:txBody>
      </p:sp>
      <p:pic>
        <p:nvPicPr>
          <p:cNvPr id="4" name="Picture 3" descr="j0202190.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flipV="1">
            <a:off x="7010400" y="2266950"/>
            <a:ext cx="1238250" cy="2438400"/>
          </a:xfrm>
          <a:prstGeom prst="rect">
            <a:avLst/>
          </a:prstGeom>
        </p:spPr>
      </p:pic>
    </p:spTree>
    <p:extLst>
      <p:ext uri="{BB962C8B-B14F-4D97-AF65-F5344CB8AC3E}">
        <p14:creationId xmlns:p14="http://schemas.microsoft.com/office/powerpoint/2010/main" val="187891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1047750"/>
            <a:ext cx="7315200" cy="2923877"/>
          </a:xfrm>
          <a:prstGeom prst="rect">
            <a:avLst/>
          </a:prstGeom>
          <a:noFill/>
        </p:spPr>
        <p:txBody>
          <a:bodyPr wrap="square" rtlCol="0">
            <a:spAutoFit/>
          </a:bodyPr>
          <a:lstStyle/>
          <a:p>
            <a:pPr algn="ctr"/>
            <a:r>
              <a:rPr lang="en-GB" sz="3200" i="1" dirty="0" smtClean="0"/>
              <a:t>Any global transition is a major new opportunity for the innovation, new development opportunities, new jobs</a:t>
            </a:r>
          </a:p>
          <a:p>
            <a:pPr algn="ctr"/>
            <a:endParaRPr lang="sl-SI" sz="3200" i="1" dirty="0" smtClean="0"/>
          </a:p>
          <a:p>
            <a:pPr algn="ctr"/>
            <a:r>
              <a:rPr lang="sl-SI" sz="2800" i="1" dirty="0" smtClean="0">
                <a:solidFill>
                  <a:srgbClr val="FF0000"/>
                </a:solidFill>
              </a:rPr>
              <a:t>And alternative ... </a:t>
            </a:r>
          </a:p>
          <a:p>
            <a:pPr algn="ctr"/>
            <a:r>
              <a:rPr lang="sl-SI" sz="2800" i="1" dirty="0" smtClean="0">
                <a:solidFill>
                  <a:srgbClr val="FF0000"/>
                </a:solidFill>
              </a:rPr>
              <a:t>I would rather not think and talk about it!</a:t>
            </a:r>
            <a:endParaRPr lang="en-GB" sz="2800" i="1" dirty="0">
              <a:solidFill>
                <a:srgbClr val="FF0000"/>
              </a:solidFill>
            </a:endParaRPr>
          </a:p>
        </p:txBody>
      </p:sp>
    </p:spTree>
    <p:extLst>
      <p:ext uri="{BB962C8B-B14F-4D97-AF65-F5344CB8AC3E}">
        <p14:creationId xmlns:p14="http://schemas.microsoft.com/office/powerpoint/2010/main" val="185644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81000" y="819150"/>
            <a:ext cx="8305800" cy="4038600"/>
          </a:xfrm>
        </p:spPr>
        <p:txBody>
          <a:bodyPr>
            <a:noAutofit/>
          </a:bodyPr>
          <a:lstStyle/>
          <a:p>
            <a:pPr>
              <a:buFont typeface="Arial" panose="020B0604020202020204" pitchFamily="34" charset="0"/>
              <a:buChar char="•"/>
            </a:pPr>
            <a:r>
              <a:rPr lang="en-US" sz="2000" i="1" dirty="0">
                <a:solidFill>
                  <a:schemeClr val="tx1"/>
                </a:solidFill>
              </a:rPr>
              <a:t>For the first time in a human history we face </a:t>
            </a:r>
            <a:r>
              <a:rPr lang="en-US" sz="2000" i="1" dirty="0" smtClean="0">
                <a:solidFill>
                  <a:schemeClr val="tx1"/>
                </a:solidFill>
              </a:rPr>
              <a:t>emergence </a:t>
            </a:r>
            <a:r>
              <a:rPr lang="en-US" sz="2000" i="1" dirty="0">
                <a:solidFill>
                  <a:schemeClr val="tx1"/>
                </a:solidFill>
              </a:rPr>
              <a:t>of a single, tightly coupled </a:t>
            </a:r>
            <a:r>
              <a:rPr lang="en-US" sz="2000" i="1" dirty="0">
                <a:solidFill>
                  <a:srgbClr val="FF0000"/>
                </a:solidFill>
              </a:rPr>
              <a:t>human social-ecological system of planetary scope</a:t>
            </a:r>
            <a:r>
              <a:rPr lang="en-US" sz="2000" i="1" dirty="0"/>
              <a:t>. </a:t>
            </a:r>
            <a:endParaRPr lang="en-US" sz="2000" i="1" dirty="0" smtClean="0"/>
          </a:p>
          <a:p>
            <a:pPr>
              <a:buFont typeface="Arial" panose="020B0604020202020204" pitchFamily="34" charset="0"/>
              <a:buChar char="•"/>
            </a:pPr>
            <a:r>
              <a:rPr lang="en-GB" sz="2000" i="1" dirty="0" smtClean="0">
                <a:solidFill>
                  <a:schemeClr val="tx1"/>
                </a:solidFill>
                <a:cs typeface="Arial"/>
              </a:rPr>
              <a:t>It is about </a:t>
            </a:r>
            <a:r>
              <a:rPr lang="en-GB" sz="2000" i="1" dirty="0" smtClean="0">
                <a:solidFill>
                  <a:srgbClr val="FF0000"/>
                </a:solidFill>
                <a:cs typeface="Arial"/>
              </a:rPr>
              <a:t>system change</a:t>
            </a:r>
            <a:r>
              <a:rPr lang="en-GB" sz="2000" i="1" dirty="0" smtClean="0">
                <a:solidFill>
                  <a:schemeClr val="tx1"/>
                </a:solidFill>
                <a:cs typeface="Arial"/>
              </a:rPr>
              <a:t>. Without </a:t>
            </a:r>
            <a:r>
              <a:rPr lang="en-GB" sz="2000" i="1" dirty="0" smtClean="0">
                <a:solidFill>
                  <a:srgbClr val="FF0000"/>
                </a:solidFill>
                <a:cs typeface="Arial"/>
              </a:rPr>
              <a:t>leadership</a:t>
            </a:r>
            <a:r>
              <a:rPr lang="en-GB" sz="2000" i="1" dirty="0" smtClean="0">
                <a:solidFill>
                  <a:schemeClr val="tx1"/>
                </a:solidFill>
                <a:cs typeface="Arial"/>
              </a:rPr>
              <a:t> and improved </a:t>
            </a:r>
            <a:r>
              <a:rPr lang="en-GB" sz="2000" i="1" dirty="0" smtClean="0">
                <a:solidFill>
                  <a:srgbClr val="FF0000"/>
                </a:solidFill>
                <a:cs typeface="Arial"/>
              </a:rPr>
              <a:t>global governance </a:t>
            </a:r>
            <a:r>
              <a:rPr lang="en-GB" sz="2000" i="1" dirty="0" smtClean="0">
                <a:solidFill>
                  <a:schemeClr val="tx1"/>
                </a:solidFill>
                <a:cs typeface="Arial"/>
              </a:rPr>
              <a:t>SDGs are only a wishful thinking. </a:t>
            </a:r>
          </a:p>
          <a:p>
            <a:pPr>
              <a:buFont typeface="Arial" panose="020B0604020202020204" pitchFamily="34" charset="0"/>
              <a:buChar char="•"/>
            </a:pPr>
            <a:r>
              <a:rPr lang="en-GB" sz="2000" i="1" dirty="0" smtClean="0">
                <a:solidFill>
                  <a:schemeClr val="tx1"/>
                </a:solidFill>
                <a:cs typeface="Arial"/>
              </a:rPr>
              <a:t>Transition to a </a:t>
            </a:r>
            <a:r>
              <a:rPr lang="en-GB" sz="2000" i="1" dirty="0" smtClean="0">
                <a:solidFill>
                  <a:srgbClr val="FF0000"/>
                </a:solidFill>
                <a:cs typeface="Arial"/>
              </a:rPr>
              <a:t>new economic model </a:t>
            </a:r>
            <a:r>
              <a:rPr lang="en-GB" sz="2000" i="1" dirty="0" smtClean="0">
                <a:solidFill>
                  <a:schemeClr val="tx1"/>
                </a:solidFill>
                <a:cs typeface="Arial"/>
              </a:rPr>
              <a:t>integrating all pillars of sustainability should be in the centre of our attention. Trade-offs among various SDGs are unavoidable. </a:t>
            </a:r>
            <a:r>
              <a:rPr lang="en-GB" sz="2000" i="1" dirty="0" smtClean="0">
                <a:solidFill>
                  <a:srgbClr val="FF0000"/>
                </a:solidFill>
                <a:cs typeface="Trebuchet MS"/>
              </a:rPr>
              <a:t>SCP </a:t>
            </a:r>
            <a:r>
              <a:rPr lang="en-GB" sz="2000" i="1" dirty="0">
                <a:solidFill>
                  <a:schemeClr val="tx1"/>
                </a:solidFill>
                <a:cs typeface="Arial"/>
              </a:rPr>
              <a:t>is the most efficient strategy to </a:t>
            </a:r>
            <a:r>
              <a:rPr lang="en-GB" sz="2000" i="1" dirty="0" smtClean="0">
                <a:solidFill>
                  <a:schemeClr val="tx1"/>
                </a:solidFill>
                <a:cs typeface="Arial"/>
              </a:rPr>
              <a:t>avoid them </a:t>
            </a:r>
            <a:r>
              <a:rPr lang="en-GB" sz="2000" i="1" dirty="0">
                <a:solidFill>
                  <a:schemeClr val="tx1"/>
                </a:solidFill>
                <a:cs typeface="Arial"/>
              </a:rPr>
              <a:t>and create </a:t>
            </a:r>
            <a:r>
              <a:rPr lang="en-GB" sz="2000" i="1" dirty="0" smtClean="0">
                <a:solidFill>
                  <a:schemeClr val="tx1"/>
                </a:solidFill>
                <a:cs typeface="Arial"/>
              </a:rPr>
              <a:t>synergies</a:t>
            </a:r>
            <a:r>
              <a:rPr lang="en-GB" sz="2000" i="1" dirty="0" smtClean="0">
                <a:cs typeface="Arial"/>
              </a:rPr>
              <a:t>. </a:t>
            </a:r>
            <a:r>
              <a:rPr lang="en-GB" sz="2000" i="1" dirty="0" smtClean="0">
                <a:solidFill>
                  <a:srgbClr val="FF0000"/>
                </a:solidFill>
                <a:cs typeface="Arial"/>
              </a:rPr>
              <a:t>Circular economy </a:t>
            </a:r>
            <a:r>
              <a:rPr lang="en-GB" sz="2000" i="1" dirty="0" smtClean="0">
                <a:cs typeface="Arial"/>
              </a:rPr>
              <a:t>is </a:t>
            </a:r>
            <a:r>
              <a:rPr lang="en-GB" sz="2000" i="1" dirty="0" smtClean="0">
                <a:solidFill>
                  <a:schemeClr val="tx1"/>
                </a:solidFill>
                <a:cs typeface="Arial"/>
              </a:rPr>
              <a:t>the best concept to operationalise it in practice. </a:t>
            </a:r>
          </a:p>
          <a:p>
            <a:pPr>
              <a:buFont typeface="Arial" panose="020B0604020202020204" pitchFamily="34" charset="0"/>
              <a:buChar char="•"/>
            </a:pPr>
            <a:r>
              <a:rPr lang="en-GB" sz="2000" i="1" dirty="0">
                <a:solidFill>
                  <a:schemeClr val="tx1"/>
                </a:solidFill>
                <a:cs typeface="Arial"/>
              </a:rPr>
              <a:t>We should refocus our efforts from </a:t>
            </a:r>
            <a:r>
              <a:rPr lang="en-GB" sz="2000" i="1" dirty="0">
                <a:solidFill>
                  <a:srgbClr val="FF0000"/>
                </a:solidFill>
                <a:cs typeface="Arial"/>
              </a:rPr>
              <a:t>consequences</a:t>
            </a:r>
            <a:r>
              <a:rPr lang="en-GB" sz="2000" i="1" dirty="0">
                <a:solidFill>
                  <a:schemeClr val="tx1"/>
                </a:solidFill>
                <a:cs typeface="Arial"/>
              </a:rPr>
              <a:t> (migration, security </a:t>
            </a:r>
            <a:r>
              <a:rPr lang="mr-IN" sz="2000" i="1" dirty="0">
                <a:solidFill>
                  <a:schemeClr val="tx1"/>
                </a:solidFill>
                <a:cs typeface="Arial"/>
              </a:rPr>
              <a:t>…</a:t>
            </a:r>
            <a:r>
              <a:rPr lang="sl-SI" sz="2000" i="1" dirty="0">
                <a:solidFill>
                  <a:schemeClr val="tx1"/>
                </a:solidFill>
                <a:cs typeface="Arial"/>
              </a:rPr>
              <a:t>) </a:t>
            </a:r>
            <a:r>
              <a:rPr lang="en-GB" sz="2000" i="1" dirty="0">
                <a:solidFill>
                  <a:schemeClr val="tx1"/>
                </a:solidFill>
                <a:cs typeface="Arial"/>
              </a:rPr>
              <a:t>to </a:t>
            </a:r>
            <a:r>
              <a:rPr lang="en-GB" sz="2000" i="1" dirty="0">
                <a:solidFill>
                  <a:srgbClr val="FF0000"/>
                </a:solidFill>
                <a:cs typeface="Arial"/>
              </a:rPr>
              <a:t>reasons</a:t>
            </a:r>
            <a:r>
              <a:rPr lang="en-GB" sz="2000" i="1" dirty="0">
                <a:solidFill>
                  <a:schemeClr val="tx1"/>
                </a:solidFill>
                <a:cs typeface="Arial"/>
              </a:rPr>
              <a:t> leading to them (economic model, social and environmental imbalances</a:t>
            </a:r>
            <a:r>
              <a:rPr lang="en-GB" sz="2000" i="1" dirty="0" smtClean="0">
                <a:solidFill>
                  <a:schemeClr val="tx1"/>
                </a:solidFill>
                <a:cs typeface="Arial"/>
              </a:rPr>
              <a:t>.</a:t>
            </a:r>
            <a:endParaRPr lang="en-GB" sz="2000" i="1" dirty="0">
              <a:solidFill>
                <a:schemeClr val="tx1"/>
              </a:solidFill>
              <a:cs typeface="Arial"/>
            </a:endParaRPr>
          </a:p>
          <a:p>
            <a:pPr>
              <a:buFont typeface="Arial" panose="020B0604020202020204" pitchFamily="34" charset="0"/>
              <a:buChar char="•"/>
            </a:pPr>
            <a:endParaRPr lang="en-GB" sz="1800" i="1" dirty="0" smtClean="0">
              <a:solidFill>
                <a:schemeClr val="tx1"/>
              </a:solidFill>
              <a:cs typeface="Arial"/>
            </a:endParaRPr>
          </a:p>
          <a:p>
            <a:pPr>
              <a:buFont typeface="Arial" panose="020B0604020202020204" pitchFamily="34" charset="0"/>
              <a:buChar char="•"/>
            </a:pPr>
            <a:endParaRPr lang="en-GB" sz="1800" i="1" dirty="0" smtClean="0">
              <a:solidFill>
                <a:schemeClr val="tx1"/>
              </a:solidFill>
              <a:cs typeface="Arial"/>
            </a:endParaRPr>
          </a:p>
        </p:txBody>
      </p:sp>
      <p:sp>
        <p:nvSpPr>
          <p:cNvPr id="3" name="TextBox 2"/>
          <p:cNvSpPr txBox="1"/>
          <p:nvPr/>
        </p:nvSpPr>
        <p:spPr>
          <a:xfrm>
            <a:off x="685800" y="133350"/>
            <a:ext cx="7661280" cy="646331"/>
          </a:xfrm>
          <a:prstGeom prst="rect">
            <a:avLst/>
          </a:prstGeom>
          <a:noFill/>
        </p:spPr>
        <p:txBody>
          <a:bodyPr wrap="square" rtlCol="0">
            <a:spAutoFit/>
          </a:bodyPr>
          <a:lstStyle/>
          <a:p>
            <a:pPr algn="ctr"/>
            <a:r>
              <a:rPr lang="en-GB" sz="3600" i="1" dirty="0" smtClean="0">
                <a:cs typeface="Arial"/>
              </a:rPr>
              <a:t>MAIN POINTS TO REMEMBER</a:t>
            </a:r>
          </a:p>
        </p:txBody>
      </p:sp>
    </p:spTree>
    <p:extLst>
      <p:ext uri="{BB962C8B-B14F-4D97-AF65-F5344CB8AC3E}">
        <p14:creationId xmlns:p14="http://schemas.microsoft.com/office/powerpoint/2010/main" val="21012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Effect transition="in" filter="fade">
                                      <p:cBhvr>
                                        <p:cTn id="21" dur="1000"/>
                                        <p:tgtEl>
                                          <p:spTgt spid="2">
                                            <p:txEl>
                                              <p:pRg st="3" end="3"/>
                                            </p:txEl>
                                          </p:spTgt>
                                        </p:tgtEl>
                                      </p:cBhvr>
                                    </p:animEffect>
                                    <p:anim calcmode="lin" valueType="num">
                                      <p:cBhvr>
                                        <p:cTn id="2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533400" y="2190750"/>
            <a:ext cx="6096000" cy="1905000"/>
          </a:xfrm>
        </p:spPr>
        <p:txBody>
          <a:bodyPr>
            <a:noAutofit/>
          </a:bodyPr>
          <a:lstStyle/>
          <a:p>
            <a:pPr>
              <a:buFont typeface="Arial" panose="020B0604020202020204" pitchFamily="34" charset="0"/>
              <a:buChar char="•"/>
            </a:pPr>
            <a:r>
              <a:rPr lang="en-GB" i="1" dirty="0" smtClean="0">
                <a:solidFill>
                  <a:srgbClr val="FF0000"/>
                </a:solidFill>
                <a:cs typeface="Arial"/>
              </a:rPr>
              <a:t>Population</a:t>
            </a:r>
            <a:r>
              <a:rPr lang="en-GB" i="1" dirty="0" smtClean="0">
                <a:solidFill>
                  <a:srgbClr val="000000"/>
                </a:solidFill>
                <a:cs typeface="Arial"/>
              </a:rPr>
              <a:t> growth (2050 – 9.7 billion)</a:t>
            </a:r>
          </a:p>
          <a:p>
            <a:pPr>
              <a:buFont typeface="Arial" panose="020B0604020202020204" pitchFamily="34" charset="0"/>
              <a:buChar char="•"/>
            </a:pPr>
            <a:r>
              <a:rPr lang="en-GB" i="1" dirty="0" smtClean="0">
                <a:solidFill>
                  <a:srgbClr val="FF0000"/>
                </a:solidFill>
                <a:cs typeface="Arial"/>
              </a:rPr>
              <a:t>Per capita consumption </a:t>
            </a:r>
            <a:r>
              <a:rPr lang="en-GB" i="1" dirty="0" smtClean="0">
                <a:solidFill>
                  <a:srgbClr val="000000"/>
                </a:solidFill>
                <a:cs typeface="Arial"/>
              </a:rPr>
              <a:t>growth (up to 3 billion consumers moving from low to middle class consumption till 2030)</a:t>
            </a:r>
          </a:p>
        </p:txBody>
      </p:sp>
      <p:pic>
        <p:nvPicPr>
          <p:cNvPr id="4" name="Picture 3" descr="j02021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0118" y="285750"/>
            <a:ext cx="1418082" cy="4495800"/>
          </a:xfrm>
          <a:prstGeom prst="rect">
            <a:avLst/>
          </a:prstGeom>
        </p:spPr>
      </p:pic>
      <p:sp>
        <p:nvSpPr>
          <p:cNvPr id="5" name="TextBox 4"/>
          <p:cNvSpPr txBox="1"/>
          <p:nvPr/>
        </p:nvSpPr>
        <p:spPr>
          <a:xfrm>
            <a:off x="533400" y="518577"/>
            <a:ext cx="6248400" cy="1077218"/>
          </a:xfrm>
          <a:prstGeom prst="rect">
            <a:avLst/>
          </a:prstGeom>
          <a:noFill/>
        </p:spPr>
        <p:txBody>
          <a:bodyPr wrap="square" rtlCol="0">
            <a:spAutoFit/>
          </a:bodyPr>
          <a:lstStyle/>
          <a:p>
            <a:pPr algn="ctr"/>
            <a:r>
              <a:rPr lang="en-GB" sz="3200" i="1" dirty="0">
                <a:cs typeface="Arial"/>
              </a:rPr>
              <a:t>THE TASTE OF 21</a:t>
            </a:r>
            <a:r>
              <a:rPr lang="en-GB" sz="3200" i="1" baseline="30000" dirty="0">
                <a:cs typeface="Arial"/>
              </a:rPr>
              <a:t>ST</a:t>
            </a:r>
            <a:r>
              <a:rPr lang="en-GB" sz="3200" i="1" dirty="0">
                <a:cs typeface="Arial"/>
              </a:rPr>
              <a:t> CENTURY</a:t>
            </a:r>
            <a:endParaRPr lang="en-GB" sz="3200" i="1" dirty="0" smtClean="0">
              <a:solidFill>
                <a:srgbClr val="FF0000"/>
              </a:solidFill>
              <a:cs typeface="Arial"/>
            </a:endParaRPr>
          </a:p>
          <a:p>
            <a:pPr algn="ctr"/>
            <a:r>
              <a:rPr lang="en-GB" sz="3200" i="1" dirty="0" smtClean="0">
                <a:solidFill>
                  <a:srgbClr val="FF0000"/>
                </a:solidFill>
                <a:cs typeface="Arial"/>
              </a:rPr>
              <a:t>POPULATION </a:t>
            </a:r>
            <a:endParaRPr lang="en-GB" sz="3600" i="1" dirty="0">
              <a:solidFill>
                <a:srgbClr val="FF0000"/>
              </a:solidFill>
              <a:cs typeface="Arial"/>
            </a:endParaRPr>
          </a:p>
        </p:txBody>
      </p:sp>
    </p:spTree>
    <p:extLst>
      <p:ext uri="{BB962C8B-B14F-4D97-AF65-F5344CB8AC3E}">
        <p14:creationId xmlns:p14="http://schemas.microsoft.com/office/powerpoint/2010/main" val="80797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04800" y="1047750"/>
            <a:ext cx="8534400" cy="3581400"/>
          </a:xfrm>
        </p:spPr>
        <p:txBody>
          <a:bodyPr>
            <a:noAutofit/>
          </a:bodyPr>
          <a:lstStyle/>
          <a:p>
            <a:pPr>
              <a:buFont typeface="Arial" panose="020B0604020202020204" pitchFamily="34" charset="0"/>
              <a:buChar char="•"/>
            </a:pPr>
            <a:r>
              <a:rPr lang="en-GB" sz="2100" i="1" dirty="0" smtClean="0">
                <a:solidFill>
                  <a:srgbClr val="FF0000"/>
                </a:solidFill>
                <a:cs typeface="Arial"/>
              </a:rPr>
              <a:t>Implementing SDGs should be priority of the government </a:t>
            </a:r>
            <a:r>
              <a:rPr lang="en-GB" sz="2100" i="1" dirty="0" smtClean="0">
                <a:solidFill>
                  <a:schemeClr val="tx1"/>
                </a:solidFill>
                <a:cs typeface="Arial"/>
              </a:rPr>
              <a:t>defined in the strategic documents, supported by indicators, monitoring, reporting, linked to the core economic policy decisions.</a:t>
            </a:r>
          </a:p>
          <a:p>
            <a:pPr>
              <a:buFont typeface="Arial" panose="020B0604020202020204" pitchFamily="34" charset="0"/>
              <a:buChar char="•"/>
            </a:pPr>
            <a:r>
              <a:rPr lang="en-GB" sz="2100" i="1" dirty="0">
                <a:solidFill>
                  <a:schemeClr val="tx1"/>
                </a:solidFill>
                <a:cs typeface="Arial"/>
              </a:rPr>
              <a:t>All (economic) policies should be systematically adjusted. Synergies among </a:t>
            </a:r>
            <a:r>
              <a:rPr lang="en-GB" sz="2100" i="1" dirty="0">
                <a:solidFill>
                  <a:srgbClr val="FF0000"/>
                </a:solidFill>
                <a:cs typeface="Arial"/>
              </a:rPr>
              <a:t>climate change and resource </a:t>
            </a:r>
            <a:r>
              <a:rPr lang="en-GB" sz="2100" i="1" dirty="0" smtClean="0">
                <a:solidFill>
                  <a:srgbClr val="FF0000"/>
                </a:solidFill>
                <a:cs typeface="Arial"/>
              </a:rPr>
              <a:t>management (circular economy) </a:t>
            </a:r>
            <a:r>
              <a:rPr lang="en-GB" sz="2100" i="1" dirty="0">
                <a:solidFill>
                  <a:schemeClr val="tx1"/>
                </a:solidFill>
                <a:cs typeface="Arial"/>
              </a:rPr>
              <a:t>should be exploited. </a:t>
            </a:r>
            <a:r>
              <a:rPr lang="en-GB" sz="2100" i="1" dirty="0" smtClean="0">
                <a:solidFill>
                  <a:schemeClr val="tx1"/>
                </a:solidFill>
                <a:cs typeface="Arial"/>
              </a:rPr>
              <a:t> </a:t>
            </a:r>
          </a:p>
          <a:p>
            <a:pPr>
              <a:buFont typeface="Arial" panose="020B0604020202020204" pitchFamily="34" charset="0"/>
              <a:buChar char="•"/>
            </a:pPr>
            <a:r>
              <a:rPr lang="en-GB" sz="2100" i="1" dirty="0" smtClean="0">
                <a:solidFill>
                  <a:srgbClr val="FF0000"/>
                </a:solidFill>
                <a:cs typeface="Arial"/>
              </a:rPr>
              <a:t>All levels </a:t>
            </a:r>
            <a:r>
              <a:rPr lang="en-GB" sz="2100" i="1" dirty="0" smtClean="0">
                <a:solidFill>
                  <a:schemeClr val="tx1"/>
                </a:solidFill>
                <a:cs typeface="Arial"/>
              </a:rPr>
              <a:t>(global, </a:t>
            </a:r>
            <a:r>
              <a:rPr lang="en-GB" sz="2100" i="1" dirty="0">
                <a:solidFill>
                  <a:schemeClr val="tx1"/>
                </a:solidFill>
                <a:cs typeface="Arial"/>
              </a:rPr>
              <a:t>E</a:t>
            </a:r>
            <a:r>
              <a:rPr lang="en-GB" sz="2100" i="1" dirty="0" smtClean="0">
                <a:solidFill>
                  <a:schemeClr val="tx1"/>
                </a:solidFill>
                <a:cs typeface="Arial"/>
              </a:rPr>
              <a:t>uropean, national, local) and </a:t>
            </a:r>
            <a:r>
              <a:rPr lang="en-GB" sz="2100" i="1" dirty="0" smtClean="0">
                <a:solidFill>
                  <a:srgbClr val="FF0000"/>
                </a:solidFill>
                <a:cs typeface="Arial"/>
              </a:rPr>
              <a:t>all stakeholders </a:t>
            </a:r>
            <a:r>
              <a:rPr lang="en-GB" sz="2100" i="1" dirty="0" smtClean="0">
                <a:solidFill>
                  <a:schemeClr val="tx1"/>
                </a:solidFill>
                <a:cs typeface="Arial"/>
              </a:rPr>
              <a:t>(public &amp; private actors, financial sector, civil society, academia</a:t>
            </a:r>
            <a:r>
              <a:rPr lang="mr-IN" sz="2100" i="1" dirty="0" smtClean="0">
                <a:solidFill>
                  <a:schemeClr val="tx1"/>
                </a:solidFill>
                <a:cs typeface="Arial"/>
              </a:rPr>
              <a:t>…</a:t>
            </a:r>
            <a:r>
              <a:rPr lang="sl-SI" sz="2100" i="1" dirty="0" smtClean="0">
                <a:solidFill>
                  <a:schemeClr val="tx1"/>
                </a:solidFill>
                <a:cs typeface="Arial"/>
              </a:rPr>
              <a:t>) </a:t>
            </a:r>
            <a:r>
              <a:rPr lang="en-GB" sz="2100" i="1" dirty="0" smtClean="0">
                <a:solidFill>
                  <a:schemeClr val="tx1"/>
                </a:solidFill>
                <a:cs typeface="Arial"/>
              </a:rPr>
              <a:t>should actively participate in the system change. </a:t>
            </a:r>
            <a:r>
              <a:rPr lang="en-GB" sz="2100" i="1" dirty="0" smtClean="0">
                <a:solidFill>
                  <a:srgbClr val="FF0000"/>
                </a:solidFill>
                <a:cs typeface="Arial"/>
              </a:rPr>
              <a:t>Active dialogue with potential losers</a:t>
            </a:r>
            <a:r>
              <a:rPr lang="en-GB" sz="2100" i="1" dirty="0" smtClean="0">
                <a:solidFill>
                  <a:schemeClr val="accent6"/>
                </a:solidFill>
                <a:cs typeface="Arial"/>
              </a:rPr>
              <a:t> </a:t>
            </a:r>
            <a:r>
              <a:rPr lang="en-GB" sz="2100" i="1" dirty="0" smtClean="0">
                <a:solidFill>
                  <a:schemeClr val="tx1"/>
                </a:solidFill>
                <a:cs typeface="Arial"/>
              </a:rPr>
              <a:t>is necessary to make transition possible. </a:t>
            </a:r>
          </a:p>
        </p:txBody>
      </p:sp>
      <p:sp>
        <p:nvSpPr>
          <p:cNvPr id="3" name="TextBox 2"/>
          <p:cNvSpPr txBox="1"/>
          <p:nvPr/>
        </p:nvSpPr>
        <p:spPr>
          <a:xfrm>
            <a:off x="685800" y="172819"/>
            <a:ext cx="7661280" cy="646331"/>
          </a:xfrm>
          <a:prstGeom prst="rect">
            <a:avLst/>
          </a:prstGeom>
          <a:noFill/>
        </p:spPr>
        <p:txBody>
          <a:bodyPr wrap="square" rtlCol="0">
            <a:spAutoFit/>
          </a:bodyPr>
          <a:lstStyle/>
          <a:p>
            <a:pPr algn="ctr"/>
            <a:r>
              <a:rPr lang="en-GB" sz="3600" i="1" dirty="0" smtClean="0">
                <a:cs typeface="Arial"/>
              </a:rPr>
              <a:t>MAIN POINTS TO REMEMBER</a:t>
            </a:r>
          </a:p>
        </p:txBody>
      </p:sp>
    </p:spTree>
    <p:extLst>
      <p:ext uri="{BB962C8B-B14F-4D97-AF65-F5344CB8AC3E}">
        <p14:creationId xmlns:p14="http://schemas.microsoft.com/office/powerpoint/2010/main" val="1037539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1000"/>
                                        <p:tgtEl>
                                          <p:spTgt spid="2">
                                            <p:txEl>
                                              <p:pRg st="2" end="2"/>
                                            </p:txEl>
                                          </p:spTgt>
                                        </p:tgtEl>
                                      </p:cBhvr>
                                    </p:animEffect>
                                    <p:anim calcmode="lin" valueType="num">
                                      <p:cBhvr>
                                        <p:cTn id="15"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457200" y="1123950"/>
            <a:ext cx="8305800" cy="3276600"/>
          </a:xfrm>
        </p:spPr>
        <p:txBody>
          <a:bodyPr>
            <a:noAutofit/>
          </a:bodyPr>
          <a:lstStyle/>
          <a:p>
            <a:pPr>
              <a:buFont typeface="Arial" panose="020B0604020202020204" pitchFamily="34" charset="0"/>
              <a:buChar char="•"/>
            </a:pPr>
            <a:r>
              <a:rPr lang="en-GB" i="1" dirty="0" smtClean="0">
                <a:solidFill>
                  <a:schemeClr val="tx1"/>
                </a:solidFill>
                <a:cs typeface="Arial"/>
              </a:rPr>
              <a:t>If we are to </a:t>
            </a:r>
            <a:r>
              <a:rPr lang="en-GB" i="1" dirty="0" smtClean="0">
                <a:solidFill>
                  <a:srgbClr val="FF0000"/>
                </a:solidFill>
                <a:cs typeface="Arial"/>
              </a:rPr>
              <a:t>avoid </a:t>
            </a:r>
            <a:r>
              <a:rPr lang="en-US" i="1" dirty="0" smtClean="0">
                <a:solidFill>
                  <a:srgbClr val="FF0000"/>
                </a:solidFill>
              </a:rPr>
              <a:t>globally extensive and inter-systemic crisis and frequent conflicts </a:t>
            </a:r>
            <a:r>
              <a:rPr lang="en-US" i="1" dirty="0" smtClean="0">
                <a:solidFill>
                  <a:schemeClr val="tx1"/>
                </a:solidFill>
              </a:rPr>
              <a:t>than let’s get serious about implementing what we have agreed in SDGs. Changes are </a:t>
            </a:r>
            <a:r>
              <a:rPr lang="en-US" i="1" dirty="0" smtClean="0">
                <a:solidFill>
                  <a:srgbClr val="FF0000"/>
                </a:solidFill>
              </a:rPr>
              <a:t>unavoidable</a:t>
            </a:r>
            <a:r>
              <a:rPr lang="en-US" i="1" dirty="0" smtClean="0">
                <a:solidFill>
                  <a:schemeClr val="accent6"/>
                </a:solidFill>
              </a:rPr>
              <a:t> </a:t>
            </a:r>
            <a:r>
              <a:rPr lang="en-US" i="1" dirty="0" smtClean="0">
                <a:solidFill>
                  <a:schemeClr val="tx1"/>
                </a:solidFill>
              </a:rPr>
              <a:t>and humans are supposed to be intelligent. It is high time to prove it. </a:t>
            </a:r>
          </a:p>
          <a:p>
            <a:pPr>
              <a:buFont typeface="Arial" panose="020B0604020202020204" pitchFamily="34" charset="0"/>
              <a:buChar char="•"/>
            </a:pPr>
            <a:r>
              <a:rPr lang="en-US" i="1" dirty="0">
                <a:solidFill>
                  <a:srgbClr val="FF0000"/>
                </a:solidFill>
              </a:rPr>
              <a:t>Europe</a:t>
            </a:r>
            <a:r>
              <a:rPr lang="en-US" i="1" dirty="0"/>
              <a:t> </a:t>
            </a:r>
            <a:r>
              <a:rPr lang="en-US" i="1" dirty="0">
                <a:solidFill>
                  <a:schemeClr val="tx1"/>
                </a:solidFill>
              </a:rPr>
              <a:t>should stay in the lead. </a:t>
            </a:r>
            <a:r>
              <a:rPr lang="en-US" i="1" dirty="0" smtClean="0">
                <a:solidFill>
                  <a:schemeClr val="tx1"/>
                </a:solidFill>
              </a:rPr>
              <a:t>EU </a:t>
            </a:r>
            <a:r>
              <a:rPr lang="en-US" i="1" dirty="0">
                <a:solidFill>
                  <a:schemeClr val="tx1"/>
                </a:solidFill>
              </a:rPr>
              <a:t>is the best </a:t>
            </a:r>
            <a:r>
              <a:rPr lang="en-US" i="1" dirty="0">
                <a:solidFill>
                  <a:srgbClr val="FF0000"/>
                </a:solidFill>
              </a:rPr>
              <a:t>global governance pilot</a:t>
            </a:r>
            <a:r>
              <a:rPr lang="en-US" i="1" dirty="0">
                <a:solidFill>
                  <a:schemeClr val="tx1"/>
                </a:solidFill>
              </a:rPr>
              <a:t>, an enormous wealth of good and bad examples in practice, but </a:t>
            </a:r>
            <a:r>
              <a:rPr lang="en-US" i="1" dirty="0" smtClean="0">
                <a:solidFill>
                  <a:schemeClr val="tx1"/>
                </a:solidFill>
              </a:rPr>
              <a:t>there is</a:t>
            </a:r>
            <a:r>
              <a:rPr lang="en-US" i="1" dirty="0" smtClean="0"/>
              <a:t> </a:t>
            </a:r>
            <a:r>
              <a:rPr lang="en-GB" i="1" dirty="0" smtClean="0">
                <a:solidFill>
                  <a:srgbClr val="FF0000"/>
                </a:solidFill>
                <a:cs typeface="Arial"/>
              </a:rPr>
              <a:t>a need for a clear vision </a:t>
            </a:r>
            <a:r>
              <a:rPr lang="en-GB" i="1" dirty="0">
                <a:solidFill>
                  <a:srgbClr val="FF0000"/>
                </a:solidFill>
                <a:cs typeface="Arial"/>
              </a:rPr>
              <a:t>and </a:t>
            </a:r>
            <a:r>
              <a:rPr lang="en-GB" i="1" dirty="0" smtClean="0">
                <a:solidFill>
                  <a:srgbClr val="FF0000"/>
                </a:solidFill>
                <a:cs typeface="Arial"/>
              </a:rPr>
              <a:t>leadership,</a:t>
            </a:r>
            <a:r>
              <a:rPr lang="en-GB" i="1" dirty="0" smtClean="0">
                <a:solidFill>
                  <a:schemeClr val="tx1"/>
                </a:solidFill>
                <a:cs typeface="Arial"/>
              </a:rPr>
              <a:t> which is currently lacking.</a:t>
            </a:r>
            <a:endParaRPr lang="en-US" i="1" dirty="0"/>
          </a:p>
        </p:txBody>
      </p:sp>
      <p:sp>
        <p:nvSpPr>
          <p:cNvPr id="3" name="TextBox 2"/>
          <p:cNvSpPr txBox="1"/>
          <p:nvPr/>
        </p:nvSpPr>
        <p:spPr>
          <a:xfrm>
            <a:off x="685800" y="172819"/>
            <a:ext cx="7661280" cy="646331"/>
          </a:xfrm>
          <a:prstGeom prst="rect">
            <a:avLst/>
          </a:prstGeom>
          <a:noFill/>
        </p:spPr>
        <p:txBody>
          <a:bodyPr wrap="square" rtlCol="0">
            <a:spAutoFit/>
          </a:bodyPr>
          <a:lstStyle/>
          <a:p>
            <a:pPr algn="ctr"/>
            <a:r>
              <a:rPr lang="en-GB" sz="3600" i="1" dirty="0" smtClean="0">
                <a:cs typeface="Arial"/>
              </a:rPr>
              <a:t>MAIN POINTS TO REMEMBER</a:t>
            </a:r>
          </a:p>
        </p:txBody>
      </p:sp>
    </p:spTree>
    <p:extLst>
      <p:ext uri="{BB962C8B-B14F-4D97-AF65-F5344CB8AC3E}">
        <p14:creationId xmlns:p14="http://schemas.microsoft.com/office/powerpoint/2010/main" val="109828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2514600" y="1352550"/>
            <a:ext cx="6477000" cy="2667000"/>
          </a:xfrm>
        </p:spPr>
        <p:txBody>
          <a:bodyPr>
            <a:noAutofit/>
          </a:bodyPr>
          <a:lstStyle/>
          <a:p>
            <a:pPr marL="45720" indent="0">
              <a:buNone/>
            </a:pPr>
            <a:r>
              <a:rPr lang="en-GB" sz="2400" i="1" dirty="0" smtClean="0">
                <a:solidFill>
                  <a:schemeClr val="tx1"/>
                </a:solidFill>
                <a:cs typeface="Arial"/>
              </a:rPr>
              <a:t>When asked why it is that mankind has stretched so far as to discover the structure of the atom, but we have not been able to devise the political means to keep the atom from destroying us he replied: </a:t>
            </a:r>
          </a:p>
          <a:p>
            <a:pPr marL="45720" indent="0">
              <a:buNone/>
            </a:pPr>
            <a:r>
              <a:rPr lang="en-GB" sz="2400" i="1" dirty="0" smtClean="0">
                <a:solidFill>
                  <a:srgbClr val="FF0000"/>
                </a:solidFill>
                <a:cs typeface="Arial"/>
              </a:rPr>
              <a:t>“That is simple, my friend. It is because politics is more difficult than physics” </a:t>
            </a:r>
          </a:p>
        </p:txBody>
      </p:sp>
      <p:sp>
        <p:nvSpPr>
          <p:cNvPr id="3" name="TextBox 2"/>
          <p:cNvSpPr txBox="1"/>
          <p:nvPr/>
        </p:nvSpPr>
        <p:spPr>
          <a:xfrm>
            <a:off x="1482720" y="386775"/>
            <a:ext cx="7432680" cy="584775"/>
          </a:xfrm>
          <a:prstGeom prst="rect">
            <a:avLst/>
          </a:prstGeom>
          <a:noFill/>
        </p:spPr>
        <p:txBody>
          <a:bodyPr wrap="square" rtlCol="0">
            <a:spAutoFit/>
          </a:bodyPr>
          <a:lstStyle/>
          <a:p>
            <a:pPr algn="ctr"/>
            <a:r>
              <a:rPr lang="en-GB" sz="3200" i="1" dirty="0" smtClean="0">
                <a:cs typeface="Arial"/>
              </a:rPr>
              <a:t>WILL IT BE EASY? </a:t>
            </a:r>
          </a:p>
        </p:txBody>
      </p:sp>
      <p:pic>
        <p:nvPicPr>
          <p:cNvPr id="4" name="Picture 3"/>
          <p:cNvPicPr>
            <a:picLocks noChangeAspect="1"/>
          </p:cNvPicPr>
          <p:nvPr/>
        </p:nvPicPr>
        <p:blipFill>
          <a:blip r:embed="rId2" cstate="print"/>
          <a:stretch>
            <a:fillRect/>
          </a:stretch>
        </p:blipFill>
        <p:spPr>
          <a:xfrm>
            <a:off x="411480" y="1433763"/>
            <a:ext cx="1798320" cy="2661987"/>
          </a:xfrm>
          <a:prstGeom prst="rect">
            <a:avLst/>
          </a:prstGeom>
        </p:spPr>
      </p:pic>
      <p:sp>
        <p:nvSpPr>
          <p:cNvPr id="5" name="TextBox 4"/>
          <p:cNvSpPr txBox="1"/>
          <p:nvPr/>
        </p:nvSpPr>
        <p:spPr>
          <a:xfrm>
            <a:off x="76200" y="1059418"/>
            <a:ext cx="2438400" cy="369332"/>
          </a:xfrm>
          <a:prstGeom prst="rect">
            <a:avLst/>
          </a:prstGeom>
          <a:noFill/>
        </p:spPr>
        <p:txBody>
          <a:bodyPr wrap="square" rtlCol="0">
            <a:spAutoFit/>
          </a:bodyPr>
          <a:lstStyle/>
          <a:p>
            <a:pPr algn="ctr"/>
            <a:r>
              <a:rPr lang="en-GB" i="1" smtClean="0">
                <a:solidFill>
                  <a:srgbClr val="FF0000"/>
                </a:solidFill>
                <a:latin typeface="+mj-lt"/>
                <a:cs typeface="Arial"/>
              </a:rPr>
              <a:t>ALBERT EINSTEIN</a:t>
            </a:r>
            <a:endParaRPr lang="en-GB" i="1">
              <a:solidFill>
                <a:srgbClr val="FF0000"/>
              </a:solidFill>
              <a:latin typeface="+mj-lt"/>
              <a:cs typeface="Arial"/>
            </a:endParaRPr>
          </a:p>
        </p:txBody>
      </p:sp>
    </p:spTree>
    <p:extLst>
      <p:ext uri="{BB962C8B-B14F-4D97-AF65-F5344CB8AC3E}">
        <p14:creationId xmlns:p14="http://schemas.microsoft.com/office/powerpoint/2010/main" val="428251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1000"/>
                                        <p:tgtEl>
                                          <p:spTgt spid="2">
                                            <p:txEl>
                                              <p:pRg st="1" end="1"/>
                                            </p:txEl>
                                          </p:spTgt>
                                        </p:tgtEl>
                                      </p:cBhvr>
                                    </p:animEffect>
                                    <p:anim calcmode="lin" valueType="num">
                                      <p:cBhvr>
                                        <p:cTn id="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04800" y="895350"/>
            <a:ext cx="8534400" cy="2971800"/>
          </a:xfrm>
        </p:spPr>
        <p:txBody>
          <a:bodyPr>
            <a:noAutofit/>
          </a:bodyPr>
          <a:lstStyle/>
          <a:p>
            <a:pPr marL="45720" indent="0" algn="ctr">
              <a:buNone/>
            </a:pPr>
            <a:r>
              <a:rPr lang="en-GB" sz="4400" i="1" dirty="0" smtClean="0">
                <a:solidFill>
                  <a:srgbClr val="FF0000"/>
                </a:solidFill>
                <a:cs typeface="Arial"/>
              </a:rPr>
              <a:t>The future has already arrived and it is called</a:t>
            </a:r>
            <a:endParaRPr lang="sl-SI" sz="4400" i="1" dirty="0" smtClean="0">
              <a:solidFill>
                <a:srgbClr val="FF0000"/>
              </a:solidFill>
              <a:cs typeface="Arial"/>
            </a:endParaRPr>
          </a:p>
          <a:p>
            <a:pPr marL="45720" indent="0" algn="ctr">
              <a:buNone/>
            </a:pPr>
            <a:r>
              <a:rPr lang="sl-SI" sz="9600" i="1" dirty="0">
                <a:solidFill>
                  <a:schemeClr val="accent1"/>
                </a:solidFill>
                <a:cs typeface="Arial"/>
              </a:rPr>
              <a:t>p</a:t>
            </a:r>
            <a:r>
              <a:rPr lang="en-GB" sz="9600" i="1" dirty="0" smtClean="0">
                <a:solidFill>
                  <a:schemeClr val="accent1"/>
                </a:solidFill>
                <a:cs typeface="Arial"/>
              </a:rPr>
              <a:t>resent</a:t>
            </a:r>
          </a:p>
        </p:txBody>
      </p:sp>
    </p:spTree>
    <p:extLst>
      <p:ext uri="{BB962C8B-B14F-4D97-AF65-F5344CB8AC3E}">
        <p14:creationId xmlns:p14="http://schemas.microsoft.com/office/powerpoint/2010/main" val="874445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2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2">
                                            <p:txEl>
                                              <p:pRg st="0" end="0"/>
                                            </p:txEl>
                                          </p:spTgt>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2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20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5" dur="2000"/>
                                        <p:tgtEl>
                                          <p:spTgt spid="2">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152400" y="1885950"/>
            <a:ext cx="6705600" cy="2819400"/>
          </a:xfrm>
        </p:spPr>
        <p:txBody>
          <a:bodyPr>
            <a:noAutofit/>
          </a:bodyPr>
          <a:lstStyle/>
          <a:p>
            <a:pPr>
              <a:buFont typeface="Arial" panose="020B0604020202020204" pitchFamily="34" charset="0"/>
              <a:buChar char="•"/>
            </a:pPr>
            <a:r>
              <a:rPr lang="en-GB" i="1" dirty="0" smtClean="0">
                <a:solidFill>
                  <a:schemeClr val="tx1"/>
                </a:solidFill>
                <a:cs typeface="Arial"/>
              </a:rPr>
              <a:t>Oxfam Report: 62 people own the same as half of the world and the richest 1% is more </a:t>
            </a:r>
            <a:r>
              <a:rPr lang="en-GB" i="1" dirty="0" smtClean="0">
                <a:solidFill>
                  <a:srgbClr val="FF0000"/>
                </a:solidFill>
                <a:cs typeface="Arial"/>
              </a:rPr>
              <a:t>wealthy</a:t>
            </a:r>
            <a:r>
              <a:rPr lang="en-GB" i="1" dirty="0" smtClean="0">
                <a:solidFill>
                  <a:schemeClr val="tx1"/>
                </a:solidFill>
                <a:cs typeface="Arial"/>
              </a:rPr>
              <a:t> than the rest of the world)</a:t>
            </a:r>
          </a:p>
          <a:p>
            <a:pPr>
              <a:buFont typeface="Arial" panose="020B0604020202020204" pitchFamily="34" charset="0"/>
              <a:buChar char="•"/>
            </a:pPr>
            <a:r>
              <a:rPr lang="en-GB" i="1" dirty="0">
                <a:solidFill>
                  <a:schemeClr val="tx1"/>
                </a:solidFill>
                <a:ea typeface="Calibri" charset="0"/>
              </a:rPr>
              <a:t>Nearly 800 million people are </a:t>
            </a:r>
            <a:r>
              <a:rPr lang="en-GB" i="1" dirty="0">
                <a:solidFill>
                  <a:srgbClr val="FF0000"/>
                </a:solidFill>
                <a:ea typeface="Calibri" charset="0"/>
              </a:rPr>
              <a:t>hungry,</a:t>
            </a:r>
            <a:r>
              <a:rPr lang="en-GB" i="1" dirty="0">
                <a:solidFill>
                  <a:schemeClr val="tx1"/>
                </a:solidFill>
                <a:ea typeface="Calibri" charset="0"/>
              </a:rPr>
              <a:t> over 2 billion suffer from micronutrient deficiencies … while over 2 billion people are </a:t>
            </a:r>
            <a:r>
              <a:rPr lang="en-GB" i="1" dirty="0" smtClean="0">
                <a:solidFill>
                  <a:srgbClr val="FF0000"/>
                </a:solidFill>
                <a:ea typeface="Calibri" charset="0"/>
              </a:rPr>
              <a:t>obese</a:t>
            </a:r>
          </a:p>
          <a:p>
            <a:pPr>
              <a:buFont typeface="Arial" panose="020B0604020202020204" pitchFamily="34" charset="0"/>
              <a:buChar char="•"/>
            </a:pPr>
            <a:r>
              <a:rPr lang="en-GB" i="1" dirty="0" smtClean="0">
                <a:solidFill>
                  <a:schemeClr val="tx1"/>
                </a:solidFill>
                <a:ea typeface="Calibri" charset="0"/>
              </a:rPr>
              <a:t>We </a:t>
            </a:r>
            <a:r>
              <a:rPr lang="en-GB" i="1" dirty="0" smtClean="0">
                <a:solidFill>
                  <a:srgbClr val="FF0000"/>
                </a:solidFill>
                <a:ea typeface="Calibri" charset="0"/>
              </a:rPr>
              <a:t>throw away </a:t>
            </a:r>
            <a:r>
              <a:rPr lang="en-GB" i="1" dirty="0" smtClean="0">
                <a:solidFill>
                  <a:schemeClr val="tx1"/>
                </a:solidFill>
                <a:ea typeface="Calibri" charset="0"/>
              </a:rPr>
              <a:t>one third of the </a:t>
            </a:r>
            <a:r>
              <a:rPr lang="en-GB" i="1" dirty="0" smtClean="0">
                <a:solidFill>
                  <a:srgbClr val="FF0000"/>
                </a:solidFill>
                <a:ea typeface="Calibri" charset="0"/>
              </a:rPr>
              <a:t>food</a:t>
            </a:r>
            <a:r>
              <a:rPr lang="en-GB" i="1" dirty="0" smtClean="0">
                <a:solidFill>
                  <a:schemeClr val="tx1"/>
                </a:solidFill>
                <a:ea typeface="Calibri" charset="0"/>
              </a:rPr>
              <a:t> we produce</a:t>
            </a:r>
            <a:endParaRPr lang="en-US" i="1" dirty="0">
              <a:solidFill>
                <a:schemeClr val="tx1"/>
              </a:solidFill>
            </a:endParaRPr>
          </a:p>
        </p:txBody>
      </p:sp>
      <p:sp>
        <p:nvSpPr>
          <p:cNvPr id="5" name="TextBox 4"/>
          <p:cNvSpPr txBox="1"/>
          <p:nvPr/>
        </p:nvSpPr>
        <p:spPr>
          <a:xfrm>
            <a:off x="838200" y="550843"/>
            <a:ext cx="5867400" cy="954107"/>
          </a:xfrm>
          <a:prstGeom prst="rect">
            <a:avLst/>
          </a:prstGeom>
          <a:noFill/>
        </p:spPr>
        <p:txBody>
          <a:bodyPr wrap="square" rtlCol="0">
            <a:spAutoFit/>
          </a:bodyPr>
          <a:lstStyle/>
          <a:p>
            <a:pPr algn="ctr"/>
            <a:r>
              <a:rPr lang="en-GB" sz="2800" i="1" dirty="0">
                <a:cs typeface="Arial"/>
              </a:rPr>
              <a:t>THE TASTE OF 21</a:t>
            </a:r>
            <a:r>
              <a:rPr lang="en-GB" sz="2800" i="1" baseline="30000" dirty="0">
                <a:cs typeface="Arial"/>
              </a:rPr>
              <a:t>ST</a:t>
            </a:r>
            <a:r>
              <a:rPr lang="en-GB" sz="2800" i="1" dirty="0">
                <a:cs typeface="Arial"/>
              </a:rPr>
              <a:t> CENTURY</a:t>
            </a:r>
            <a:r>
              <a:rPr lang="en-GB" sz="2000" i="1" dirty="0">
                <a:cs typeface="Arial"/>
              </a:rPr>
              <a:t> </a:t>
            </a:r>
          </a:p>
          <a:p>
            <a:pPr algn="ctr"/>
            <a:r>
              <a:rPr lang="en-GB" sz="2800" i="1" dirty="0" smtClean="0">
                <a:solidFill>
                  <a:srgbClr val="FF0000"/>
                </a:solidFill>
                <a:cs typeface="Arial"/>
              </a:rPr>
              <a:t>POWERTY AND SOCIAL INEQUALITY </a:t>
            </a:r>
            <a:endParaRPr lang="en-GB" sz="3200" i="1" dirty="0">
              <a:solidFill>
                <a:srgbClr val="FF0000"/>
              </a:solidFill>
              <a:cs typeface="Arial"/>
            </a:endParaRPr>
          </a:p>
        </p:txBody>
      </p:sp>
      <p:pic>
        <p:nvPicPr>
          <p:cNvPr id="6" name="Picture 5" descr="j02021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0118" y="285750"/>
            <a:ext cx="1418082" cy="4495800"/>
          </a:xfrm>
          <a:prstGeom prst="rect">
            <a:avLst/>
          </a:prstGeom>
        </p:spPr>
      </p:pic>
    </p:spTree>
    <p:extLst>
      <p:ext uri="{BB962C8B-B14F-4D97-AF65-F5344CB8AC3E}">
        <p14:creationId xmlns:p14="http://schemas.microsoft.com/office/powerpoint/2010/main" val="131054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228600" y="1733550"/>
            <a:ext cx="6705600" cy="3048000"/>
          </a:xfrm>
        </p:spPr>
        <p:txBody>
          <a:bodyPr>
            <a:noAutofit/>
          </a:bodyPr>
          <a:lstStyle/>
          <a:p>
            <a:pPr>
              <a:buFont typeface="Arial" panose="020B0604020202020204" pitchFamily="34" charset="0"/>
              <a:buChar char="•"/>
            </a:pPr>
            <a:r>
              <a:rPr lang="en-GB" i="1" dirty="0" smtClean="0">
                <a:solidFill>
                  <a:schemeClr val="tx1"/>
                </a:solidFill>
                <a:cs typeface="Arial"/>
              </a:rPr>
              <a:t>Increasing </a:t>
            </a:r>
            <a:r>
              <a:rPr lang="en-GB" i="1" dirty="0">
                <a:solidFill>
                  <a:schemeClr val="tx1"/>
                </a:solidFill>
                <a:cs typeface="Arial"/>
              </a:rPr>
              <a:t>evidence of the </a:t>
            </a:r>
            <a:r>
              <a:rPr lang="en-GB" i="1" dirty="0">
                <a:solidFill>
                  <a:srgbClr val="FF0000"/>
                </a:solidFill>
                <a:cs typeface="Arial"/>
              </a:rPr>
              <a:t>climate change </a:t>
            </a:r>
            <a:r>
              <a:rPr lang="en-GB" i="1" dirty="0">
                <a:solidFill>
                  <a:schemeClr val="tx1"/>
                </a:solidFill>
                <a:cs typeface="Arial"/>
              </a:rPr>
              <a:t>threat</a:t>
            </a:r>
          </a:p>
          <a:p>
            <a:pPr>
              <a:buFont typeface="Arial" panose="020B0604020202020204" pitchFamily="34" charset="0"/>
              <a:buChar char="•"/>
            </a:pPr>
            <a:r>
              <a:rPr lang="en-GB" i="1" dirty="0" smtClean="0">
                <a:solidFill>
                  <a:schemeClr val="tx1"/>
                </a:solidFill>
                <a:cs typeface="Arial"/>
              </a:rPr>
              <a:t>60% of </a:t>
            </a:r>
            <a:r>
              <a:rPr lang="en-GB" i="1" dirty="0" smtClean="0">
                <a:solidFill>
                  <a:srgbClr val="FF0000"/>
                </a:solidFill>
                <a:cs typeface="Arial"/>
              </a:rPr>
              <a:t>ecosystems</a:t>
            </a:r>
            <a:r>
              <a:rPr lang="en-GB" i="1" dirty="0" smtClean="0">
                <a:solidFill>
                  <a:schemeClr val="tx1"/>
                </a:solidFill>
                <a:cs typeface="Arial"/>
              </a:rPr>
              <a:t> already degraded or used unsustainably</a:t>
            </a:r>
          </a:p>
          <a:p>
            <a:pPr>
              <a:buFont typeface="Arial" panose="020B0604020202020204" pitchFamily="34" charset="0"/>
              <a:buChar char="•"/>
            </a:pPr>
            <a:r>
              <a:rPr lang="en-US" i="1" dirty="0" smtClean="0">
                <a:solidFill>
                  <a:schemeClr val="tx1"/>
                </a:solidFill>
                <a:ea typeface="Calibri" charset="0"/>
                <a:cs typeface="Times New Roman" charset="0"/>
              </a:rPr>
              <a:t>33</a:t>
            </a:r>
            <a:r>
              <a:rPr lang="en-US" i="1" dirty="0">
                <a:solidFill>
                  <a:schemeClr val="tx1"/>
                </a:solidFill>
                <a:ea typeface="Calibri" charset="0"/>
                <a:cs typeface="Times New Roman" charset="0"/>
              </a:rPr>
              <a:t>% of </a:t>
            </a:r>
            <a:r>
              <a:rPr lang="en-US" i="1" dirty="0">
                <a:solidFill>
                  <a:srgbClr val="FF0000"/>
                </a:solidFill>
                <a:ea typeface="Calibri" charset="0"/>
                <a:cs typeface="Times New Roman" charset="0"/>
              </a:rPr>
              <a:t>soils </a:t>
            </a:r>
            <a:r>
              <a:rPr lang="en-US" i="1" dirty="0">
                <a:solidFill>
                  <a:schemeClr val="tx1"/>
                </a:solidFill>
                <a:ea typeface="Calibri" charset="0"/>
                <a:cs typeface="Times New Roman" charset="0"/>
              </a:rPr>
              <a:t>is moderately to highly degraded due to erosion, nutrient depletion, acidification, salinization, compaction and chemical </a:t>
            </a:r>
            <a:r>
              <a:rPr lang="en-US" i="1" dirty="0" smtClean="0">
                <a:solidFill>
                  <a:schemeClr val="tx1"/>
                </a:solidFill>
                <a:ea typeface="Calibri" charset="0"/>
                <a:cs typeface="Times New Roman" charset="0"/>
              </a:rPr>
              <a:t>pollution</a:t>
            </a:r>
          </a:p>
          <a:p>
            <a:pPr>
              <a:buFont typeface="Arial" panose="020B0604020202020204" pitchFamily="34" charset="0"/>
              <a:buChar char="•"/>
            </a:pPr>
            <a:r>
              <a:rPr lang="en-US" i="1" dirty="0" smtClean="0">
                <a:solidFill>
                  <a:schemeClr val="tx1"/>
                </a:solidFill>
              </a:rPr>
              <a:t>467 </a:t>
            </a:r>
            <a:r>
              <a:rPr lang="en-US" i="1" dirty="0">
                <a:solidFill>
                  <a:schemeClr val="tx1"/>
                </a:solidFill>
              </a:rPr>
              <a:t>000 </a:t>
            </a:r>
            <a:r>
              <a:rPr lang="en-US" i="1" dirty="0" smtClean="0">
                <a:solidFill>
                  <a:schemeClr val="tx1"/>
                </a:solidFill>
              </a:rPr>
              <a:t>premature </a:t>
            </a:r>
            <a:r>
              <a:rPr lang="en-US" i="1" dirty="0" smtClean="0">
                <a:solidFill>
                  <a:srgbClr val="FF0000"/>
                </a:solidFill>
              </a:rPr>
              <a:t>deaths </a:t>
            </a:r>
            <a:r>
              <a:rPr lang="en-US" i="1" dirty="0" smtClean="0">
                <a:solidFill>
                  <a:schemeClr val="tx1"/>
                </a:solidFill>
              </a:rPr>
              <a:t>yearly in EU </a:t>
            </a:r>
            <a:r>
              <a:rPr lang="en-US" i="1" dirty="0">
                <a:solidFill>
                  <a:srgbClr val="FF0000"/>
                </a:solidFill>
              </a:rPr>
              <a:t>due to air pollution</a:t>
            </a:r>
            <a:r>
              <a:rPr lang="en-US" i="1" dirty="0"/>
              <a:t> </a:t>
            </a:r>
            <a:r>
              <a:rPr lang="en-US" i="1" dirty="0" smtClean="0">
                <a:solidFill>
                  <a:schemeClr val="tx1"/>
                </a:solidFill>
              </a:rPr>
              <a:t>(7 millions globally)</a:t>
            </a:r>
            <a:endParaRPr lang="en-US" i="1" dirty="0">
              <a:solidFill>
                <a:schemeClr val="tx1"/>
              </a:solidFill>
              <a:ea typeface="Calibri" charset="0"/>
              <a:cs typeface="Times New Roman" charset="0"/>
            </a:endParaRPr>
          </a:p>
          <a:p>
            <a:pPr>
              <a:buFont typeface="Arial" panose="020B0604020202020204" pitchFamily="34" charset="0"/>
              <a:buChar char="•"/>
            </a:pPr>
            <a:endParaRPr lang="en-GB" i="1" dirty="0" smtClean="0">
              <a:solidFill>
                <a:schemeClr val="tx1"/>
              </a:solidFill>
              <a:cs typeface="Arial"/>
            </a:endParaRPr>
          </a:p>
        </p:txBody>
      </p:sp>
      <p:sp>
        <p:nvSpPr>
          <p:cNvPr id="5" name="TextBox 4"/>
          <p:cNvSpPr txBox="1"/>
          <p:nvPr/>
        </p:nvSpPr>
        <p:spPr>
          <a:xfrm>
            <a:off x="457200" y="427732"/>
            <a:ext cx="6248400" cy="1077218"/>
          </a:xfrm>
          <a:prstGeom prst="rect">
            <a:avLst/>
          </a:prstGeom>
          <a:noFill/>
        </p:spPr>
        <p:txBody>
          <a:bodyPr wrap="square" rtlCol="0">
            <a:spAutoFit/>
          </a:bodyPr>
          <a:lstStyle/>
          <a:p>
            <a:pPr algn="ctr"/>
            <a:r>
              <a:rPr lang="en-GB" sz="3200" i="1" dirty="0">
                <a:cs typeface="Arial"/>
              </a:rPr>
              <a:t>THE TASTE OF 21</a:t>
            </a:r>
            <a:r>
              <a:rPr lang="en-GB" sz="3200" i="1" baseline="30000" dirty="0">
                <a:cs typeface="Arial"/>
              </a:rPr>
              <a:t>ST</a:t>
            </a:r>
            <a:r>
              <a:rPr lang="en-GB" sz="3200" i="1" dirty="0">
                <a:cs typeface="Arial"/>
              </a:rPr>
              <a:t> CENTURY</a:t>
            </a:r>
            <a:r>
              <a:rPr lang="en-GB" sz="2400" i="1" dirty="0">
                <a:cs typeface="Arial"/>
              </a:rPr>
              <a:t> </a:t>
            </a:r>
          </a:p>
          <a:p>
            <a:pPr algn="ctr"/>
            <a:r>
              <a:rPr lang="en-GB" sz="3200" i="1" dirty="0" smtClean="0">
                <a:solidFill>
                  <a:srgbClr val="FF0000"/>
                </a:solidFill>
                <a:cs typeface="Arial"/>
              </a:rPr>
              <a:t>ENVIRONMENT</a:t>
            </a:r>
            <a:endParaRPr lang="en-GB" sz="3600" i="1" dirty="0">
              <a:solidFill>
                <a:srgbClr val="FF0000"/>
              </a:solidFill>
              <a:cs typeface="Arial"/>
            </a:endParaRPr>
          </a:p>
        </p:txBody>
      </p:sp>
      <p:pic>
        <p:nvPicPr>
          <p:cNvPr id="6" name="Picture 5" descr="j02021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0118" y="285750"/>
            <a:ext cx="1418082" cy="4495800"/>
          </a:xfrm>
          <a:prstGeom prst="rect">
            <a:avLst/>
          </a:prstGeom>
        </p:spPr>
      </p:pic>
    </p:spTree>
    <p:extLst>
      <p:ext uri="{BB962C8B-B14F-4D97-AF65-F5344CB8AC3E}">
        <p14:creationId xmlns:p14="http://schemas.microsoft.com/office/powerpoint/2010/main" val="1828718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 y="1962150"/>
            <a:ext cx="5867400" cy="2723823"/>
          </a:xfrm>
          <a:prstGeom prst="rect">
            <a:avLst/>
          </a:prstGeom>
          <a:noFill/>
        </p:spPr>
        <p:txBody>
          <a:bodyPr wrap="square" rtlCol="0">
            <a:spAutoFit/>
          </a:bodyPr>
          <a:lstStyle/>
          <a:p>
            <a:pPr marL="342900" indent="-342900">
              <a:buClr>
                <a:srgbClr val="FF0000"/>
              </a:buClr>
              <a:buSzPct val="130000"/>
              <a:buFont typeface="Arial" charset="0"/>
              <a:buChar char="•"/>
            </a:pPr>
            <a:r>
              <a:rPr lang="en-GB" sz="1900" i="1" dirty="0" smtClean="0">
                <a:solidFill>
                  <a:srgbClr val="FF0000"/>
                </a:solidFill>
                <a:latin typeface="+mj-lt"/>
                <a:cs typeface="Arial" panose="020B0604020202020204" pitchFamily="34" charset="0"/>
              </a:rPr>
              <a:t>More than 50% of urban fabric </a:t>
            </a:r>
            <a:r>
              <a:rPr lang="en-GB" sz="1900" i="1" dirty="0" smtClean="0">
                <a:latin typeface="+mj-lt"/>
                <a:cs typeface="Arial" panose="020B0604020202020204" pitchFamily="34" charset="0"/>
              </a:rPr>
              <a:t>expected to exist by 2050 still needs to be constructed</a:t>
            </a:r>
            <a:endParaRPr lang="en-GB" sz="1900" i="1" dirty="0">
              <a:latin typeface="+mj-lt"/>
              <a:cs typeface="Arial" panose="020B0604020202020204" pitchFamily="34" charset="0"/>
            </a:endParaRPr>
          </a:p>
          <a:p>
            <a:pPr marL="342900" indent="-342900">
              <a:buClr>
                <a:srgbClr val="FF0000"/>
              </a:buClr>
              <a:buSzPct val="130000"/>
              <a:buFont typeface="Arial" charset="0"/>
              <a:buChar char="•"/>
            </a:pPr>
            <a:r>
              <a:rPr lang="en-GB" sz="1900" i="1" dirty="0">
                <a:cs typeface="Arial" panose="020B0604020202020204" pitchFamily="34" charset="0"/>
              </a:rPr>
              <a:t>I</a:t>
            </a:r>
            <a:r>
              <a:rPr lang="en-GB" sz="1900" i="1" dirty="0" smtClean="0">
                <a:cs typeface="Arial" panose="020B0604020202020204" pitchFamily="34" charset="0"/>
              </a:rPr>
              <a:t>t </a:t>
            </a:r>
            <a:r>
              <a:rPr lang="en-GB" sz="1900" i="1" dirty="0">
                <a:cs typeface="Arial" panose="020B0604020202020204" pitchFamily="34" charset="0"/>
              </a:rPr>
              <a:t>is estimated that </a:t>
            </a:r>
            <a:r>
              <a:rPr lang="en-GB" sz="1900" i="1" dirty="0" smtClean="0">
                <a:cs typeface="Arial" panose="020B0604020202020204" pitchFamily="34" charset="0"/>
              </a:rPr>
              <a:t>b</a:t>
            </a:r>
            <a:r>
              <a:rPr lang="en-GB" sz="1900" i="1" dirty="0" smtClean="0">
                <a:latin typeface="+mj-lt"/>
                <a:cs typeface="Arial" panose="020B0604020202020204" pitchFamily="34" charset="0"/>
              </a:rPr>
              <a:t>etween 2000 and 2030 </a:t>
            </a:r>
            <a:r>
              <a:rPr lang="en-GB" sz="1900" i="1" dirty="0" smtClean="0">
                <a:solidFill>
                  <a:srgbClr val="FF0000"/>
                </a:solidFill>
                <a:latin typeface="+mj-lt"/>
                <a:cs typeface="Arial" panose="020B0604020202020204" pitchFamily="34" charset="0"/>
              </a:rPr>
              <a:t>developing countries </a:t>
            </a:r>
            <a:r>
              <a:rPr lang="en-GB" sz="1900" i="1" dirty="0" smtClean="0">
                <a:latin typeface="+mj-lt"/>
                <a:cs typeface="Arial" panose="020B0604020202020204" pitchFamily="34" charset="0"/>
              </a:rPr>
              <a:t>would have added </a:t>
            </a:r>
            <a:r>
              <a:rPr lang="en-GB" sz="1900" i="1" dirty="0" smtClean="0">
                <a:solidFill>
                  <a:srgbClr val="FF0000"/>
                </a:solidFill>
                <a:latin typeface="+mj-lt"/>
                <a:cs typeface="Arial" panose="020B0604020202020204" pitchFamily="34" charset="0"/>
              </a:rPr>
              <a:t>400,000 km2 of built-up urban area</a:t>
            </a:r>
            <a:r>
              <a:rPr lang="en-GB" sz="1900" i="1" dirty="0" smtClean="0">
                <a:latin typeface="+mj-lt"/>
                <a:cs typeface="Arial" panose="020B0604020202020204" pitchFamily="34" charset="0"/>
              </a:rPr>
              <a:t>, equal to the world’s built-up area in 2000</a:t>
            </a:r>
            <a:endParaRPr lang="en-GB" sz="1900" i="1" dirty="0">
              <a:latin typeface="+mj-lt"/>
              <a:cs typeface="Arial" panose="020B0604020202020204" pitchFamily="34" charset="0"/>
            </a:endParaRPr>
          </a:p>
          <a:p>
            <a:pPr marL="342900" indent="-342900">
              <a:buClr>
                <a:srgbClr val="FF0000"/>
              </a:buClr>
              <a:buSzPct val="130000"/>
              <a:buFont typeface="Arial" charset="0"/>
              <a:buChar char="•"/>
            </a:pPr>
            <a:r>
              <a:rPr lang="en-GB" sz="1900" i="1" dirty="0" smtClean="0">
                <a:latin typeface="+mj-lt"/>
                <a:cs typeface="Arial" panose="020B0604020202020204" pitchFamily="34" charset="0"/>
              </a:rPr>
              <a:t>In  the  three  years period (2011-2013), </a:t>
            </a:r>
            <a:r>
              <a:rPr lang="en-GB" sz="1900" i="1" dirty="0" smtClean="0">
                <a:solidFill>
                  <a:srgbClr val="FF0000"/>
                </a:solidFill>
                <a:latin typeface="+mj-lt"/>
                <a:cs typeface="Arial" panose="020B0604020202020204" pitchFamily="34" charset="0"/>
              </a:rPr>
              <a:t>China</a:t>
            </a:r>
            <a:r>
              <a:rPr lang="en-GB" sz="1900" i="1" dirty="0" smtClean="0">
                <a:latin typeface="+mj-lt"/>
                <a:cs typeface="Arial" panose="020B0604020202020204" pitchFamily="34" charset="0"/>
              </a:rPr>
              <a:t>  has used  more </a:t>
            </a:r>
            <a:r>
              <a:rPr lang="en-GB" sz="1900" i="1" dirty="0" smtClean="0">
                <a:solidFill>
                  <a:srgbClr val="FF0000"/>
                </a:solidFill>
                <a:latin typeface="+mj-lt"/>
                <a:cs typeface="Arial" panose="020B0604020202020204" pitchFamily="34" charset="0"/>
              </a:rPr>
              <a:t>cement</a:t>
            </a:r>
            <a:r>
              <a:rPr lang="en-GB" sz="1900" i="1" dirty="0" smtClean="0">
                <a:latin typeface="+mj-lt"/>
                <a:cs typeface="Arial" panose="020B0604020202020204" pitchFamily="34" charset="0"/>
              </a:rPr>
              <a:t>  than  the </a:t>
            </a:r>
            <a:r>
              <a:rPr lang="en-GB" sz="1900" i="1" dirty="0" smtClean="0">
                <a:solidFill>
                  <a:srgbClr val="FF0000"/>
                </a:solidFill>
                <a:latin typeface="+mj-lt"/>
                <a:cs typeface="Arial" panose="020B0604020202020204" pitchFamily="34" charset="0"/>
              </a:rPr>
              <a:t>USA</a:t>
            </a:r>
            <a:r>
              <a:rPr lang="en-GB" sz="1900" i="1" dirty="0" smtClean="0">
                <a:latin typeface="+mj-lt"/>
                <a:cs typeface="Arial" panose="020B0604020202020204" pitchFamily="34" charset="0"/>
              </a:rPr>
              <a:t> during the entire 20th century</a:t>
            </a:r>
            <a:endParaRPr lang="en-GB" sz="1900" i="1" dirty="0">
              <a:latin typeface="+mj-lt"/>
              <a:cs typeface="Arial" panose="020B0604020202020204" pitchFamily="34" charset="0"/>
            </a:endParaRPr>
          </a:p>
        </p:txBody>
      </p:sp>
      <p:sp>
        <p:nvSpPr>
          <p:cNvPr id="7" name="TextBox 6"/>
          <p:cNvSpPr txBox="1"/>
          <p:nvPr/>
        </p:nvSpPr>
        <p:spPr>
          <a:xfrm>
            <a:off x="762000" y="670977"/>
            <a:ext cx="6400800" cy="1138773"/>
          </a:xfrm>
          <a:prstGeom prst="rect">
            <a:avLst/>
          </a:prstGeom>
          <a:noFill/>
        </p:spPr>
        <p:txBody>
          <a:bodyPr wrap="square" rtlCol="0">
            <a:spAutoFit/>
          </a:bodyPr>
          <a:lstStyle/>
          <a:p>
            <a:pPr algn="ctr"/>
            <a:r>
              <a:rPr lang="en-GB" sz="3600" i="1" dirty="0" smtClean="0">
                <a:cs typeface="Arial"/>
              </a:rPr>
              <a:t>THE TASTE OF 21</a:t>
            </a:r>
            <a:r>
              <a:rPr lang="en-GB" sz="3600" i="1" baseline="30000" dirty="0" smtClean="0">
                <a:cs typeface="Arial"/>
              </a:rPr>
              <a:t>ST</a:t>
            </a:r>
            <a:r>
              <a:rPr lang="en-GB" sz="3600" i="1" dirty="0" smtClean="0">
                <a:cs typeface="Arial"/>
              </a:rPr>
              <a:t> CENTURY</a:t>
            </a:r>
            <a:r>
              <a:rPr lang="en-GB" sz="2800" i="1" dirty="0" smtClean="0">
                <a:cs typeface="Arial"/>
              </a:rPr>
              <a:t> </a:t>
            </a:r>
          </a:p>
          <a:p>
            <a:pPr algn="ctr"/>
            <a:r>
              <a:rPr lang="en-GB" sz="3200" i="1" dirty="0" smtClean="0">
                <a:solidFill>
                  <a:srgbClr val="FF0000"/>
                </a:solidFill>
              </a:rPr>
              <a:t>URBANISATION</a:t>
            </a:r>
            <a:r>
              <a:rPr lang="en-GB" sz="3200" b="1" dirty="0" smtClean="0">
                <a:solidFill>
                  <a:srgbClr val="FF0000"/>
                </a:solidFill>
                <a:cs typeface="Arial"/>
              </a:rPr>
              <a:t> </a:t>
            </a:r>
            <a:endParaRPr lang="en-GB" sz="3600" b="1" dirty="0">
              <a:solidFill>
                <a:srgbClr val="FF0000"/>
              </a:solidFill>
              <a:cs typeface="Aria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133350"/>
            <a:ext cx="1555991" cy="730511"/>
          </a:xfrm>
          <a:prstGeom prst="rect">
            <a:avLst/>
          </a:prstGeom>
        </p:spPr>
      </p:pic>
      <p:pic>
        <p:nvPicPr>
          <p:cNvPr id="10" name="Picture 9" descr="j020219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0118" y="285750"/>
            <a:ext cx="1418082" cy="4495800"/>
          </a:xfrm>
          <a:prstGeom prst="rect">
            <a:avLst/>
          </a:prstGeom>
        </p:spPr>
      </p:pic>
      <p:pic>
        <p:nvPicPr>
          <p:cNvPr id="9" name="Picture 8"/>
          <p:cNvPicPr>
            <a:picLocks noChangeAspect="1"/>
          </p:cNvPicPr>
          <p:nvPr/>
        </p:nvPicPr>
        <p:blipFill>
          <a:blip r:embed="rId4" cstate="print"/>
          <a:stretch>
            <a:fillRect/>
          </a:stretch>
        </p:blipFill>
        <p:spPr>
          <a:xfrm>
            <a:off x="7770869" y="57150"/>
            <a:ext cx="1289388" cy="767643"/>
          </a:xfrm>
          <a:prstGeom prst="rect">
            <a:avLst/>
          </a:prstGeom>
          <a:solidFill>
            <a:schemeClr val="bg2">
              <a:lumMod val="90000"/>
            </a:schemeClr>
          </a:solidFill>
        </p:spPr>
      </p:pic>
    </p:spTree>
    <p:extLst>
      <p:ext uri="{BB962C8B-B14F-4D97-AF65-F5344CB8AC3E}">
        <p14:creationId xmlns:p14="http://schemas.microsoft.com/office/powerpoint/2010/main" val="1787930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Tj6OFqCW7EiCP6DqSX.QG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e0x9ds_fgkap6JrpFR.oB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Tj6OFqCW7EiCP6DqSX.QG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e0x9ds_fgkap6JrpFR.oB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Tj6OFqCW7EiCP6DqSX.QG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e0x9ds_fgkap6JrpFR.oB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n0F0gNiGR9SoqZBm5GefT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NKAUybTfTxGwHnF_BD1ej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d9S2RlGySP.O57Mea3zV8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KJOJKwHcTtiW7FFXwQ3HL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DQB93A2kRuyk_un8nNy4g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nxqdtZeuQjiygakXCHxE8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Tk188LIoTlmwEC0.ikGse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DBNEPTViRbOFDtGDCdLqK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wJI8v2AMRAW4_UVZqYxxJ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9b4eyrLeQGeN2NMdRE1uj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mYOjTp3pSImRhAYZMwUtE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1T3e2jtwSfKWtHpRkqZ9D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J8_YfLW_SbqqoiNesRKUj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5HjKEQaESQScJ.3O.kHok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lAF0XxFrTIiwbtoitZI5P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jmNpTFI4TM29kkSNtfM9n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1kAS7d0JThakDtMDAUS09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N.ooyc2OS7eX_.MMwqlPP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KLR2MJvWQxe3RGiSo1C7k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xCTKcHPISKmk5EXj_CUw_g"/>
</p:tagLst>
</file>

<file path=ppt/tags/tag4.xml><?xml version="1.0" encoding="utf-8"?>
<p:tagLst xmlns:a="http://schemas.openxmlformats.org/drawingml/2006/main" xmlns:r="http://schemas.openxmlformats.org/officeDocument/2006/relationships" xmlns:p="http://schemas.openxmlformats.org/presentationml/2006/main">
  <p:tag name="NAME" val="Oval"/>
</p:tagLst>
</file>

<file path=ppt/tags/tag5.xml><?xml version="1.0" encoding="utf-8"?>
<p:tagLst xmlns:a="http://schemas.openxmlformats.org/drawingml/2006/main" xmlns:r="http://schemas.openxmlformats.org/officeDocument/2006/relationships" xmlns:p="http://schemas.openxmlformats.org/presentationml/2006/main">
  <p:tag name="NAME" val="Oval"/>
</p:tagLst>
</file>

<file path=ppt/tags/tag6.xml><?xml version="1.0" encoding="utf-8"?>
<p:tagLst xmlns:a="http://schemas.openxmlformats.org/drawingml/2006/main" xmlns:r="http://schemas.openxmlformats.org/officeDocument/2006/relationships" xmlns:p="http://schemas.openxmlformats.org/presentationml/2006/main">
  <p:tag name="NAME" val="Oval"/>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Tj6OFqCW7EiCP6DqSX.QG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e0x9ds_fgkap6JrpFR.oBw"/>
</p:tagLst>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Slipstream</Template>
  <TotalTime>19249</TotalTime>
  <Words>4205</Words>
  <Application>Microsoft Office PowerPoint</Application>
  <PresentationFormat>On-screen Show (16:9)</PresentationFormat>
  <Paragraphs>446</Paragraphs>
  <Slides>63</Slides>
  <Notes>17</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63</vt:i4>
      </vt:variant>
    </vt:vector>
  </HeadingPairs>
  <TitlesOfParts>
    <vt:vector size="66" baseType="lpstr">
      <vt:lpstr>Slipstream</vt:lpstr>
      <vt:lpstr>think-cell Slide</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NEW UNEP IRP MATERIAL FLOW AND RESOURCE PRODUCTIVITY DATA SET</vt:lpstr>
      <vt:lpstr>GLOBAL MATERIAL FLOWS AND RESOURCE PRODUCTIVITY (1970-2010)</vt:lpstr>
      <vt:lpstr>PowerPoint Presentation</vt:lpstr>
      <vt:lpstr>DECOUPLING IS THE IMPERATIVE  OF MODERN ENVIRONMENTAL AND ECONOMIC POLICY</vt:lpstr>
      <vt:lpstr>CONCLUSIONS FROM THE RE REPORT: REALISING THE POTENTIAL</vt:lpstr>
      <vt:lpstr>PowerPoint Presentation</vt:lpstr>
      <vt:lpstr>PowerPoint Presentation</vt:lpstr>
      <vt:lpstr>PowerPoint Presentation</vt:lpstr>
      <vt:lpstr>PowerPoint Presentation</vt:lpstr>
      <vt:lpstr>BENEFITS OF REMANUFACTURING CASE STUDY: CYLINDER HEAD </vt:lpstr>
      <vt:lpstr>PowerPoint Presentation</vt:lpstr>
      <vt:lpstr>PowerPoint Presentation</vt:lpstr>
      <vt:lpstr>PowerPoint Presentation</vt:lpstr>
      <vt:lpstr>A FUTURE END-STATE COULD LOOK VERY DIFFERENT FROM TODAY’S MOBILITY SITUATION</vt:lpstr>
      <vt:lpstr>ACTION PROGRAMME EU</vt:lpstr>
      <vt:lpstr>BENEFITS OF MOVING TOWARDS A CIRCULAR ECONOMY ACCORDING TO GROWTH WITHIN</vt:lpstr>
      <vt:lpstr>DESCRIPTION OF NEXT-WAVE CIRCULAR ECONOMY INVESTMENT THEMES </vt:lpstr>
      <vt:lpstr>PowerPoint Presentation</vt:lpstr>
      <vt:lpstr>MARKETS  CANNOT ENSURE EFFICIENCY IN THE ALLOCATION AND USE OF RESOURCES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TO CONCLUDE …</vt:lpstr>
      <vt:lpstr>SUSTAINABLE, LOW-CARBON, CIRCULAR, GREEN, RESOURCE EFFICIENT, ENERGY EFFICIENT, DECOUPLING, 3Rs, ECOLOGICAL CIVILISATION, C2C, BIOECONOMY, ECO-ECONOMY, BLUE …</vt:lpstr>
      <vt:lpstr>NEW ECONOMIC MODEL BASED ON SCP INTEGRATING ALL PILLARS OF SUSTAINABILITY IS </vt:lpstr>
      <vt:lpstr>GROWTH EU: from growth and jobs to jobs and growth</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CHANGE</dc:title>
  <dc:creator>SKERL Andreja (COMM)</dc:creator>
  <cp:keywords>Klasifikacija: Без ограничења/Unrestricted</cp:keywords>
  <cp:lastModifiedBy>Windows User</cp:lastModifiedBy>
  <cp:revision>533</cp:revision>
  <cp:lastPrinted>2016-12-19T13:35:17Z</cp:lastPrinted>
  <dcterms:created xsi:type="dcterms:W3CDTF">2006-08-16T00:00:00Z</dcterms:created>
  <dcterms:modified xsi:type="dcterms:W3CDTF">2017-05-30T07:54:35Z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1851236528</vt:i4>
  </property>
  <property fmtid="{D5CDD505-2E9C-101B-9397-08002B2CF9AE}" pid="4" name="_EmailSubject">
    <vt:lpwstr>UCL Presentation</vt:lpwstr>
  </property>
  <property fmtid="{D5CDD505-2E9C-101B-9397-08002B2CF9AE}" pid="5" name="_AuthorEmail">
    <vt:lpwstr>Janez.POTOCNIK@ec.europa.eu</vt:lpwstr>
  </property>
  <property fmtid="{D5CDD505-2E9C-101B-9397-08002B2CF9AE}" pid="6" name="_AuthorEmailDisplayName">
    <vt:lpwstr>POTOCNIK Janez (CAB-POTOCNIK)</vt:lpwstr>
  </property>
  <property fmtid="{D5CDD505-2E9C-101B-9397-08002B2CF9AE}" pid="7" name="_PreviousAdHocReviewCycleID">
    <vt:i4>2124332159</vt:i4>
  </property>
  <property fmtid="{D5CDD505-2E9C-101B-9397-08002B2CF9AE}" pid="8" name="TitusGUID">
    <vt:lpwstr>9088b0e7-fcbf-445e-8371-8e18df696ba3</vt:lpwstr>
  </property>
  <property fmtid="{D5CDD505-2E9C-101B-9397-08002B2CF9AE}" pid="9" name="DocumentMarkings">
    <vt:lpwstr>&lt;p align="center"&gt;&lt;font face="Verdana" size="3"&gt;&amp;nbsp;&lt;/font&gt;&lt;/p&gt;</vt:lpwstr>
  </property>
  <property fmtid="{D5CDD505-2E9C-101B-9397-08002B2CF9AE}" pid="10" name="NISKlasifikacija">
    <vt:lpwstr>Bez-ogranicenja-Unrestricted</vt:lpwstr>
  </property>
</Properties>
</file>